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media/image50.jpeg" ContentType="image/jpeg"/>
  <Override PartName="/ppt/media/image1.jpeg" ContentType="image/jpeg"/>
  <Override PartName="/ppt/media/image57.png" ContentType="image/png"/>
  <Override PartName="/ppt/media/image35.png" ContentType="image/png"/>
  <Override PartName="/ppt/media/image129.png" ContentType="image/png"/>
  <Override PartName="/ppt/media/image13.png" ContentType="image/png"/>
  <Override PartName="/ppt/media/image107.png" ContentType="image/png"/>
  <Override PartName="/ppt/media/image8.png" ContentType="image/png"/>
  <Override PartName="/ppt/media/image2.png" ContentType="image/png"/>
  <Override PartName="/ppt/media/image3.png" ContentType="image/png"/>
  <Override PartName="/ppt/media/image124.png" ContentType="image/png"/>
  <Override PartName="/ppt/media/image30.png" ContentType="image/png"/>
  <Override PartName="/ppt/media/image146.png" ContentType="image/png"/>
  <Override PartName="/ppt/media/image52.png" ContentType="image/png"/>
  <Override PartName="/ppt/media/image4.png" ContentType="image/png"/>
  <Override PartName="/ppt/media/image147.png" ContentType="image/png"/>
  <Override PartName="/ppt/media/image53.png" ContentType="image/png"/>
  <Override PartName="/ppt/media/image5.png" ContentType="image/png"/>
  <Override PartName="/ppt/media/image10.png" ContentType="image/png"/>
  <Override PartName="/ppt/media/image148.png" ContentType="image/png"/>
  <Override PartName="/ppt/media/image54.png" ContentType="image/png"/>
  <Override PartName="/ppt/media/image6.png" ContentType="image/png"/>
  <Override PartName="/ppt/media/image105.png" ContentType="image/png"/>
  <Override PartName="/ppt/media/image11.png" ContentType="image/png"/>
  <Override PartName="/ppt/media/image127.png" ContentType="image/png"/>
  <Override PartName="/ppt/media/image33.png" ContentType="image/png"/>
  <Override PartName="/ppt/media/image149.png" ContentType="image/png"/>
  <Override PartName="/ppt/media/image55.png" ContentType="image/png"/>
  <Override PartName="/ppt/media/image7.png" ContentType="image/png"/>
  <Override PartName="/ppt/media/image106.png" ContentType="image/png"/>
  <Override PartName="/ppt/media/image12.png" ContentType="image/png"/>
  <Override PartName="/ppt/media/image128.png" ContentType="image/png"/>
  <Override PartName="/ppt/media/image34.png" ContentType="image/png"/>
  <Override PartName="/ppt/media/image56.png" ContentType="image/png"/>
  <Override PartName="/ppt/media/image59.jpeg" ContentType="image/jpeg"/>
  <Override PartName="/ppt/media/image9.png" ContentType="image/png"/>
  <Override PartName="/ppt/media/image14.png" ContentType="image/png"/>
  <Override PartName="/ppt/media/image36.png" ContentType="image/png"/>
  <Override PartName="/ppt/media/image58.png" ContentType="image/png"/>
  <Override PartName="/ppt/media/image109.png" ContentType="image/png"/>
  <Override PartName="/ppt/media/image15.png" ContentType="image/png"/>
  <Override PartName="/ppt/media/image37.png" ContentType="image/png"/>
  <Override PartName="/ppt/media/image45.jpeg" ContentType="image/jpeg"/>
  <Override PartName="/ppt/media/image16.png" ContentType="image/png"/>
  <Override PartName="/ppt/media/image38.png" ContentType="image/png"/>
  <Override PartName="/ppt/media/image17.png" ContentType="image/png"/>
  <Override PartName="/ppt/media/image39.png" ContentType="image/png"/>
  <Override PartName="/ppt/media/image18.png" ContentType="image/png"/>
  <Override PartName="/ppt/media/image125.jpeg" ContentType="image/jpeg"/>
  <Override PartName="/ppt/media/image31.jpeg" ContentType="image/jpeg"/>
  <Override PartName="/ppt/media/image19.png" ContentType="image/png"/>
  <Override PartName="/ppt/media/image114.png" ContentType="image/png"/>
  <Override PartName="/ppt/media/image20.png" ContentType="image/png"/>
  <Override PartName="/ppt/media/image136.png" ContentType="image/png"/>
  <Override PartName="/ppt/media/image42.png" ContentType="image/png"/>
  <Override PartName="/ppt/media/image64.png" ContentType="image/png"/>
  <Override PartName="/ppt/media/image21.png" ContentType="image/png"/>
  <Override PartName="/ppt/media/image137.png" ContentType="image/png"/>
  <Override PartName="/ppt/media/image43.png" ContentType="image/png"/>
  <Override PartName="/ppt/media/image22.png" ContentType="image/png"/>
  <Override PartName="/ppt/media/image138.png" ContentType="image/png"/>
  <Override PartName="/ppt/media/image44.png" ContentType="image/png"/>
  <Override PartName="/ppt/media/image23.png" ContentType="image/png"/>
  <Override PartName="/ppt/media/image48.jpeg" ContentType="image/jpeg"/>
  <Override PartName="/ppt/media/image46.png" ContentType="image/png"/>
  <Override PartName="/ppt/media/image24.png" ContentType="image/png"/>
  <Override PartName="/ppt/media/image108.jpeg" ContentType="image/jpeg"/>
  <Override PartName="/ppt/media/image47.png" ContentType="image/png"/>
  <Override PartName="/ppt/media/image25.png" ContentType="image/png"/>
  <Override PartName="/ppt/media/image119.png" ContentType="image/png"/>
  <Override PartName="/ppt/media/image26.png" ContentType="image/png"/>
  <Override PartName="/ppt/media/image49.png" ContentType="image/png"/>
  <Override PartName="/ppt/media/image27.png" ContentType="image/png"/>
  <Override PartName="/ppt/media/image32.jpeg" ContentType="image/jpeg"/>
  <Override PartName="/ppt/media/image28.png" ContentType="image/png"/>
  <Override PartName="/ppt/media/image29.png" ContentType="image/png"/>
  <Override PartName="/ppt/media/image62.png" ContentType="image/png"/>
  <Override PartName="/ppt/media/image156.png" ContentType="image/png"/>
  <Override PartName="/ppt/media/image40.png" ContentType="image/png"/>
  <Override PartName="/ppt/media/image134.png" ContentType="image/png"/>
  <Override PartName="/ppt/media/image63.png" ContentType="image/png"/>
  <Override PartName="/ppt/media/image157.png" ContentType="image/png"/>
  <Override PartName="/ppt/media/image41.png" ContentType="image/png"/>
  <Override PartName="/ppt/media/image135.png" ContentType="image/png"/>
  <Override PartName="/ppt/media/image51.jpeg" ContentType="image/jpeg"/>
  <Override PartName="/ppt/media/image60.jpeg" ContentType="image/jpeg"/>
  <Override PartName="/ppt/media/image61.png" ContentType="image/png"/>
  <Override PartName="/ppt/media/image155.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jpeg" ContentType="image/jpeg"/>
  <Override PartName="/ppt/media/image71.png" ContentType="image/png"/>
  <Override PartName="/ppt/media/image165.png" ContentType="image/png"/>
  <Override PartName="/ppt/media/image72.png" ContentType="image/png"/>
  <Override PartName="/ppt/media/image166.png" ContentType="image/png"/>
  <Override PartName="/ppt/media/image73.png" ContentType="image/png"/>
  <Override PartName="/ppt/media/image167.png" ContentType="image/png"/>
  <Override PartName="/ppt/media/image74.png" ContentType="image/png"/>
  <Override PartName="/ppt/media/image168.png" ContentType="image/png"/>
  <Override PartName="/ppt/media/image75.png" ContentType="image/png"/>
  <Override PartName="/ppt/media/image169.png" ContentType="image/png"/>
  <Override PartName="/ppt/media/image76.jpeg" ContentType="image/jpeg"/>
  <Override PartName="/ppt/media/image77.png" ContentType="image/png"/>
  <Override PartName="/ppt/media/image78.jpeg" ContentType="image/jpeg"/>
  <Override PartName="/ppt/media/image79.png" ContentType="image/png"/>
  <Override PartName="/ppt/media/image80.png" ContentType="image/png"/>
  <Override PartName="/ppt/media/image174.png" ContentType="image/png"/>
  <Override PartName="/ppt/media/image81.png" ContentType="image/png"/>
  <Override PartName="/ppt/media/image82.png" ContentType="image/png"/>
  <Override PartName="/ppt/media/image83.png" ContentType="image/png"/>
  <Override PartName="/ppt/media/image84.jpeg" ContentType="image/jpeg"/>
  <Override PartName="/ppt/media/image85.png" ContentType="image/png"/>
  <Override PartName="/ppt/media/image86.png" ContentType="image/png"/>
  <Override PartName="/ppt/media/image87.jpeg" ContentType="image/jpeg"/>
  <Override PartName="/ppt/media/image88.png" ContentType="image/png"/>
  <Override PartName="/ppt/media/image89.png" ContentType="image/png"/>
  <Override PartName="/ppt/media/image90.jpeg" ContentType="image/jpe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0.png" ContentType="image/png"/>
  <Override PartName="/ppt/media/image101.jpeg" ContentType="image/jpeg"/>
  <Override PartName="/ppt/media/image102.png" ContentType="image/png"/>
  <Override PartName="/ppt/media/image103.jpeg" ContentType="image/jpeg"/>
  <Override PartName="/ppt/media/image104.jpeg" ContentType="image/jpeg"/>
  <Override PartName="/ppt/media/image110.png" ContentType="image/png"/>
  <Override PartName="/ppt/media/image111.png" ContentType="image/png"/>
  <Override PartName="/ppt/media/image112.png" ContentType="image/png"/>
  <Override PartName="/ppt/media/image113.png" ContentType="image/png"/>
  <Override PartName="/ppt/media/image115.jpeg" ContentType="image/jpeg"/>
  <Override PartName="/ppt/media/image116.jpeg" ContentType="image/jpeg"/>
  <Override PartName="/ppt/media/image117.jpeg" ContentType="image/jpeg"/>
  <Override PartName="/ppt/media/image118.jpeg" ContentType="image/jpeg"/>
  <Override PartName="/ppt/media/image120.png" ContentType="image/png"/>
  <Override PartName="/ppt/media/image121.png" ContentType="image/png"/>
  <Override PartName="/ppt/media/image122.png" ContentType="image/png"/>
  <Override PartName="/ppt/media/image123.png" ContentType="image/png"/>
  <Override PartName="/ppt/media/image126.png" ContentType="image/png"/>
  <Override PartName="/ppt/media/image130.png" ContentType="image/png"/>
  <Override PartName="/ppt/media/image131.png" ContentType="image/png"/>
  <Override PartName="/ppt/media/image132.png" ContentType="image/png"/>
  <Override PartName="/ppt/media/image133.jpeg" ContentType="image/jpeg"/>
  <Override PartName="/ppt/media/image139.png" ContentType="image/png"/>
  <Override PartName="/ppt/media/image140.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50.png" ContentType="image/png"/>
  <Override PartName="/ppt/media/image151.png" ContentType="image/png"/>
  <Override PartName="/ppt/media/image152.jpeg" ContentType="image/jpeg"/>
  <Override PartName="/ppt/media/image153.png" ContentType="image/png"/>
  <Override PartName="/ppt/media/image154.png" ContentType="image/png"/>
  <Override PartName="/ppt/media/image158.jpeg" ContentType="image/jpeg"/>
  <Override PartName="/ppt/media/image159.jpeg" ContentType="image/jpe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70.png" ContentType="image/png"/>
  <Override PartName="/ppt/media/image171.png" ContentType="image/png"/>
  <Override PartName="/ppt/media/image172.jpeg" ContentType="image/jpeg"/>
  <Override PartName="/ppt/media/image173.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810B507-78CE-4D76-A10A-F976A0778346}"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18A4005-1510-40FD-A234-7A97198890A2}"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28F0A68-BFDE-442E-8F52-711E0E9C6A22}"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4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2CB629B-A37F-4678-B520-66CA5F325E07}"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1561C48-747C-4CD3-9BD4-629EE3433D15}"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5CFCF5D-5EA7-42CC-878A-426F567CAF6A}"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B0404C1-8988-46F3-AE11-E84D962741F1}"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AFDEA0B-E664-4A59-94F5-D9C15DED4ECB}"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6F1252B-4F9C-4FE8-A215-B55F9C08DD51}"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F4982EA-FF2A-43CC-B256-23AB1102C1F3}"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F907250-9394-4CE7-BA9A-192A0DA1631D}"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1F10A7F-175C-418C-BF9A-9F90E83BEE23}"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4A3C747-3CCA-41CD-8486-1A453244E5D7}"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01BA2D8-6394-4BCF-B44B-FB87EA0DCB34}"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63EE421-04EF-405E-9684-1A6BCD8DB7DA}"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F5F857F-1EFF-40E9-8283-85EC49D416F9}"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3BEADE5-F65A-4779-97AD-F829DE6C9A36}"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D44323F9-FC8C-474A-AFB3-C8D577B15AB8}" type="slidenum">
              <a:t>&lt;#&gt;</a:t>
            </a:fld>
          </a:p>
        </p:txBody>
      </p:sp>
      <p:sp>
        <p:nvSpPr>
          <p:cNvPr id="4" name="PlaceHolder 3"/>
          <p:cNvSpPr>
            <a:spLocks noGrp="1"/>
          </p:cNvSpPr>
          <p:nvPr>
            <p:ph type="dt" idx="9"/>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8999A54-F77C-4781-AD90-5C106A80DFA2}"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14082FD-0A9E-4EE6-B94D-89A14030FEE9}"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7C8EF1F-DD3B-4326-92B2-D3D9666CB1F3}"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4A349EB-D005-4FA8-AFF5-3776BF9E7563}"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B6FA786-BF86-4C86-A116-70CD4D679286}"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FC49FD3-837B-4D6F-94BD-953914B92CDF}"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BB5F257-6C9D-4F58-991E-79F06BB12052}"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D53CC45-B97D-4626-8040-12897E7CCDCA}"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FFADDE0-E555-4F4E-B17B-81C2A6FEFAA4}"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22A16D5-FFB5-482F-9281-968C9755E596}"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CCD1229A-B231-4343-BDDC-EB9A531674D0}" type="slidenum">
              <a:t>&lt;#&gt;</a:t>
            </a:fld>
          </a:p>
        </p:txBody>
      </p:sp>
      <p:sp>
        <p:nvSpPr>
          <p:cNvPr id="9" name="PlaceHolder 8"/>
          <p:cNvSpPr>
            <a:spLocks noGrp="1"/>
          </p:cNvSpPr>
          <p:nvPr>
            <p:ph type="dt" idx="9"/>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11C42880-4EE2-4202-AA73-0B03935FDBCC}" type="slidenum">
              <a:t>&lt;#&gt;</a:t>
            </a:fld>
          </a:p>
        </p:txBody>
      </p:sp>
      <p:sp>
        <p:nvSpPr>
          <p:cNvPr id="11" name="PlaceHolder 10"/>
          <p:cNvSpPr>
            <a:spLocks noGrp="1"/>
          </p:cNvSpPr>
          <p:nvPr>
            <p:ph type="dt" idx="9"/>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37FE693-2CC2-4CA6-8B73-7D01C4C9C402}"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11FEA35-6D9C-4265-805C-9D934C25537F}"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B75DCB3-FE17-4956-8096-3B2FDBB40314}"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0F9D189-7C54-4692-A2C4-46CB53C9F951}"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AF83FBE-C71B-429E-90D2-F221E2F734F2}"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B450C9B-A214-4DD8-A28F-D45806A94B4A}"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g object 16" descr=""/>
          <p:cNvPicPr/>
          <p:nvPr/>
        </p:nvPicPr>
        <p:blipFill>
          <a:blip r:embed="rId2"/>
          <a:stretch/>
        </p:blipFill>
        <p:spPr>
          <a:xfrm>
            <a:off x="0" y="0"/>
            <a:ext cx="12189600" cy="6855480"/>
          </a:xfrm>
          <a:prstGeom prst="rect">
            <a:avLst/>
          </a:prstGeom>
          <a:ln w="0">
            <a:noFill/>
          </a:ln>
        </p:spPr>
      </p:pic>
      <p:sp>
        <p:nvSpPr>
          <p:cNvPr id="1" name="bg object 17"/>
          <p:cNvSpPr/>
          <p:nvPr/>
        </p:nvSpPr>
        <p:spPr>
          <a:xfrm>
            <a:off x="457200" y="0"/>
            <a:ext cx="1119600" cy="5326920"/>
          </a:xfrm>
          <a:custGeom>
            <a:avLst/>
            <a:gdLst>
              <a:gd name="textAreaLeft" fmla="*/ 0 w 1119600"/>
              <a:gd name="textAreaRight" fmla="*/ 1122120 w 1119600"/>
              <a:gd name="textAreaTop" fmla="*/ 0 h 5326920"/>
              <a:gd name="textAreaBottom" fmla="*/ 5329440 h 532692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 name="bg object 18"/>
          <p:cNvSpPr/>
          <p:nvPr/>
        </p:nvSpPr>
        <p:spPr>
          <a:xfrm>
            <a:off x="150840" y="0"/>
            <a:ext cx="1114920" cy="5275440"/>
          </a:xfrm>
          <a:custGeom>
            <a:avLst/>
            <a:gdLst>
              <a:gd name="textAreaLeft" fmla="*/ 0 w 1114920"/>
              <a:gd name="textAreaRight" fmla="*/ 1117440 w 1114920"/>
              <a:gd name="textAreaTop" fmla="*/ 0 h 5275440"/>
              <a:gd name="textAreaBottom" fmla="*/ 5277960 h 527544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 name="bg object 19"/>
          <p:cNvSpPr/>
          <p:nvPr/>
        </p:nvSpPr>
        <p:spPr>
          <a:xfrm>
            <a:off x="150840" y="5239440"/>
            <a:ext cx="1226160" cy="1616040"/>
          </a:xfrm>
          <a:custGeom>
            <a:avLst/>
            <a:gdLst>
              <a:gd name="textAreaLeft" fmla="*/ 0 w 1226160"/>
              <a:gd name="textAreaRight" fmla="*/ 1228680 w 1226160"/>
              <a:gd name="textAreaTop" fmla="*/ 0 h 1616040"/>
              <a:gd name="textAreaBottom" fmla="*/ 1618560 h 161604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4" name="bg object 20"/>
          <p:cNvSpPr/>
          <p:nvPr/>
        </p:nvSpPr>
        <p:spPr>
          <a:xfrm>
            <a:off x="457200" y="5291280"/>
            <a:ext cx="1492920" cy="1564560"/>
          </a:xfrm>
          <a:custGeom>
            <a:avLst/>
            <a:gdLst>
              <a:gd name="textAreaLeft" fmla="*/ 0 w 1492920"/>
              <a:gd name="textAreaRight" fmla="*/ 1495440 w 1492920"/>
              <a:gd name="textAreaTop" fmla="*/ 0 h 1564560"/>
              <a:gd name="textAreaBottom" fmla="*/ 1567080 h 156456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 name="bg object 21"/>
          <p:cNvSpPr/>
          <p:nvPr/>
        </p:nvSpPr>
        <p:spPr>
          <a:xfrm>
            <a:off x="457200" y="5286600"/>
            <a:ext cx="2128680" cy="1569240"/>
          </a:xfrm>
          <a:custGeom>
            <a:avLst/>
            <a:gdLst>
              <a:gd name="textAreaLeft" fmla="*/ 0 w 2128680"/>
              <a:gd name="textAreaRight" fmla="*/ 2131200 w 2128680"/>
              <a:gd name="textAreaTop" fmla="*/ 0 h 1569240"/>
              <a:gd name="textAreaBottom" fmla="*/ 1571760 h 156924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 name="bg object 22"/>
          <p:cNvSpPr/>
          <p:nvPr/>
        </p:nvSpPr>
        <p:spPr>
          <a:xfrm>
            <a:off x="150840" y="5239440"/>
            <a:ext cx="1692360" cy="1616040"/>
          </a:xfrm>
          <a:custGeom>
            <a:avLst/>
            <a:gdLst>
              <a:gd name="textAreaLeft" fmla="*/ 0 w 1692360"/>
              <a:gd name="textAreaRight" fmla="*/ 1694880 w 1692360"/>
              <a:gd name="textAreaTop" fmla="*/ 0 h 1616040"/>
              <a:gd name="textAreaBottom" fmla="*/ 1618560 h 161604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 name="PlaceHolder 1"/>
          <p:cNvSpPr>
            <a:spLocks noGrp="1"/>
          </p:cNvSpPr>
          <p:nvPr>
            <p:ph type="ftr" idx="1"/>
          </p:nvPr>
        </p:nvSpPr>
        <p:spPr>
          <a:xfrm>
            <a:off x="4145400" y="6378120"/>
            <a:ext cx="3898800" cy="34056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8" name="PlaceHolder 2"/>
          <p:cNvSpPr>
            <a:spLocks noGrp="1"/>
          </p:cNvSpPr>
          <p:nvPr>
            <p:ph type="sldNum" idx="2"/>
          </p:nvPr>
        </p:nvSpPr>
        <p:spPr>
          <a:xfrm>
            <a:off x="8778240" y="6378120"/>
            <a:ext cx="2801520" cy="34056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1874FDA7-7615-4E6C-A180-40018685C865}"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9" name="PlaceHolder 3"/>
          <p:cNvSpPr>
            <a:spLocks noGrp="1"/>
          </p:cNvSpPr>
          <p:nvPr>
            <p:ph type="dt" idx="3"/>
          </p:nvPr>
        </p:nvSpPr>
        <p:spPr>
          <a:xfrm>
            <a:off x="609480" y="6378120"/>
            <a:ext cx="2801520" cy="34056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8" name="bg object 16" descr=""/>
          <p:cNvPicPr/>
          <p:nvPr/>
        </p:nvPicPr>
        <p:blipFill>
          <a:blip r:embed="rId2"/>
          <a:stretch/>
        </p:blipFill>
        <p:spPr>
          <a:xfrm>
            <a:off x="0" y="0"/>
            <a:ext cx="12189600" cy="6855480"/>
          </a:xfrm>
          <a:prstGeom prst="rect">
            <a:avLst/>
          </a:prstGeom>
          <a:ln w="0">
            <a:noFill/>
          </a:ln>
        </p:spPr>
      </p:pic>
      <p:sp>
        <p:nvSpPr>
          <p:cNvPr id="49" name="bg object 17"/>
          <p:cNvSpPr/>
          <p:nvPr/>
        </p:nvSpPr>
        <p:spPr>
          <a:xfrm>
            <a:off x="457200" y="0"/>
            <a:ext cx="1119600" cy="5326920"/>
          </a:xfrm>
          <a:custGeom>
            <a:avLst/>
            <a:gdLst>
              <a:gd name="textAreaLeft" fmla="*/ 0 w 1119600"/>
              <a:gd name="textAreaRight" fmla="*/ 1122120 w 1119600"/>
              <a:gd name="textAreaTop" fmla="*/ 0 h 5326920"/>
              <a:gd name="textAreaBottom" fmla="*/ 5329440 h 532692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0" name="bg object 18"/>
          <p:cNvSpPr/>
          <p:nvPr/>
        </p:nvSpPr>
        <p:spPr>
          <a:xfrm>
            <a:off x="150840" y="0"/>
            <a:ext cx="1114920" cy="5275440"/>
          </a:xfrm>
          <a:custGeom>
            <a:avLst/>
            <a:gdLst>
              <a:gd name="textAreaLeft" fmla="*/ 0 w 1114920"/>
              <a:gd name="textAreaRight" fmla="*/ 1117440 w 1114920"/>
              <a:gd name="textAreaTop" fmla="*/ 0 h 5275440"/>
              <a:gd name="textAreaBottom" fmla="*/ 5277960 h 527544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1" name="bg object 19"/>
          <p:cNvSpPr/>
          <p:nvPr/>
        </p:nvSpPr>
        <p:spPr>
          <a:xfrm>
            <a:off x="150840" y="5239440"/>
            <a:ext cx="1226160" cy="1616040"/>
          </a:xfrm>
          <a:custGeom>
            <a:avLst/>
            <a:gdLst>
              <a:gd name="textAreaLeft" fmla="*/ 0 w 1226160"/>
              <a:gd name="textAreaRight" fmla="*/ 1228680 w 1226160"/>
              <a:gd name="textAreaTop" fmla="*/ 0 h 1616040"/>
              <a:gd name="textAreaBottom" fmla="*/ 1618560 h 161604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52" name="bg object 20"/>
          <p:cNvSpPr/>
          <p:nvPr/>
        </p:nvSpPr>
        <p:spPr>
          <a:xfrm>
            <a:off x="457200" y="5291280"/>
            <a:ext cx="1492920" cy="1564560"/>
          </a:xfrm>
          <a:custGeom>
            <a:avLst/>
            <a:gdLst>
              <a:gd name="textAreaLeft" fmla="*/ 0 w 1492920"/>
              <a:gd name="textAreaRight" fmla="*/ 1495440 w 1492920"/>
              <a:gd name="textAreaTop" fmla="*/ 0 h 1564560"/>
              <a:gd name="textAreaBottom" fmla="*/ 1567080 h 156456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3" name="bg object 21"/>
          <p:cNvSpPr/>
          <p:nvPr/>
        </p:nvSpPr>
        <p:spPr>
          <a:xfrm>
            <a:off x="457200" y="5286600"/>
            <a:ext cx="2128680" cy="1569240"/>
          </a:xfrm>
          <a:custGeom>
            <a:avLst/>
            <a:gdLst>
              <a:gd name="textAreaLeft" fmla="*/ 0 w 2128680"/>
              <a:gd name="textAreaRight" fmla="*/ 2131200 w 2128680"/>
              <a:gd name="textAreaTop" fmla="*/ 0 h 1569240"/>
              <a:gd name="textAreaBottom" fmla="*/ 1571760 h 156924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 name="bg object 22"/>
          <p:cNvSpPr/>
          <p:nvPr/>
        </p:nvSpPr>
        <p:spPr>
          <a:xfrm>
            <a:off x="150840" y="5239440"/>
            <a:ext cx="1692360" cy="1616040"/>
          </a:xfrm>
          <a:custGeom>
            <a:avLst/>
            <a:gdLst>
              <a:gd name="textAreaLeft" fmla="*/ 0 w 1692360"/>
              <a:gd name="textAreaRight" fmla="*/ 1694880 w 1692360"/>
              <a:gd name="textAreaTop" fmla="*/ 0 h 1616040"/>
              <a:gd name="textAreaBottom" fmla="*/ 1618560 h 161604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 name="PlaceHolder 1"/>
          <p:cNvSpPr>
            <a:spLocks noGrp="1"/>
          </p:cNvSpPr>
          <p:nvPr>
            <p:ph type="ftr" idx="4"/>
          </p:nvPr>
        </p:nvSpPr>
        <p:spPr>
          <a:xfrm>
            <a:off x="4145400" y="6378120"/>
            <a:ext cx="3898800" cy="34056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56" name="PlaceHolder 2"/>
          <p:cNvSpPr>
            <a:spLocks noGrp="1"/>
          </p:cNvSpPr>
          <p:nvPr>
            <p:ph type="sldNum" idx="5"/>
          </p:nvPr>
        </p:nvSpPr>
        <p:spPr>
          <a:xfrm>
            <a:off x="8778240" y="6378120"/>
            <a:ext cx="2801520" cy="34056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7DB91BD8-ED29-4C99-AC82-FF3127C3A40F}"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57" name="PlaceHolder 3"/>
          <p:cNvSpPr>
            <a:spLocks noGrp="1"/>
          </p:cNvSpPr>
          <p:nvPr>
            <p:ph type="dt" idx="6"/>
          </p:nvPr>
        </p:nvSpPr>
        <p:spPr>
          <a:xfrm>
            <a:off x="609480" y="6378120"/>
            <a:ext cx="2801520" cy="34056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6" name="bg object 16" descr=""/>
          <p:cNvPicPr/>
          <p:nvPr/>
        </p:nvPicPr>
        <p:blipFill>
          <a:blip r:embed="rId2"/>
          <a:stretch/>
        </p:blipFill>
        <p:spPr>
          <a:xfrm>
            <a:off x="0" y="0"/>
            <a:ext cx="12189600" cy="6855480"/>
          </a:xfrm>
          <a:prstGeom prst="rect">
            <a:avLst/>
          </a:prstGeom>
          <a:ln w="0">
            <a:noFill/>
          </a:ln>
        </p:spPr>
      </p:pic>
      <p:sp>
        <p:nvSpPr>
          <p:cNvPr id="97" name="bg object 17"/>
          <p:cNvSpPr/>
          <p:nvPr/>
        </p:nvSpPr>
        <p:spPr>
          <a:xfrm>
            <a:off x="457200" y="0"/>
            <a:ext cx="1119600" cy="5326920"/>
          </a:xfrm>
          <a:custGeom>
            <a:avLst/>
            <a:gdLst>
              <a:gd name="textAreaLeft" fmla="*/ 0 w 1119600"/>
              <a:gd name="textAreaRight" fmla="*/ 1122120 w 1119600"/>
              <a:gd name="textAreaTop" fmla="*/ 0 h 5326920"/>
              <a:gd name="textAreaBottom" fmla="*/ 5329440 h 5326920"/>
            </a:gdLst>
            <a:ahLst/>
            <a:rect l="textAreaLeft" t="textAreaTop" r="textAreaRight" b="textAreaBottom"/>
            <a:pathLst>
              <a:path w="1122045" h="5329555">
                <a:moveTo>
                  <a:pt x="1121664" y="0"/>
                </a:moveTo>
                <a:lnTo>
                  <a:pt x="867791" y="0"/>
                </a:lnTo>
                <a:lnTo>
                  <a:pt x="0" y="5286502"/>
                </a:lnTo>
                <a:lnTo>
                  <a:pt x="247497" y="5329428"/>
                </a:lnTo>
                <a:lnTo>
                  <a:pt x="1121664"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98" name="bg object 18"/>
          <p:cNvSpPr/>
          <p:nvPr/>
        </p:nvSpPr>
        <p:spPr>
          <a:xfrm>
            <a:off x="150840" y="0"/>
            <a:ext cx="1114920" cy="5275440"/>
          </a:xfrm>
          <a:custGeom>
            <a:avLst/>
            <a:gdLst>
              <a:gd name="textAreaLeft" fmla="*/ 0 w 1114920"/>
              <a:gd name="textAreaRight" fmla="*/ 1117440 w 1114920"/>
              <a:gd name="textAreaTop" fmla="*/ 0 h 5275440"/>
              <a:gd name="textAreaBottom" fmla="*/ 5277960 h 5275440"/>
            </a:gdLst>
            <a:ahLst/>
            <a:rect l="textAreaLeft" t="textAreaTop" r="textAreaRight" b="textAreaBottom"/>
            <a:pathLst>
              <a:path w="1117600" h="5278120">
                <a:moveTo>
                  <a:pt x="1117092" y="0"/>
                </a:moveTo>
                <a:lnTo>
                  <a:pt x="864793" y="0"/>
                </a:lnTo>
                <a:lnTo>
                  <a:pt x="0" y="5239512"/>
                </a:lnTo>
                <a:lnTo>
                  <a:pt x="249123" y="5277612"/>
                </a:lnTo>
                <a:lnTo>
                  <a:pt x="1117092"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99" name="bg object 19"/>
          <p:cNvSpPr/>
          <p:nvPr/>
        </p:nvSpPr>
        <p:spPr>
          <a:xfrm>
            <a:off x="150840" y="5239440"/>
            <a:ext cx="1226160" cy="1616040"/>
          </a:xfrm>
          <a:custGeom>
            <a:avLst/>
            <a:gdLst>
              <a:gd name="textAreaLeft" fmla="*/ 0 w 1226160"/>
              <a:gd name="textAreaRight" fmla="*/ 1228680 w 1226160"/>
              <a:gd name="textAreaTop" fmla="*/ 0 h 1616040"/>
              <a:gd name="textAreaBottom" fmla="*/ 1618560 h 1616040"/>
            </a:gdLst>
            <a:ahLst/>
            <a:rect l="textAreaLeft" t="textAreaTop" r="textAreaRight" b="textAreaBottom"/>
            <a:pathLst>
              <a:path w="1228725" h="1618615">
                <a:moveTo>
                  <a:pt x="0" y="0"/>
                </a:moveTo>
                <a:lnTo>
                  <a:pt x="1174369" y="1618487"/>
                </a:lnTo>
                <a:lnTo>
                  <a:pt x="1228344" y="1618487"/>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100" name="bg object 20"/>
          <p:cNvSpPr/>
          <p:nvPr/>
        </p:nvSpPr>
        <p:spPr>
          <a:xfrm>
            <a:off x="457200" y="5291280"/>
            <a:ext cx="1492920" cy="1564560"/>
          </a:xfrm>
          <a:custGeom>
            <a:avLst/>
            <a:gdLst>
              <a:gd name="textAreaLeft" fmla="*/ 0 w 1492920"/>
              <a:gd name="textAreaRight" fmla="*/ 1495440 w 1492920"/>
              <a:gd name="textAreaTop" fmla="*/ 0 h 1564560"/>
              <a:gd name="textAreaBottom" fmla="*/ 1567080 h 1564560"/>
            </a:gdLst>
            <a:ahLst/>
            <a:rect l="textAreaLeft" t="textAreaTop" r="textAreaRight" b="textAreaBottom"/>
            <a:pathLst>
              <a:path w="1495425" h="1567179">
                <a:moveTo>
                  <a:pt x="0" y="0"/>
                </a:moveTo>
                <a:lnTo>
                  <a:pt x="1442720" y="1566672"/>
                </a:lnTo>
                <a:lnTo>
                  <a:pt x="1495044" y="1566672"/>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1" name="bg object 21"/>
          <p:cNvSpPr/>
          <p:nvPr/>
        </p:nvSpPr>
        <p:spPr>
          <a:xfrm>
            <a:off x="457200" y="5286600"/>
            <a:ext cx="2128680" cy="1569240"/>
          </a:xfrm>
          <a:custGeom>
            <a:avLst/>
            <a:gdLst>
              <a:gd name="textAreaLeft" fmla="*/ 0 w 2128680"/>
              <a:gd name="textAreaRight" fmla="*/ 2131200 w 2128680"/>
              <a:gd name="textAreaTop" fmla="*/ 0 h 1569240"/>
              <a:gd name="textAreaBottom" fmla="*/ 1571760 h 1569240"/>
            </a:gdLst>
            <a:ahLst/>
            <a:rect l="textAreaLeft" t="textAreaTop" r="textAreaRight" b="textAreaBottom"/>
            <a:pathLst>
              <a:path w="2131060" h="1571625">
                <a:moveTo>
                  <a:pt x="0" y="0"/>
                </a:moveTo>
                <a:lnTo>
                  <a:pt x="0" y="4699"/>
                </a:lnTo>
                <a:lnTo>
                  <a:pt x="1495552" y="1571243"/>
                </a:lnTo>
                <a:lnTo>
                  <a:pt x="2130552" y="1571243"/>
                </a:lnTo>
                <a:lnTo>
                  <a:pt x="247662" y="42799"/>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2" name="bg object 22"/>
          <p:cNvSpPr/>
          <p:nvPr/>
        </p:nvSpPr>
        <p:spPr>
          <a:xfrm>
            <a:off x="150840" y="5239440"/>
            <a:ext cx="1692360" cy="1616040"/>
          </a:xfrm>
          <a:custGeom>
            <a:avLst/>
            <a:gdLst>
              <a:gd name="textAreaLeft" fmla="*/ 0 w 1692360"/>
              <a:gd name="textAreaRight" fmla="*/ 1694880 w 1692360"/>
              <a:gd name="textAreaTop" fmla="*/ 0 h 1616040"/>
              <a:gd name="textAreaBottom" fmla="*/ 1618560 h 1616040"/>
            </a:gdLst>
            <a:ahLst/>
            <a:rect l="textAreaLeft" t="textAreaTop" r="textAreaRight" b="textAreaBottom"/>
            <a:pathLst>
              <a:path w="1694814" h="1618615">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03" name="PlaceHolder 1"/>
          <p:cNvSpPr>
            <a:spLocks noGrp="1"/>
          </p:cNvSpPr>
          <p:nvPr>
            <p:ph type="ftr" idx="7"/>
          </p:nvPr>
        </p:nvSpPr>
        <p:spPr>
          <a:xfrm>
            <a:off x="4145400" y="6378120"/>
            <a:ext cx="3898800" cy="340560"/>
          </a:xfrm>
          <a:prstGeom prst="rect">
            <a:avLst/>
          </a:prstGeom>
          <a:noFill/>
          <a:ln w="0">
            <a:noFill/>
          </a:ln>
        </p:spPr>
        <p:txBody>
          <a:bodyPr lIns="0" rIns="0" tIns="0" bIns="0" anchor="t">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04" name="PlaceHolder 2"/>
          <p:cNvSpPr>
            <a:spLocks noGrp="1"/>
          </p:cNvSpPr>
          <p:nvPr>
            <p:ph type="sldNum" idx="8"/>
          </p:nvPr>
        </p:nvSpPr>
        <p:spPr>
          <a:xfrm>
            <a:off x="8778240" y="6378120"/>
            <a:ext cx="2801520" cy="340560"/>
          </a:xfrm>
          <a:prstGeom prst="rect">
            <a:avLst/>
          </a:prstGeom>
          <a:noFill/>
          <a:ln w="0">
            <a:noFill/>
          </a:ln>
        </p:spPr>
        <p:txBody>
          <a:bodyPr lIns="0" rIns="0" tIns="0" bIns="0" anchor="t">
            <a:noAutofit/>
          </a:bodyPr>
          <a:lstStyle>
            <a:lvl1pPr indent="0" algn="r">
              <a:lnSpc>
                <a:spcPct val="100000"/>
              </a:lnSpc>
              <a:buNone/>
              <a:tabLst>
                <a:tab algn="l" pos="0"/>
              </a:tabLst>
              <a:defRPr b="0" lang="fr-FR" sz="1400" spc="-1" strike="noStrike">
                <a:solidFill>
                  <a:srgbClr val="b2b2b2"/>
                </a:solidFill>
                <a:latin typeface="Times New Roman"/>
              </a:defRPr>
            </a:lvl1pPr>
          </a:lstStyle>
          <a:p>
            <a:pPr indent="0" algn="r">
              <a:lnSpc>
                <a:spcPct val="100000"/>
              </a:lnSpc>
              <a:buNone/>
              <a:tabLst>
                <a:tab algn="l" pos="0"/>
              </a:tabLst>
            </a:pPr>
            <a:fld id="{408FB3B8-C421-43B0-B937-6F2F93FB4708}" type="slidenum">
              <a:rPr b="0" lang="fr-FR" sz="1400" spc="-1" strike="noStrike">
                <a:solidFill>
                  <a:srgbClr val="b2b2b2"/>
                </a:solidFill>
                <a:latin typeface="Times New Roman"/>
              </a:rPr>
              <a:t>&lt;numéro&gt;</a:t>
            </a:fld>
            <a:endParaRPr b="0" lang="fr-FR" sz="1400" spc="-1" strike="noStrike">
              <a:solidFill>
                <a:srgbClr val="000000"/>
              </a:solidFill>
              <a:latin typeface="Times New Roman"/>
            </a:endParaRPr>
          </a:p>
        </p:txBody>
      </p:sp>
      <p:sp>
        <p:nvSpPr>
          <p:cNvPr id="105" name="PlaceHolder 3"/>
          <p:cNvSpPr>
            <a:spLocks noGrp="1"/>
          </p:cNvSpPr>
          <p:nvPr>
            <p:ph type="dt" idx="9"/>
          </p:nvPr>
        </p:nvSpPr>
        <p:spPr>
          <a:xfrm>
            <a:off x="609480" y="6378120"/>
            <a:ext cx="2801520" cy="340560"/>
          </a:xfrm>
          <a:prstGeom prst="rect">
            <a:avLst/>
          </a:prstGeom>
          <a:noFill/>
          <a:ln w="0">
            <a:noFill/>
          </a:ln>
        </p:spPr>
        <p:txBody>
          <a:bodyPr lIns="0" rIns="0" tIns="0" bIns="0" anchor="t">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0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0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fr.wikipedia.org/wiki/Intelligence_artificielle" TargetMode="External"/><Relationship Id="rId3" Type="http://schemas.openxmlformats.org/officeDocument/2006/relationships/hyperlink" Target="https://fr.wikipedia.org/wiki/Intelligence_artificielle" TargetMode="External"/><Relationship Id="rId4" Type="http://schemas.openxmlformats.org/officeDocument/2006/relationships/hyperlink" Target="https://fr.wikipedia.org/wiki/Intelligence_artificielle" TargetMode="External"/><Relationship Id="rId5" Type="http://schemas.openxmlformats.org/officeDocument/2006/relationships/hyperlink" Target="https://fr.wikipedia.org/wiki/R&#233;seau_de_neurones_artificiels" TargetMode="External"/><Relationship Id="rId6" Type="http://schemas.openxmlformats.org/officeDocument/2006/relationships/hyperlink" Target="https://fr.wikipedia.org/wiki/R&#233;seau_de_neurones_artificiels" TargetMode="External"/><Relationship Id="rId7" Type="http://schemas.openxmlformats.org/officeDocument/2006/relationships/hyperlink" Target="https://fr.wikipedia.org/wiki/R&#233;seau_de_neurones_artificiels" TargetMode="External"/><Relationship Id="rId8" Type="http://schemas.openxmlformats.org/officeDocument/2006/relationships/hyperlink" Target="https://fr.wikipedia.org/wiki/R&#233;seau_de_neurones_artificiels" TargetMode="External"/><Relationship Id="rId9" Type="http://schemas.openxmlformats.org/officeDocument/2006/relationships/hyperlink" Target="https://fr.wikipedia.org/wiki/R&#233;seau_de_neurones_artificiels" TargetMode="External"/><Relationship Id="rId10" Type="http://schemas.openxmlformats.org/officeDocument/2006/relationships/hyperlink" Target="https://fr.wikipedia.org/wiki/R&#233;seau_de_neurones_artificiels" TargetMode="External"/><Relationship Id="rId11" Type="http://schemas.openxmlformats.org/officeDocument/2006/relationships/hyperlink" Target="https://fr.wikipedia.org/wiki/R&#233;seau_de_neurones_artificiels" TargetMode="External"/><Relationship Id="rId12" Type="http://schemas.openxmlformats.org/officeDocument/2006/relationships/hyperlink" Target="https://fr.wikipedia.org/wiki/Nombre_r&#233;el" TargetMode="External"/><Relationship Id="rId13" Type="http://schemas.openxmlformats.org/officeDocument/2006/relationships/hyperlink" Target="https://fr.wikipedia.org/wiki/Nombre_r&#233;el" TargetMode="External"/><Relationship Id="rId14" Type="http://schemas.openxmlformats.org/officeDocument/2006/relationships/hyperlink" Target="https://fr.wikipedia.org/wiki/Nombre_r&#233;el" TargetMode="External"/><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hyperlink" Target="https://openclassrooms.com/fr/courses/4470541-analysez-vos-donnees-textuelles/4855006-effectuez-des-plongements-de-mots-word-embeddings" TargetMode="External"/><Relationship Id="rId18" Type="http://schemas.openxmlformats.org/officeDocument/2006/relationships/hyperlink" Target="https://openclassrooms.com/fr/courses/4470541-analysez-vos-donnees-textuelles/4855006-effectuez-des-plongements-de-mots-word-embeddings" TargetMode="External"/><Relationship Id="rId19" Type="http://schemas.openxmlformats.org/officeDocument/2006/relationships/hyperlink" Target="https://openclassrooms.com/fr/courses/4470541-analysez-vos-donnees-textuelles/4855006-effectuez-des-plongements-de-mots-word-embeddings" TargetMode="External"/><Relationship Id="rId20" Type="http://schemas.openxmlformats.org/officeDocument/2006/relationships/hyperlink" Target="https://openclassrooms.com/fr/courses/4470541-analysez-vos-donnees-textuelles/4855006-effectuez-des-plongements-de-mots-word-embeddings" TargetMode="External"/><Relationship Id="rId21" Type="http://schemas.openxmlformats.org/officeDocument/2006/relationships/hyperlink" Target="https://openclassrooms.com/fr/courses/4470541-analysez-vos-donnees-textuelles/4855006-effectuez-des-plongements-de-mots-word-embeddings" TargetMode="External"/><Relationship Id="rId2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jpe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jpeg"/><Relationship Id="rId13" Type="http://schemas.openxmlformats.org/officeDocument/2006/relationships/image" Target="../media/image77.png"/><Relationship Id="rId14" Type="http://schemas.openxmlformats.org/officeDocument/2006/relationships/image" Target="../media/image78.jpe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jpe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jpe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jpeg"/><Relationship Id="rId1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jpeg"/><Relationship Id="rId12" Type="http://schemas.openxmlformats.org/officeDocument/2006/relationships/image" Target="../media/image102.png"/><Relationship Id="rId13" Type="http://schemas.openxmlformats.org/officeDocument/2006/relationships/image" Target="../media/image103.jpeg"/><Relationship Id="rId14" Type="http://schemas.openxmlformats.org/officeDocument/2006/relationships/image" Target="../media/image104.jpe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hyperlink" Target="https://medium.com/%40deepanshut041/introduction-to-orb-oriented-fast-and-rotated-brief-4220e8ec40cf" TargetMode="External"/><Relationship Id="rId3" Type="http://schemas.openxmlformats.org/officeDocument/2006/relationships/hyperlink" Target="https://medium.com/%40deepanshut041/introduction-to-orb-oriented-fast-and-rotated-brief-4220e8ec40cf" TargetMode="External"/><Relationship Id="rId4" Type="http://schemas.openxmlformats.org/officeDocument/2006/relationships/hyperlink" Target="https://medium.com/%40deepanshut041/introduction-to-orb-oriented-fast-and-rotated-brief-4220e8ec40cf" TargetMode="External"/><Relationship Id="rId5" Type="http://schemas.openxmlformats.org/officeDocument/2006/relationships/hyperlink" Target="https://medium.com/%40deepanshut041/introduction-to-orb-oriented-fast-and-rotated-brief-4220e8ec40cf" TargetMode="External"/><Relationship Id="rId6" Type="http://schemas.openxmlformats.org/officeDocument/2006/relationships/hyperlink" Target="https://medium.com/%40deepanshut041/introduction-to-orb-oriented-fast-and-rotated-brief-4220e8ec40cf" TargetMode="External"/><Relationship Id="rId7" Type="http://schemas.openxmlformats.org/officeDocument/2006/relationships/hyperlink" Target="https://medium.com/%40deepanshut041/introduction-to-orb-oriented-fast-and-rotated-brief-4220e8ec40cf" TargetMode="External"/><Relationship Id="rId8" Type="http://schemas.openxmlformats.org/officeDocument/2006/relationships/hyperlink" Target="https://medium.com/%40deepanshut041/introduction-to-orb-oriented-fast-and-rotated-brief-4220e8ec40cf" TargetMode="External"/><Relationship Id="rId9" Type="http://schemas.openxmlformats.org/officeDocument/2006/relationships/hyperlink" Target="https://medium.com/%40deepanshut041/introduction-to-orb-oriented-fast-and-rotated-brief-4220e8ec40cf" TargetMode="External"/><Relationship Id="rId10" Type="http://schemas.openxmlformats.org/officeDocument/2006/relationships/hyperlink" Target="https://medium.com/%40deepanshut041/introduction-to-orb-oriented-fast-and-rotated-brief-4220e8ec40cf" TargetMode="External"/><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jpeg"/><Relationship Id="rId17" Type="http://schemas.openxmlformats.org/officeDocument/2006/relationships/image" Target="../media/image116.jpeg"/><Relationship Id="rId1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image" Target="../media/image118.jpeg"/><Relationship Id="rId3" Type="http://schemas.openxmlformats.org/officeDocument/2006/relationships/image" Target="../media/image119.png"/><Relationship Id="rId4" Type="http://schemas.openxmlformats.org/officeDocument/2006/relationships/hyperlink" Target="https://openclassrooms.com/fr/courses/4470531-classez-et-segmentez-des-donnees-visuelles/5097666-tp-implementez-votre-premier-reseau-de-neurones-avec-keras" TargetMode="External"/><Relationship Id="rId5" Type="http://schemas.openxmlformats.org/officeDocument/2006/relationships/hyperlink" Target="https://openclassrooms.com/fr/courses/4470531-classez-et-segmentez-des-donnees-visuelles/5097666-tp-implementez-votre-premier-reseau-de-neurones-avec-keras" TargetMode="External"/><Relationship Id="rId6" Type="http://schemas.openxmlformats.org/officeDocument/2006/relationships/hyperlink" Target="https://openclassrooms.com/fr/courses/4470531-classez-et-segmentez-des-donnees-visuelles/5097666-tp-implementez-votre-premier-reseau-de-neurones-avec-keras" TargetMode="External"/><Relationship Id="rId7" Type="http://schemas.openxmlformats.org/officeDocument/2006/relationships/hyperlink" Target="https://openclassrooms.com/fr/courses/4470531-classez-et-segmentez-des-donnees-visuelles/5097666-tp-implementez-votre-premier-reseau-de-neurones-avec-keras" TargetMode="External"/><Relationship Id="rId8" Type="http://schemas.openxmlformats.org/officeDocument/2006/relationships/hyperlink" Target="https://openclassrooms.com/fr/courses/4470531-classez-et-segmentez-des-donnees-visuelles/5097666-tp-implementez-votre-premier-reseau-de-neurones-avec-keras" TargetMode="External"/><Relationship Id="rId9" Type="http://schemas.openxmlformats.org/officeDocument/2006/relationships/hyperlink" Target="https://openclassrooms.com/fr/courses/4470531-classez-et-segmentez-des-donnees-visuelles/5097666-tp-implementez-votre-premier-reseau-de-neurones-avec-keras" TargetMode="External"/><Relationship Id="rId10" Type="http://schemas.openxmlformats.org/officeDocument/2006/relationships/hyperlink" Target="https://openclassrooms.com/fr/courses/4470531-classez-et-segmentez-des-donnees-visuelles/5097666-tp-implementez-votre-premier-reseau-de-neurones-avec-keras" TargetMode="External"/><Relationship Id="rId11" Type="http://schemas.openxmlformats.org/officeDocument/2006/relationships/hyperlink" Target="https://openclassrooms.com/fr/courses/4470531-classez-et-segmentez-des-donnees-visuelles/5097666-tp-implementez-votre-premier-reseau-de-neurones-avec-keras" TargetMode="External"/><Relationship Id="rId12" Type="http://schemas.openxmlformats.org/officeDocument/2006/relationships/hyperlink" Target="https://openclassrooms.com/fr/courses/4470531-classez-et-segmentez-des-donnees-visuelles/5097666-tp-implementez-votre-premier-reseau-de-neurones-avec-keras" TargetMode="External"/><Relationship Id="rId13" Type="http://schemas.openxmlformats.org/officeDocument/2006/relationships/image" Target="../media/image120.png"/><Relationship Id="rId14" Type="http://schemas.openxmlformats.org/officeDocument/2006/relationships/image" Target="../media/image121.png"/><Relationship Id="rId15" Type="http://schemas.openxmlformats.org/officeDocument/2006/relationships/image" Target="../media/image122.png"/><Relationship Id="rId16" Type="http://schemas.openxmlformats.org/officeDocument/2006/relationships/image" Target="../media/image123.png"/><Relationship Id="rId17"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hyperlink" Target="https://www.pyimagesearch.com/2017/03/20/imagenet-vggnet-resnet-inception-xception-keras/" TargetMode="External"/><Relationship Id="rId3" Type="http://schemas.openxmlformats.org/officeDocument/2006/relationships/image" Target="../media/image125.jpeg"/><Relationship Id="rId4" Type="http://schemas.openxmlformats.org/officeDocument/2006/relationships/image" Target="../media/image126.png"/><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35.png"/><Relationship Id="rId9" Type="http://schemas.openxmlformats.org/officeDocument/2006/relationships/image" Target="../media/image140.png"/><Relationship Id="rId10" Type="http://schemas.openxmlformats.org/officeDocument/2006/relationships/image" Target="../media/image141.png"/><Relationship Id="rId11" Type="http://schemas.openxmlformats.org/officeDocument/2006/relationships/image" Target="../media/image142.png"/><Relationship Id="rId12" Type="http://schemas.openxmlformats.org/officeDocument/2006/relationships/image" Target="../media/image143.png"/><Relationship Id="rId13" Type="http://schemas.openxmlformats.org/officeDocument/2006/relationships/image" Target="../media/image144.png"/><Relationship Id="rId14" Type="http://schemas.openxmlformats.org/officeDocument/2006/relationships/image" Target="../media/image145.png"/><Relationship Id="rId1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49.png"/><Relationship Id="rId7" Type="http://schemas.openxmlformats.org/officeDocument/2006/relationships/image" Target="../media/image157.png"/><Relationship Id="rId8"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58.jpeg"/><Relationship Id="rId2" Type="http://schemas.openxmlformats.org/officeDocument/2006/relationships/image" Target="../media/image155.png"/><Relationship Id="rId3" Type="http://schemas.openxmlformats.org/officeDocument/2006/relationships/image" Target="../media/image49.png"/><Relationship Id="rId4" Type="http://schemas.openxmlformats.org/officeDocument/2006/relationships/image" Target="../media/image159.jpe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25.png"/><Relationship Id="rId4" Type="http://schemas.openxmlformats.org/officeDocument/2006/relationships/image" Target="../media/image162.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69.png"/><Relationship Id="rId10"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59.jpeg"/><Relationship Id="rId3" Type="http://schemas.openxmlformats.org/officeDocument/2006/relationships/image" Target="../media/image59.jpeg"/><Relationship Id="rId4" Type="http://schemas.openxmlformats.org/officeDocument/2006/relationships/image" Target="../media/image59.jpeg"/><Relationship Id="rId5" Type="http://schemas.openxmlformats.org/officeDocument/2006/relationships/image" Target="../media/image172.jpeg"/><Relationship Id="rId6" Type="http://schemas.openxmlformats.org/officeDocument/2006/relationships/image" Target="../media/image59.jpeg"/><Relationship Id="rId7"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e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image" Target="../media/image50.jpeg"/><Relationship Id="rId4" Type="http://schemas.openxmlformats.org/officeDocument/2006/relationships/image" Target="../media/image49.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4" name="object 2" descr=""/>
          <p:cNvPicPr/>
          <p:nvPr/>
        </p:nvPicPr>
        <p:blipFill>
          <a:blip r:embed="rId1"/>
          <a:stretch/>
        </p:blipFill>
        <p:spPr>
          <a:xfrm>
            <a:off x="0" y="0"/>
            <a:ext cx="12189600" cy="6855480"/>
          </a:xfrm>
          <a:prstGeom prst="rect">
            <a:avLst/>
          </a:prstGeom>
          <a:ln w="0">
            <a:noFill/>
          </a:ln>
        </p:spPr>
      </p:pic>
      <p:grpSp>
        <p:nvGrpSpPr>
          <p:cNvPr id="145" name="object 3"/>
          <p:cNvGrpSpPr/>
          <p:nvPr/>
        </p:nvGrpSpPr>
        <p:grpSpPr>
          <a:xfrm>
            <a:off x="545760" y="0"/>
            <a:ext cx="11538000" cy="6856200"/>
            <a:chOff x="545760" y="0"/>
            <a:chExt cx="11538000" cy="6856200"/>
          </a:xfrm>
        </p:grpSpPr>
        <p:sp>
          <p:nvSpPr>
            <p:cNvPr id="146" name="object 4"/>
            <p:cNvSpPr/>
            <p:nvPr/>
          </p:nvSpPr>
          <p:spPr>
            <a:xfrm>
              <a:off x="984600" y="0"/>
              <a:ext cx="1060560" cy="2776320"/>
            </a:xfrm>
            <a:custGeom>
              <a:avLst/>
              <a:gdLst>
                <a:gd name="textAreaLeft" fmla="*/ 0 w 1060560"/>
                <a:gd name="textAreaRight" fmla="*/ 1063080 w 1060560"/>
                <a:gd name="textAreaTop" fmla="*/ 0 h 2776320"/>
                <a:gd name="textAreaBottom" fmla="*/ 2778840 h 2776320"/>
              </a:gdLst>
              <a:ahLst/>
              <a:rect l="textAreaLeft" t="textAreaTop" r="textAreaRight" b="textAreaBottom"/>
              <a:pathLst>
                <a:path w="1062989" h="2778760">
                  <a:moveTo>
                    <a:pt x="1062591" y="0"/>
                  </a:moveTo>
                  <a:lnTo>
                    <a:pt x="681592" y="0"/>
                  </a:lnTo>
                  <a:lnTo>
                    <a:pt x="0" y="2687828"/>
                  </a:lnTo>
                  <a:lnTo>
                    <a:pt x="357251" y="2778252"/>
                  </a:lnTo>
                  <a:lnTo>
                    <a:pt x="1062591" y="0"/>
                  </a:lnTo>
                  <a:close/>
                </a:path>
              </a:pathLst>
            </a:custGeom>
            <a:solidFill>
              <a:srgbClr val="2faceb"/>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47" name="object 5"/>
            <p:cNvSpPr/>
            <p:nvPr/>
          </p:nvSpPr>
          <p:spPr>
            <a:xfrm>
              <a:off x="545760" y="0"/>
              <a:ext cx="1033200" cy="2666520"/>
            </a:xfrm>
            <a:custGeom>
              <a:avLst/>
              <a:gdLst>
                <a:gd name="textAreaLeft" fmla="*/ 0 w 1033200"/>
                <a:gd name="textAreaRight" fmla="*/ 1035720 w 1033200"/>
                <a:gd name="textAreaTop" fmla="*/ 0 h 2666520"/>
                <a:gd name="textAreaBottom" fmla="*/ 2669040 h 2666520"/>
              </a:gdLst>
              <a:ahLst/>
              <a:rect l="textAreaLeft" t="textAreaTop" r="textAreaRight" b="textAreaBottom"/>
              <a:pathLst>
                <a:path w="1035685" h="2668905">
                  <a:moveTo>
                    <a:pt x="1035159" y="0"/>
                  </a:moveTo>
                  <a:lnTo>
                    <a:pt x="652106" y="0"/>
                  </a:lnTo>
                  <a:lnTo>
                    <a:pt x="0" y="2578100"/>
                  </a:lnTo>
                  <a:lnTo>
                    <a:pt x="348094" y="2663825"/>
                  </a:lnTo>
                  <a:lnTo>
                    <a:pt x="357632" y="2668524"/>
                  </a:lnTo>
                  <a:lnTo>
                    <a:pt x="1035159" y="0"/>
                  </a:lnTo>
                  <a:close/>
                </a:path>
              </a:pathLst>
            </a:custGeom>
            <a:solidFill>
              <a:srgbClr val="58585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48" name="object 6"/>
            <p:cNvSpPr/>
            <p:nvPr/>
          </p:nvSpPr>
          <p:spPr>
            <a:xfrm>
              <a:off x="545760" y="2583000"/>
              <a:ext cx="2692440" cy="4272480"/>
            </a:xfrm>
            <a:custGeom>
              <a:avLst/>
              <a:gdLst>
                <a:gd name="textAreaLeft" fmla="*/ 0 w 2692440"/>
                <a:gd name="textAreaRight" fmla="*/ 2694960 w 2692440"/>
                <a:gd name="textAreaTop" fmla="*/ 0 h 4272480"/>
                <a:gd name="textAreaBottom" fmla="*/ 4275000 h 4272480"/>
              </a:gdLst>
              <a:ahLst/>
              <a:rect l="textAreaLeft" t="textAreaTop" r="textAreaRight" b="textAreaBottom"/>
              <a:pathLst>
                <a:path w="2694940" h="4274820">
                  <a:moveTo>
                    <a:pt x="0" y="0"/>
                  </a:moveTo>
                  <a:lnTo>
                    <a:pt x="2575306" y="4274819"/>
                  </a:lnTo>
                  <a:lnTo>
                    <a:pt x="2694432" y="4274819"/>
                  </a:lnTo>
                  <a:lnTo>
                    <a:pt x="0" y="0"/>
                  </a:lnTo>
                  <a:close/>
                </a:path>
              </a:pathLst>
            </a:custGeom>
            <a:solidFill>
              <a:srgbClr val="252525"/>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149" name="object 7"/>
            <p:cNvSpPr/>
            <p:nvPr/>
          </p:nvSpPr>
          <p:spPr>
            <a:xfrm>
              <a:off x="988920" y="2692800"/>
              <a:ext cx="3329280" cy="4163040"/>
            </a:xfrm>
            <a:custGeom>
              <a:avLst/>
              <a:gdLst>
                <a:gd name="textAreaLeft" fmla="*/ 0 w 3329280"/>
                <a:gd name="textAreaRight" fmla="*/ 3331800 w 3329280"/>
                <a:gd name="textAreaTop" fmla="*/ 0 h 4163040"/>
                <a:gd name="textAreaBottom" fmla="*/ 4165560 h 4163040"/>
              </a:gdLst>
              <a:ahLst/>
              <a:rect l="textAreaLeft" t="textAreaTop" r="textAreaRight" b="textAreaBottom"/>
              <a:pathLst>
                <a:path w="3331845" h="4165600">
                  <a:moveTo>
                    <a:pt x="0" y="0"/>
                  </a:moveTo>
                  <a:lnTo>
                    <a:pt x="3207639" y="4165091"/>
                  </a:lnTo>
                  <a:lnTo>
                    <a:pt x="3331464" y="4165091"/>
                  </a:lnTo>
                  <a:lnTo>
                    <a:pt x="0" y="0"/>
                  </a:lnTo>
                  <a:close/>
                </a:path>
              </a:pathLst>
            </a:custGeom>
            <a:solidFill>
              <a:srgbClr val="0c5a8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0" name="object 8"/>
            <p:cNvSpPr/>
            <p:nvPr/>
          </p:nvSpPr>
          <p:spPr>
            <a:xfrm>
              <a:off x="984600" y="2688480"/>
              <a:ext cx="4574520" cy="4167360"/>
            </a:xfrm>
            <a:custGeom>
              <a:avLst/>
              <a:gdLst>
                <a:gd name="textAreaLeft" fmla="*/ 0 w 4574520"/>
                <a:gd name="textAreaRight" fmla="*/ 4577040 w 4574520"/>
                <a:gd name="textAreaTop" fmla="*/ 0 h 4167360"/>
                <a:gd name="textAreaBottom" fmla="*/ 4169880 h 4167360"/>
              </a:gdLst>
              <a:ahLst/>
              <a:rect l="textAreaLeft" t="textAreaTop" r="textAreaRight" b="textAreaBottom"/>
              <a:pathLst>
                <a:path w="4577080" h="4170045">
                  <a:moveTo>
                    <a:pt x="0" y="0"/>
                  </a:moveTo>
                  <a:lnTo>
                    <a:pt x="4762" y="4699"/>
                  </a:lnTo>
                  <a:lnTo>
                    <a:pt x="3336798" y="4169663"/>
                  </a:lnTo>
                  <a:lnTo>
                    <a:pt x="4576572" y="4169663"/>
                  </a:lnTo>
                  <a:lnTo>
                    <a:pt x="357124" y="90424"/>
                  </a:lnTo>
                  <a:lnTo>
                    <a:pt x="0" y="0"/>
                  </a:lnTo>
                  <a:close/>
                </a:path>
              </a:pathLst>
            </a:custGeom>
            <a:solidFill>
              <a:srgbClr val="1286c3"/>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1" name="object 9"/>
            <p:cNvSpPr/>
            <p:nvPr/>
          </p:nvSpPr>
          <p:spPr>
            <a:xfrm>
              <a:off x="545760" y="2578680"/>
              <a:ext cx="3582000" cy="4277520"/>
            </a:xfrm>
            <a:custGeom>
              <a:avLst/>
              <a:gdLst>
                <a:gd name="textAreaLeft" fmla="*/ 0 w 3582000"/>
                <a:gd name="textAreaRight" fmla="*/ 3584520 w 3582000"/>
                <a:gd name="textAreaTop" fmla="*/ 0 h 4277520"/>
                <a:gd name="textAreaBottom" fmla="*/ 4280040 h 4277520"/>
              </a:gdLst>
              <a:ahLst/>
              <a:rect l="textAreaLeft" t="textAreaTop" r="textAreaRight" b="textAreaBottom"/>
              <a:pathLst>
                <a:path w="3584575" h="4279900">
                  <a:moveTo>
                    <a:pt x="0" y="0"/>
                  </a:moveTo>
                  <a:lnTo>
                    <a:pt x="0" y="4699"/>
                  </a:lnTo>
                  <a:lnTo>
                    <a:pt x="2693924" y="4279391"/>
                  </a:lnTo>
                  <a:lnTo>
                    <a:pt x="3584448" y="4279391"/>
                  </a:lnTo>
                  <a:lnTo>
                    <a:pt x="419087" y="176149"/>
                  </a:lnTo>
                  <a:lnTo>
                    <a:pt x="361937" y="95250"/>
                  </a:lnTo>
                  <a:lnTo>
                    <a:pt x="357174" y="90424"/>
                  </a:lnTo>
                  <a:lnTo>
                    <a:pt x="0" y="0"/>
                  </a:lnTo>
                  <a:close/>
                </a:path>
              </a:pathLst>
            </a:custGeom>
            <a:solidFill>
              <a:srgbClr val="40404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52" name="object 10" descr=""/>
            <p:cNvPicPr/>
            <p:nvPr/>
          </p:nvPicPr>
          <p:blipFill>
            <a:blip r:embed="rId2"/>
            <a:stretch/>
          </p:blipFill>
          <p:spPr>
            <a:xfrm>
              <a:off x="5224320" y="3005280"/>
              <a:ext cx="5170680" cy="3348000"/>
            </a:xfrm>
            <a:prstGeom prst="rect">
              <a:avLst/>
            </a:prstGeom>
            <a:ln w="0">
              <a:noFill/>
            </a:ln>
          </p:spPr>
        </p:pic>
        <p:pic>
          <p:nvPicPr>
            <p:cNvPr id="153" name="object 11" descr=""/>
            <p:cNvPicPr/>
            <p:nvPr/>
          </p:nvPicPr>
          <p:blipFill>
            <a:blip r:embed="rId3"/>
            <a:stretch/>
          </p:blipFill>
          <p:spPr>
            <a:xfrm>
              <a:off x="9299520" y="431280"/>
              <a:ext cx="2784240" cy="2500560"/>
            </a:xfrm>
            <a:prstGeom prst="rect">
              <a:avLst/>
            </a:prstGeom>
            <a:ln w="0">
              <a:noFill/>
            </a:ln>
          </p:spPr>
        </p:pic>
      </p:grpSp>
      <p:sp>
        <p:nvSpPr>
          <p:cNvPr id="154" name="PlaceHolder 1"/>
          <p:cNvSpPr>
            <a:spLocks noGrp="1"/>
          </p:cNvSpPr>
          <p:nvPr>
            <p:ph type="title"/>
          </p:nvPr>
        </p:nvSpPr>
        <p:spPr>
          <a:xfrm>
            <a:off x="2875320" y="355320"/>
            <a:ext cx="6168960" cy="1229400"/>
          </a:xfrm>
          <a:prstGeom prst="rect">
            <a:avLst/>
          </a:prstGeom>
          <a:noFill/>
          <a:ln w="0">
            <a:noFill/>
          </a:ln>
        </p:spPr>
        <p:txBody>
          <a:bodyPr lIns="0" rIns="0" tIns="12240" bIns="0" anchor="t">
            <a:noAutofit/>
          </a:bodyPr>
          <a:p>
            <a:pPr marL="85680" indent="0">
              <a:lnSpc>
                <a:spcPct val="100000"/>
              </a:lnSpc>
              <a:spcBef>
                <a:spcPts val="96"/>
              </a:spcBef>
              <a:buNone/>
              <a:tabLst>
                <a:tab algn="l" pos="0"/>
              </a:tabLst>
            </a:pPr>
            <a:r>
              <a:rPr b="1" lang="fr-FR" sz="4000" spc="-1" strike="noStrike">
                <a:solidFill>
                  <a:srgbClr val="000000"/>
                </a:solidFill>
                <a:latin typeface="Corbel"/>
              </a:rPr>
              <a:t>Classifiez</a:t>
            </a:r>
            <a:r>
              <a:rPr b="1" lang="fr-FR" sz="4000" spc="-140" strike="noStrike">
                <a:solidFill>
                  <a:srgbClr val="000000"/>
                </a:solidFill>
                <a:latin typeface="Corbel"/>
              </a:rPr>
              <a:t> </a:t>
            </a:r>
            <a:r>
              <a:rPr b="1" lang="fr-FR" sz="4000" spc="-12" strike="noStrike">
                <a:solidFill>
                  <a:srgbClr val="000000"/>
                </a:solidFill>
                <a:latin typeface="Corbel"/>
              </a:rPr>
              <a:t>automatiquement </a:t>
            </a:r>
            <a:r>
              <a:rPr b="1" lang="fr-FR" sz="4000" spc="-1" strike="noStrike">
                <a:solidFill>
                  <a:srgbClr val="000000"/>
                </a:solidFill>
                <a:latin typeface="Corbel"/>
              </a:rPr>
              <a:t>des</a:t>
            </a:r>
            <a:r>
              <a:rPr b="1" lang="fr-FR" sz="4000" spc="-52" strike="noStrike">
                <a:solidFill>
                  <a:srgbClr val="000000"/>
                </a:solidFill>
                <a:latin typeface="Corbel"/>
              </a:rPr>
              <a:t> </a:t>
            </a:r>
            <a:r>
              <a:rPr b="1" lang="fr-FR" sz="4000" spc="-1" strike="noStrike">
                <a:solidFill>
                  <a:srgbClr val="000000"/>
                </a:solidFill>
                <a:latin typeface="Corbel"/>
              </a:rPr>
              <a:t>biens</a:t>
            </a:r>
            <a:r>
              <a:rPr b="1" lang="fr-FR" sz="4000" spc="-46" strike="noStrike">
                <a:solidFill>
                  <a:srgbClr val="000000"/>
                </a:solidFill>
                <a:latin typeface="Corbel"/>
              </a:rPr>
              <a:t> </a:t>
            </a:r>
            <a:r>
              <a:rPr b="1" lang="fr-FR" sz="4000" spc="-1" strike="noStrike">
                <a:solidFill>
                  <a:srgbClr val="000000"/>
                </a:solidFill>
                <a:latin typeface="Corbel"/>
              </a:rPr>
              <a:t>de</a:t>
            </a:r>
            <a:r>
              <a:rPr b="1" lang="fr-FR" sz="4000" spc="-35" strike="noStrike">
                <a:solidFill>
                  <a:srgbClr val="000000"/>
                </a:solidFill>
                <a:latin typeface="Corbel"/>
              </a:rPr>
              <a:t> </a:t>
            </a:r>
            <a:r>
              <a:rPr b="1" lang="fr-FR" sz="4000" spc="-12" strike="noStrike">
                <a:solidFill>
                  <a:srgbClr val="000000"/>
                </a:solidFill>
                <a:latin typeface="Corbel"/>
              </a:rPr>
              <a:t>consommation</a:t>
            </a:r>
            <a:endParaRPr b="0" lang="fr-FR" sz="4000" spc="-1" strike="noStrike">
              <a:solidFill>
                <a:srgbClr val="000000"/>
              </a:solidFill>
              <a:latin typeface="Arial"/>
            </a:endParaRPr>
          </a:p>
        </p:txBody>
      </p:sp>
      <p:sp>
        <p:nvSpPr>
          <p:cNvPr id="155" name="object 13"/>
          <p:cNvSpPr/>
          <p:nvPr/>
        </p:nvSpPr>
        <p:spPr>
          <a:xfrm>
            <a:off x="7214400" y="2305080"/>
            <a:ext cx="1830600" cy="700200"/>
          </a:xfrm>
          <a:prstGeom prst="rect">
            <a:avLst/>
          </a:prstGeom>
          <a:noFill/>
          <a:ln w="0">
            <a:noFill/>
          </a:ln>
        </p:spPr>
        <p:style>
          <a:lnRef idx="0"/>
          <a:fillRef idx="0"/>
          <a:effectRef idx="0"/>
          <a:fontRef idx="minor"/>
        </p:style>
        <p:txBody>
          <a:bodyPr lIns="0" rIns="0" tIns="113040" bIns="0" anchor="t">
            <a:spAutoFit/>
          </a:bodyPr>
          <a:p>
            <a:pPr algn="r">
              <a:lnSpc>
                <a:spcPct val="100000"/>
              </a:lnSpc>
              <a:spcBef>
                <a:spcPts val="890"/>
              </a:spcBef>
            </a:pPr>
            <a:r>
              <a:rPr b="0" i="1" lang="fr-FR" sz="1600" spc="-1" strike="noStrike">
                <a:solidFill>
                  <a:srgbClr val="000000"/>
                </a:solidFill>
                <a:latin typeface="Corbel"/>
                <a:ea typeface="DejaVu Sans"/>
              </a:rPr>
              <a:t>Création</a:t>
            </a:r>
            <a:r>
              <a:rPr b="0" i="1" lang="fr-FR" sz="1600" spc="-35" strike="noStrike">
                <a:solidFill>
                  <a:srgbClr val="000000"/>
                </a:solidFill>
                <a:latin typeface="Corbel"/>
                <a:ea typeface="DejaVu Sans"/>
              </a:rPr>
              <a:t> </a:t>
            </a:r>
            <a:r>
              <a:rPr b="0" i="1" lang="fr-FR" sz="1600" spc="-1" strike="noStrike">
                <a:solidFill>
                  <a:srgbClr val="000000"/>
                </a:solidFill>
                <a:latin typeface="Corbel"/>
                <a:ea typeface="DejaVu Sans"/>
              </a:rPr>
              <a:t>le</a:t>
            </a:r>
            <a:r>
              <a:rPr b="0" i="1" lang="fr-FR" sz="1600" spc="-46" strike="noStrike">
                <a:solidFill>
                  <a:srgbClr val="000000"/>
                </a:solidFill>
                <a:latin typeface="Corbel"/>
                <a:ea typeface="DejaVu Sans"/>
              </a:rPr>
              <a:t> </a:t>
            </a:r>
            <a:r>
              <a:rPr b="0" i="1" lang="fr-FR" sz="1600" spc="-12" strike="noStrike">
                <a:solidFill>
                  <a:srgbClr val="000000"/>
                </a:solidFill>
                <a:latin typeface="Corbel"/>
                <a:ea typeface="DejaVu Sans"/>
              </a:rPr>
              <a:t>01/10/2023</a:t>
            </a:r>
            <a:endParaRPr b="0" lang="fr-FR" sz="1600" spc="-1" strike="noStrike">
              <a:solidFill>
                <a:srgbClr val="000000"/>
              </a:solidFill>
              <a:latin typeface="Arial"/>
            </a:endParaRPr>
          </a:p>
          <a:p>
            <a:pPr algn="r">
              <a:lnSpc>
                <a:spcPct val="100000"/>
              </a:lnSpc>
              <a:spcBef>
                <a:spcPts val="794"/>
              </a:spcBef>
            </a:pPr>
            <a:r>
              <a:rPr b="0" i="1" lang="fr-FR" sz="1600" spc="-1" strike="noStrike">
                <a:solidFill>
                  <a:srgbClr val="000000"/>
                </a:solidFill>
                <a:latin typeface="Corbel"/>
                <a:ea typeface="DejaVu Sans"/>
              </a:rPr>
              <a:t>DAVID</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60" strike="noStrike">
                <a:solidFill>
                  <a:srgbClr val="000000"/>
                </a:solidFill>
                <a:latin typeface="Corbel"/>
              </a:rPr>
              <a:t> </a:t>
            </a:r>
            <a:r>
              <a:rPr b="1" lang="fr-FR" sz="4000" spc="-1" strike="noStrike">
                <a:solidFill>
                  <a:srgbClr val="000000"/>
                </a:solidFill>
                <a:latin typeface="Corbel"/>
              </a:rPr>
              <a:t>DU</a:t>
            </a:r>
            <a:r>
              <a:rPr b="1" lang="fr-FR" sz="4000" spc="-205" strike="noStrike">
                <a:solidFill>
                  <a:srgbClr val="000000"/>
                </a:solidFill>
                <a:latin typeface="Corbel"/>
              </a:rPr>
              <a:t> </a:t>
            </a:r>
            <a:r>
              <a:rPr b="1" lang="fr-FR" sz="4000" spc="-12" strike="noStrike">
                <a:solidFill>
                  <a:srgbClr val="000000"/>
                </a:solidFill>
                <a:latin typeface="Corbel"/>
              </a:rPr>
              <a:t>CORPUS</a:t>
            </a:r>
            <a:endParaRPr b="0" lang="fr-FR" sz="4000" spc="-1" strike="noStrike">
              <a:solidFill>
                <a:srgbClr val="000000"/>
              </a:solidFill>
              <a:latin typeface="Arial"/>
            </a:endParaRPr>
          </a:p>
        </p:txBody>
      </p:sp>
      <p:grpSp>
        <p:nvGrpSpPr>
          <p:cNvPr id="309" name="object 3"/>
          <p:cNvGrpSpPr/>
          <p:nvPr/>
        </p:nvGrpSpPr>
        <p:grpSpPr>
          <a:xfrm>
            <a:off x="1537560" y="807840"/>
            <a:ext cx="5188680" cy="474840"/>
            <a:chOff x="1537560" y="807840"/>
            <a:chExt cx="5188680" cy="474840"/>
          </a:xfrm>
        </p:grpSpPr>
        <p:sp>
          <p:nvSpPr>
            <p:cNvPr id="310" name="object 4"/>
            <p:cNvSpPr/>
            <p:nvPr/>
          </p:nvSpPr>
          <p:spPr>
            <a:xfrm>
              <a:off x="1537560" y="807840"/>
              <a:ext cx="5188680" cy="474840"/>
            </a:xfrm>
            <a:custGeom>
              <a:avLst/>
              <a:gdLst>
                <a:gd name="textAreaLeft" fmla="*/ 0 w 5188680"/>
                <a:gd name="textAreaRight" fmla="*/ 5191200 w 5188680"/>
                <a:gd name="textAreaTop" fmla="*/ 0 h 474840"/>
                <a:gd name="textAreaBottom" fmla="*/ 477360 h 474840"/>
              </a:gdLst>
              <a:ahLst/>
              <a:rect l="textAreaLeft" t="textAreaTop" r="textAreaRight" b="textAreaBottom"/>
              <a:pathLst>
                <a:path w="5191125" h="477519">
                  <a:moveTo>
                    <a:pt x="5111242" y="0"/>
                  </a:moveTo>
                  <a:lnTo>
                    <a:pt x="79502" y="0"/>
                  </a:lnTo>
                  <a:lnTo>
                    <a:pt x="48541" y="6242"/>
                  </a:lnTo>
                  <a:lnTo>
                    <a:pt x="23272" y="23272"/>
                  </a:lnTo>
                  <a:lnTo>
                    <a:pt x="6242" y="48541"/>
                  </a:lnTo>
                  <a:lnTo>
                    <a:pt x="0" y="79501"/>
                  </a:lnTo>
                  <a:lnTo>
                    <a:pt x="0" y="397509"/>
                  </a:lnTo>
                  <a:lnTo>
                    <a:pt x="6242" y="428470"/>
                  </a:lnTo>
                  <a:lnTo>
                    <a:pt x="23272" y="453739"/>
                  </a:lnTo>
                  <a:lnTo>
                    <a:pt x="48541" y="470769"/>
                  </a:lnTo>
                  <a:lnTo>
                    <a:pt x="79502" y="477012"/>
                  </a:lnTo>
                  <a:lnTo>
                    <a:pt x="5111242" y="477012"/>
                  </a:lnTo>
                  <a:lnTo>
                    <a:pt x="5142202" y="470769"/>
                  </a:lnTo>
                  <a:lnTo>
                    <a:pt x="5167471" y="453739"/>
                  </a:lnTo>
                  <a:lnTo>
                    <a:pt x="5184501" y="428470"/>
                  </a:lnTo>
                  <a:lnTo>
                    <a:pt x="5190744" y="397509"/>
                  </a:lnTo>
                  <a:lnTo>
                    <a:pt x="5190744" y="79501"/>
                  </a:lnTo>
                  <a:lnTo>
                    <a:pt x="5184501" y="48541"/>
                  </a:lnTo>
                  <a:lnTo>
                    <a:pt x="5167471" y="23272"/>
                  </a:lnTo>
                  <a:lnTo>
                    <a:pt x="5142202" y="6242"/>
                  </a:lnTo>
                  <a:lnTo>
                    <a:pt x="5111242"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11" name="object 5"/>
            <p:cNvSpPr/>
            <p:nvPr/>
          </p:nvSpPr>
          <p:spPr>
            <a:xfrm>
              <a:off x="1537560" y="807840"/>
              <a:ext cx="5188680" cy="474840"/>
            </a:xfrm>
            <a:custGeom>
              <a:avLst/>
              <a:gdLst>
                <a:gd name="textAreaLeft" fmla="*/ 0 w 5188680"/>
                <a:gd name="textAreaRight" fmla="*/ 5191200 w 5188680"/>
                <a:gd name="textAreaTop" fmla="*/ 0 h 474840"/>
                <a:gd name="textAreaBottom" fmla="*/ 477360 h 474840"/>
              </a:gdLst>
              <a:ahLst/>
              <a:rect l="textAreaLeft" t="textAreaTop" r="textAreaRight" b="textAreaBottom"/>
              <a:pathLst>
                <a:path w="5191125" h="477519">
                  <a:moveTo>
                    <a:pt x="0" y="79501"/>
                  </a:moveTo>
                  <a:lnTo>
                    <a:pt x="6242" y="48541"/>
                  </a:lnTo>
                  <a:lnTo>
                    <a:pt x="23272" y="23272"/>
                  </a:lnTo>
                  <a:lnTo>
                    <a:pt x="48541" y="6242"/>
                  </a:lnTo>
                  <a:lnTo>
                    <a:pt x="79502" y="0"/>
                  </a:lnTo>
                  <a:lnTo>
                    <a:pt x="5111242" y="0"/>
                  </a:lnTo>
                  <a:lnTo>
                    <a:pt x="5142202" y="6242"/>
                  </a:lnTo>
                  <a:lnTo>
                    <a:pt x="5167471" y="23272"/>
                  </a:lnTo>
                  <a:lnTo>
                    <a:pt x="5184501" y="48541"/>
                  </a:lnTo>
                  <a:lnTo>
                    <a:pt x="5190744" y="79501"/>
                  </a:lnTo>
                  <a:lnTo>
                    <a:pt x="5190744" y="397509"/>
                  </a:lnTo>
                  <a:lnTo>
                    <a:pt x="5184501" y="428470"/>
                  </a:lnTo>
                  <a:lnTo>
                    <a:pt x="5167471" y="453739"/>
                  </a:lnTo>
                  <a:lnTo>
                    <a:pt x="5142202" y="470769"/>
                  </a:lnTo>
                  <a:lnTo>
                    <a:pt x="5111242" y="477012"/>
                  </a:lnTo>
                  <a:lnTo>
                    <a:pt x="79502" y="477012"/>
                  </a:lnTo>
                  <a:lnTo>
                    <a:pt x="48541" y="470769"/>
                  </a:lnTo>
                  <a:lnTo>
                    <a:pt x="23272" y="453739"/>
                  </a:lnTo>
                  <a:lnTo>
                    <a:pt x="6242" y="428470"/>
                  </a:lnTo>
                  <a:lnTo>
                    <a:pt x="0" y="397509"/>
                  </a:lnTo>
                  <a:lnTo>
                    <a:pt x="0" y="7950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12" name="object 6"/>
          <p:cNvSpPr/>
          <p:nvPr/>
        </p:nvSpPr>
        <p:spPr>
          <a:xfrm>
            <a:off x="1639800" y="933120"/>
            <a:ext cx="46648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corpus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représente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l’ensemble</a:t>
            </a:r>
            <a:r>
              <a:rPr b="0" lang="fr-FR" sz="1200" spc="-1" strike="noStrike">
                <a:solidFill>
                  <a:srgbClr val="000000"/>
                </a:solidFill>
                <a:latin typeface="Corbel"/>
                <a:ea typeface="DejaVu Sans"/>
              </a:rPr>
              <a:t> des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descriptions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jeu de</a:t>
            </a:r>
            <a:r>
              <a:rPr b="0" lang="fr-FR" sz="1200" spc="-12" strike="noStrike">
                <a:solidFill>
                  <a:srgbClr val="000000"/>
                </a:solidFill>
                <a:latin typeface="Corbel"/>
                <a:ea typeface="DejaVu Sans"/>
              </a:rPr>
              <a:t> données.</a:t>
            </a:r>
            <a:endParaRPr b="0" lang="fr-FR" sz="1200" spc="-1" strike="noStrike">
              <a:solidFill>
                <a:srgbClr val="000000"/>
              </a:solidFill>
              <a:latin typeface="Arial"/>
            </a:endParaRPr>
          </a:p>
        </p:txBody>
      </p:sp>
      <p:grpSp>
        <p:nvGrpSpPr>
          <p:cNvPr id="313" name="object 7"/>
          <p:cNvGrpSpPr/>
          <p:nvPr/>
        </p:nvGrpSpPr>
        <p:grpSpPr>
          <a:xfrm>
            <a:off x="1071360" y="193680"/>
            <a:ext cx="9994680" cy="2403720"/>
            <a:chOff x="1071360" y="193680"/>
            <a:chExt cx="9994680" cy="2403720"/>
          </a:xfrm>
        </p:grpSpPr>
        <p:pic>
          <p:nvPicPr>
            <p:cNvPr id="314" name="object 8" descr=""/>
            <p:cNvPicPr/>
            <p:nvPr/>
          </p:nvPicPr>
          <p:blipFill>
            <a:blip r:embed="rId1"/>
            <a:stretch/>
          </p:blipFill>
          <p:spPr>
            <a:xfrm>
              <a:off x="7225200" y="193680"/>
              <a:ext cx="3840840" cy="2403720"/>
            </a:xfrm>
            <a:prstGeom prst="rect">
              <a:avLst/>
            </a:prstGeom>
            <a:ln w="0">
              <a:noFill/>
            </a:ln>
          </p:spPr>
        </p:pic>
        <p:pic>
          <p:nvPicPr>
            <p:cNvPr id="315" name="object 9" descr=""/>
            <p:cNvPicPr/>
            <p:nvPr/>
          </p:nvPicPr>
          <p:blipFill>
            <a:blip r:embed="rId2"/>
            <a:stretch/>
          </p:blipFill>
          <p:spPr>
            <a:xfrm>
              <a:off x="1071360" y="1694520"/>
              <a:ext cx="5654520" cy="902880"/>
            </a:xfrm>
            <a:prstGeom prst="rect">
              <a:avLst/>
            </a:prstGeom>
            <a:ln w="0">
              <a:noFill/>
            </a:ln>
          </p:spPr>
        </p:pic>
        <p:sp>
          <p:nvSpPr>
            <p:cNvPr id="316" name="object 10"/>
            <p:cNvSpPr/>
            <p:nvPr/>
          </p:nvSpPr>
          <p:spPr>
            <a:xfrm>
              <a:off x="1071360" y="1694520"/>
              <a:ext cx="5654520" cy="902880"/>
            </a:xfrm>
            <a:custGeom>
              <a:avLst/>
              <a:gdLst>
                <a:gd name="textAreaLeft" fmla="*/ 0 w 5654520"/>
                <a:gd name="textAreaRight" fmla="*/ 5657040 w 5654520"/>
                <a:gd name="textAreaTop" fmla="*/ 0 h 902880"/>
                <a:gd name="textAreaBottom" fmla="*/ 905400 h 902880"/>
              </a:gdLst>
              <a:ahLst/>
              <a:rect l="textAreaLeft" t="textAreaTop" r="textAreaRight" b="textAreaBottom"/>
              <a:pathLst>
                <a:path w="5657215" h="905510">
                  <a:moveTo>
                    <a:pt x="0" y="150875"/>
                  </a:moveTo>
                  <a:lnTo>
                    <a:pt x="7691" y="103193"/>
                  </a:lnTo>
                  <a:lnTo>
                    <a:pt x="29110" y="61776"/>
                  </a:lnTo>
                  <a:lnTo>
                    <a:pt x="61771" y="29114"/>
                  </a:lnTo>
                  <a:lnTo>
                    <a:pt x="103188" y="7693"/>
                  </a:lnTo>
                  <a:lnTo>
                    <a:pt x="150875" y="0"/>
                  </a:lnTo>
                  <a:lnTo>
                    <a:pt x="5506211" y="0"/>
                  </a:lnTo>
                  <a:lnTo>
                    <a:pt x="5553894" y="7693"/>
                  </a:lnTo>
                  <a:lnTo>
                    <a:pt x="5595311" y="29114"/>
                  </a:lnTo>
                  <a:lnTo>
                    <a:pt x="5627973" y="61776"/>
                  </a:lnTo>
                  <a:lnTo>
                    <a:pt x="5649394" y="103193"/>
                  </a:lnTo>
                  <a:lnTo>
                    <a:pt x="5657087" y="150875"/>
                  </a:lnTo>
                  <a:lnTo>
                    <a:pt x="5657087" y="754379"/>
                  </a:lnTo>
                  <a:lnTo>
                    <a:pt x="5649394" y="802062"/>
                  </a:lnTo>
                  <a:lnTo>
                    <a:pt x="5627973" y="843479"/>
                  </a:lnTo>
                  <a:lnTo>
                    <a:pt x="5595311" y="876141"/>
                  </a:lnTo>
                  <a:lnTo>
                    <a:pt x="5553894" y="897562"/>
                  </a:lnTo>
                  <a:lnTo>
                    <a:pt x="5506211" y="905256"/>
                  </a:lnTo>
                  <a:lnTo>
                    <a:pt x="150875" y="905256"/>
                  </a:lnTo>
                  <a:lnTo>
                    <a:pt x="103188" y="897562"/>
                  </a:lnTo>
                  <a:lnTo>
                    <a:pt x="61771" y="876141"/>
                  </a:lnTo>
                  <a:lnTo>
                    <a:pt x="29110" y="843479"/>
                  </a:lnTo>
                  <a:lnTo>
                    <a:pt x="7691" y="802062"/>
                  </a:lnTo>
                  <a:lnTo>
                    <a:pt x="0" y="754379"/>
                  </a:lnTo>
                  <a:lnTo>
                    <a:pt x="0" y="15087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17" name="object 11"/>
          <p:cNvSpPr/>
          <p:nvPr/>
        </p:nvSpPr>
        <p:spPr>
          <a:xfrm>
            <a:off x="1194840" y="1760040"/>
            <a:ext cx="5272560" cy="74232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1" lang="fr-FR" sz="1200" spc="-1" strike="noStrike" u="sng">
                <a:solidFill>
                  <a:srgbClr val="000000"/>
                </a:solidFill>
                <a:uFill>
                  <a:solidFill>
                    <a:srgbClr val="000000"/>
                  </a:solidFill>
                </a:uFill>
                <a:latin typeface="Corbel"/>
                <a:ea typeface="DejaVu Sans"/>
              </a:rPr>
              <a:t>Analyse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des</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mots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les</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plus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fréquents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dans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corpus</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41880" indent="-172800">
              <a:lnSpc>
                <a:spcPct val="100000"/>
              </a:lnSpc>
              <a:buClr>
                <a:srgbClr val="000000"/>
              </a:buClr>
              <a:buFont typeface="Arial"/>
              <a:buChar char="•"/>
              <a:tabLst>
                <a:tab algn="l" pos="641880"/>
              </a:tabLst>
            </a:pPr>
            <a:r>
              <a:rPr b="0" lang="fr-FR" sz="1200" spc="-1" strike="noStrike">
                <a:solidFill>
                  <a:srgbClr val="000000"/>
                </a:solidFill>
                <a:latin typeface="Corbel"/>
                <a:ea typeface="DejaVu Sans"/>
              </a:rPr>
              <a:t>Les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12" strike="noStrike">
                <a:solidFill>
                  <a:srgbClr val="000000"/>
                </a:solidFill>
                <a:latin typeface="Corbel"/>
                <a:ea typeface="DejaVu Sans"/>
              </a:rPr>
              <a:t> fréquents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corpus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généraux</a:t>
            </a:r>
            <a:r>
              <a:rPr b="0" lang="fr-FR" sz="1200" spc="-15"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qui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ne</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décrivent</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produits.</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21" strike="noStrike">
                <a:solidFill>
                  <a:srgbClr val="000000"/>
                </a:solidFill>
                <a:latin typeface="Corbel"/>
                <a:ea typeface="DejaVu Sans"/>
              </a:rPr>
              <a:t>C’est </a:t>
            </a:r>
            <a:r>
              <a:rPr b="0" lang="fr-FR" sz="1200" spc="-1" strike="noStrike">
                <a:solidFill>
                  <a:srgbClr val="000000"/>
                </a:solidFill>
                <a:latin typeface="Corbel"/>
                <a:ea typeface="DejaVu Sans"/>
              </a:rPr>
              <a:t>normal,</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ces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doivent</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apparaître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toutes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descriptions.</a:t>
            </a:r>
            <a:endParaRPr b="0" lang="fr-FR" sz="1200" spc="-1" strike="noStrike">
              <a:solidFill>
                <a:srgbClr val="000000"/>
              </a:solidFill>
              <a:latin typeface="Arial"/>
            </a:endParaRPr>
          </a:p>
        </p:txBody>
      </p:sp>
      <p:grpSp>
        <p:nvGrpSpPr>
          <p:cNvPr id="318" name="object 12"/>
          <p:cNvGrpSpPr/>
          <p:nvPr/>
        </p:nvGrpSpPr>
        <p:grpSpPr>
          <a:xfrm>
            <a:off x="1071360" y="2743200"/>
            <a:ext cx="10913760" cy="4112280"/>
            <a:chOff x="1071360" y="2743200"/>
            <a:chExt cx="10913760" cy="4112280"/>
          </a:xfrm>
        </p:grpSpPr>
        <p:pic>
          <p:nvPicPr>
            <p:cNvPr id="319" name="object 13" descr=""/>
            <p:cNvPicPr/>
            <p:nvPr/>
          </p:nvPicPr>
          <p:blipFill>
            <a:blip r:embed="rId3"/>
            <a:stretch/>
          </p:blipFill>
          <p:spPr>
            <a:xfrm>
              <a:off x="7225200" y="2743200"/>
              <a:ext cx="4759920" cy="4112280"/>
            </a:xfrm>
            <a:prstGeom prst="rect">
              <a:avLst/>
            </a:prstGeom>
            <a:ln w="0">
              <a:noFill/>
            </a:ln>
          </p:spPr>
        </p:pic>
        <p:pic>
          <p:nvPicPr>
            <p:cNvPr id="320" name="object 14" descr=""/>
            <p:cNvPicPr/>
            <p:nvPr/>
          </p:nvPicPr>
          <p:blipFill>
            <a:blip r:embed="rId4"/>
            <a:stretch/>
          </p:blipFill>
          <p:spPr>
            <a:xfrm>
              <a:off x="1071360" y="3231000"/>
              <a:ext cx="5654520" cy="1475640"/>
            </a:xfrm>
            <a:prstGeom prst="rect">
              <a:avLst/>
            </a:prstGeom>
            <a:ln w="0">
              <a:noFill/>
            </a:ln>
          </p:spPr>
        </p:pic>
        <p:sp>
          <p:nvSpPr>
            <p:cNvPr id="321" name="object 15"/>
            <p:cNvSpPr/>
            <p:nvPr/>
          </p:nvSpPr>
          <p:spPr>
            <a:xfrm>
              <a:off x="1071360" y="3231000"/>
              <a:ext cx="5654520" cy="1475640"/>
            </a:xfrm>
            <a:custGeom>
              <a:avLst/>
              <a:gdLst>
                <a:gd name="textAreaLeft" fmla="*/ 0 w 5654520"/>
                <a:gd name="textAreaRight" fmla="*/ 5657040 w 5654520"/>
                <a:gd name="textAreaTop" fmla="*/ 0 h 1475640"/>
                <a:gd name="textAreaBottom" fmla="*/ 1478160 h 1475640"/>
              </a:gdLst>
              <a:ahLst/>
              <a:rect l="textAreaLeft" t="textAreaTop" r="textAreaRight" b="textAreaBottom"/>
              <a:pathLst>
                <a:path w="5657215" h="1478279">
                  <a:moveTo>
                    <a:pt x="0" y="246380"/>
                  </a:moveTo>
                  <a:lnTo>
                    <a:pt x="5005" y="196741"/>
                  </a:lnTo>
                  <a:lnTo>
                    <a:pt x="19362" y="150500"/>
                  </a:lnTo>
                  <a:lnTo>
                    <a:pt x="42078" y="108650"/>
                  </a:lnTo>
                  <a:lnTo>
                    <a:pt x="72164" y="72183"/>
                  </a:lnTo>
                  <a:lnTo>
                    <a:pt x="108628" y="42092"/>
                  </a:lnTo>
                  <a:lnTo>
                    <a:pt x="150479" y="19369"/>
                  </a:lnTo>
                  <a:lnTo>
                    <a:pt x="196727" y="5007"/>
                  </a:lnTo>
                  <a:lnTo>
                    <a:pt x="246380" y="0"/>
                  </a:lnTo>
                  <a:lnTo>
                    <a:pt x="5410708" y="0"/>
                  </a:lnTo>
                  <a:lnTo>
                    <a:pt x="5460346" y="5007"/>
                  </a:lnTo>
                  <a:lnTo>
                    <a:pt x="5506587" y="19369"/>
                  </a:lnTo>
                  <a:lnTo>
                    <a:pt x="5548437" y="42092"/>
                  </a:lnTo>
                  <a:lnTo>
                    <a:pt x="5584904" y="72183"/>
                  </a:lnTo>
                  <a:lnTo>
                    <a:pt x="5614995" y="108650"/>
                  </a:lnTo>
                  <a:lnTo>
                    <a:pt x="5637718" y="150500"/>
                  </a:lnTo>
                  <a:lnTo>
                    <a:pt x="5652080" y="196741"/>
                  </a:lnTo>
                  <a:lnTo>
                    <a:pt x="5657087" y="246380"/>
                  </a:lnTo>
                  <a:lnTo>
                    <a:pt x="5657087" y="1231900"/>
                  </a:lnTo>
                  <a:lnTo>
                    <a:pt x="5652080" y="1281538"/>
                  </a:lnTo>
                  <a:lnTo>
                    <a:pt x="5637718" y="1327779"/>
                  </a:lnTo>
                  <a:lnTo>
                    <a:pt x="5614995" y="1369629"/>
                  </a:lnTo>
                  <a:lnTo>
                    <a:pt x="5584904" y="1406096"/>
                  </a:lnTo>
                  <a:lnTo>
                    <a:pt x="5548437" y="1436187"/>
                  </a:lnTo>
                  <a:lnTo>
                    <a:pt x="5506587" y="1458910"/>
                  </a:lnTo>
                  <a:lnTo>
                    <a:pt x="5460346" y="1473272"/>
                  </a:lnTo>
                  <a:lnTo>
                    <a:pt x="5410708" y="1478280"/>
                  </a:lnTo>
                  <a:lnTo>
                    <a:pt x="246380" y="1478280"/>
                  </a:lnTo>
                  <a:lnTo>
                    <a:pt x="196727" y="1473272"/>
                  </a:lnTo>
                  <a:lnTo>
                    <a:pt x="150479" y="1458910"/>
                  </a:lnTo>
                  <a:lnTo>
                    <a:pt x="108628" y="1436187"/>
                  </a:lnTo>
                  <a:lnTo>
                    <a:pt x="72164" y="1406096"/>
                  </a:lnTo>
                  <a:lnTo>
                    <a:pt x="42078" y="1369629"/>
                  </a:lnTo>
                  <a:lnTo>
                    <a:pt x="19362" y="1327779"/>
                  </a:lnTo>
                  <a:lnTo>
                    <a:pt x="5005" y="1281538"/>
                  </a:lnTo>
                  <a:lnTo>
                    <a:pt x="0" y="1231900"/>
                  </a:lnTo>
                  <a:lnTo>
                    <a:pt x="0" y="24638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22" name="object 16"/>
          <p:cNvSpPr/>
          <p:nvPr/>
        </p:nvSpPr>
        <p:spPr>
          <a:xfrm>
            <a:off x="1222920" y="3400560"/>
            <a:ext cx="4933440" cy="110736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1" lang="fr-FR" sz="1200" spc="-1" strike="noStrike" u="sng">
                <a:solidFill>
                  <a:srgbClr val="000000"/>
                </a:solidFill>
                <a:uFill>
                  <a:solidFill>
                    <a:srgbClr val="000000"/>
                  </a:solidFill>
                </a:uFill>
                <a:latin typeface="Corbel"/>
                <a:ea typeface="DejaVu Sans"/>
              </a:rPr>
              <a:t>Analyse</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des</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mots</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les</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plus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fréquents</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la</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catégorie</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t>
            </a:r>
            <a:r>
              <a:rPr b="1" lang="fr-FR" sz="1200" spc="-60"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Wrist</a:t>
            </a:r>
            <a:r>
              <a:rPr b="1" lang="fr-FR" sz="1200" spc="-7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Watches</a:t>
            </a:r>
            <a:r>
              <a:rPr b="1" lang="fr-FR" sz="1200" spc="-1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r>
              <a:rPr b="1" lang="fr-FR" sz="1200" spc="-1" strike="noStrike">
                <a:solidFill>
                  <a:srgbClr val="000000"/>
                </a:solidFill>
                <a:latin typeface="Corbel"/>
                <a:ea typeface="DejaVu Sans"/>
              </a:rPr>
              <a:t> </a:t>
            </a:r>
            <a:r>
              <a:rPr b="1" lang="fr-FR" sz="1200" spc="-1" strike="noStrike" u="sng">
                <a:solidFill>
                  <a:srgbClr val="000000"/>
                </a:solidFill>
                <a:uFill>
                  <a:solidFill>
                    <a:srgbClr val="000000"/>
                  </a:solidFill>
                </a:uFill>
                <a:latin typeface="Corbel"/>
                <a:ea typeface="DejaVu Sans"/>
              </a:rPr>
              <a:t>(sous_cat_2)</a:t>
            </a:r>
            <a:r>
              <a:rPr b="1" lang="fr-FR" sz="1200" spc="-52" strike="noStrike" u="sng">
                <a:solidFill>
                  <a:srgbClr val="000000"/>
                </a:solidFill>
                <a:uFill>
                  <a:solidFill>
                    <a:srgbClr val="000000"/>
                  </a:solidFill>
                </a:uFill>
                <a:latin typeface="Corbel"/>
                <a:ea typeface="DejaVu Sans"/>
              </a:rPr>
              <a:t> :</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On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retrouve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spécifiques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catégorie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comme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watch</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ou</a:t>
            </a:r>
            <a:endParaRPr b="0" lang="fr-FR" sz="1200" spc="-1" strike="noStrike">
              <a:solidFill>
                <a:srgbClr val="000000"/>
              </a:solidFill>
              <a:latin typeface="Arial"/>
            </a:endParaRPr>
          </a:p>
          <a:p>
            <a:pPr marL="641880">
              <a:lnSpc>
                <a:spcPct val="100000"/>
              </a:lnSpc>
              <a:tabLst>
                <a:tab algn="l" pos="643320"/>
              </a:tabLst>
            </a:pPr>
            <a:r>
              <a:rPr b="0" lang="fr-FR" sz="1200" spc="-1" strike="noStrike">
                <a:solidFill>
                  <a:srgbClr val="000000"/>
                </a:solidFill>
                <a:latin typeface="Corbel"/>
                <a:ea typeface="DejaVu Sans"/>
              </a:rPr>
              <a: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analog</a:t>
            </a:r>
            <a:r>
              <a:rPr b="0" lang="fr-FR" sz="1200" spc="-26" strike="noStrike">
                <a:solidFill>
                  <a:srgbClr val="000000"/>
                </a:solidFill>
                <a:latin typeface="Corbel"/>
                <a:ea typeface="DejaVu Sans"/>
              </a:rPr>
              <a:t> ».</a:t>
            </a:r>
            <a:endParaRPr b="0" lang="fr-FR" sz="1200" spc="-1" strike="noStrike">
              <a:solidFill>
                <a:srgbClr val="000000"/>
              </a:solidFill>
              <a:latin typeface="Arial"/>
            </a:endParaRPr>
          </a:p>
          <a:p>
            <a:pPr lvl="1"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retrouve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mots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ont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peu</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d’importance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comme</a:t>
            </a:r>
            <a:r>
              <a:rPr b="0" lang="fr-FR" sz="1200" spc="-15" strike="noStrike">
                <a:solidFill>
                  <a:srgbClr val="000000"/>
                </a:solidFill>
                <a:latin typeface="Corbel"/>
                <a:ea typeface="DejaVu Sans"/>
              </a:rPr>
              <a:t> </a:t>
            </a:r>
            <a:endParaRPr b="0" lang="fr-FR" sz="1200" spc="-1" strike="noStrike">
              <a:solidFill>
                <a:srgbClr val="000000"/>
              </a:solidFill>
              <a:latin typeface="Arial"/>
            </a:endParaRPr>
          </a:p>
          <a:p>
            <a:pPr marL="641880">
              <a:lnSpc>
                <a:spcPct val="100000"/>
              </a:lnSpc>
              <a:tabLst>
                <a:tab algn="l" pos="643320"/>
              </a:tabLst>
            </a:pPr>
            <a:r>
              <a:rPr b="0" lang="fr-FR" sz="1200" spc="-1" strike="noStrike">
                <a:solidFill>
                  <a:srgbClr val="000000"/>
                </a:solidFill>
                <a:latin typeface="Corbel"/>
                <a:ea typeface="DejaVu Sans"/>
              </a:rPr>
              <a: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only</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0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buy</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a:t>
            </a:r>
            <a:endParaRPr b="0" lang="fr-FR" sz="1200" spc="-1" strike="noStrike">
              <a:solidFill>
                <a:srgbClr val="000000"/>
              </a:solidFill>
              <a:latin typeface="Arial"/>
            </a:endParaRPr>
          </a:p>
        </p:txBody>
      </p:sp>
      <p:grpSp>
        <p:nvGrpSpPr>
          <p:cNvPr id="323" name="object 17"/>
          <p:cNvGrpSpPr/>
          <p:nvPr/>
        </p:nvGrpSpPr>
        <p:grpSpPr>
          <a:xfrm>
            <a:off x="1071360" y="5171040"/>
            <a:ext cx="5654520" cy="1475640"/>
            <a:chOff x="1071360" y="5171040"/>
            <a:chExt cx="5654520" cy="1475640"/>
          </a:xfrm>
        </p:grpSpPr>
        <p:pic>
          <p:nvPicPr>
            <p:cNvPr id="324" name="object 18" descr=""/>
            <p:cNvPicPr/>
            <p:nvPr/>
          </p:nvPicPr>
          <p:blipFill>
            <a:blip r:embed="rId5"/>
            <a:stretch/>
          </p:blipFill>
          <p:spPr>
            <a:xfrm>
              <a:off x="1071360" y="5171040"/>
              <a:ext cx="5654520" cy="1475640"/>
            </a:xfrm>
            <a:prstGeom prst="rect">
              <a:avLst/>
            </a:prstGeom>
            <a:ln w="0">
              <a:noFill/>
            </a:ln>
          </p:spPr>
        </p:pic>
        <p:sp>
          <p:nvSpPr>
            <p:cNvPr id="325" name="object 19"/>
            <p:cNvSpPr/>
            <p:nvPr/>
          </p:nvSpPr>
          <p:spPr>
            <a:xfrm>
              <a:off x="1071360" y="5171040"/>
              <a:ext cx="5654520" cy="1475640"/>
            </a:xfrm>
            <a:custGeom>
              <a:avLst/>
              <a:gdLst>
                <a:gd name="textAreaLeft" fmla="*/ 0 w 5654520"/>
                <a:gd name="textAreaRight" fmla="*/ 5657040 w 5654520"/>
                <a:gd name="textAreaTop" fmla="*/ 0 h 1475640"/>
                <a:gd name="textAreaBottom" fmla="*/ 1478160 h 1475640"/>
              </a:gdLst>
              <a:ahLst/>
              <a:rect l="textAreaLeft" t="textAreaTop" r="textAreaRight" b="textAreaBottom"/>
              <a:pathLst>
                <a:path w="5657215" h="1478279">
                  <a:moveTo>
                    <a:pt x="0" y="246380"/>
                  </a:moveTo>
                  <a:lnTo>
                    <a:pt x="5005" y="196741"/>
                  </a:lnTo>
                  <a:lnTo>
                    <a:pt x="19362" y="150500"/>
                  </a:lnTo>
                  <a:lnTo>
                    <a:pt x="42078" y="108650"/>
                  </a:lnTo>
                  <a:lnTo>
                    <a:pt x="72164" y="72183"/>
                  </a:lnTo>
                  <a:lnTo>
                    <a:pt x="108628" y="42092"/>
                  </a:lnTo>
                  <a:lnTo>
                    <a:pt x="150479" y="19369"/>
                  </a:lnTo>
                  <a:lnTo>
                    <a:pt x="196727" y="5007"/>
                  </a:lnTo>
                  <a:lnTo>
                    <a:pt x="246380" y="0"/>
                  </a:lnTo>
                  <a:lnTo>
                    <a:pt x="5410708" y="0"/>
                  </a:lnTo>
                  <a:lnTo>
                    <a:pt x="5460346" y="5007"/>
                  </a:lnTo>
                  <a:lnTo>
                    <a:pt x="5506587" y="19369"/>
                  </a:lnTo>
                  <a:lnTo>
                    <a:pt x="5548437" y="42092"/>
                  </a:lnTo>
                  <a:lnTo>
                    <a:pt x="5584904" y="72183"/>
                  </a:lnTo>
                  <a:lnTo>
                    <a:pt x="5614995" y="108650"/>
                  </a:lnTo>
                  <a:lnTo>
                    <a:pt x="5637718" y="150500"/>
                  </a:lnTo>
                  <a:lnTo>
                    <a:pt x="5652080" y="196741"/>
                  </a:lnTo>
                  <a:lnTo>
                    <a:pt x="5657087" y="246380"/>
                  </a:lnTo>
                  <a:lnTo>
                    <a:pt x="5657087" y="1231900"/>
                  </a:lnTo>
                  <a:lnTo>
                    <a:pt x="5652080" y="1281552"/>
                  </a:lnTo>
                  <a:lnTo>
                    <a:pt x="5637718" y="1327800"/>
                  </a:lnTo>
                  <a:lnTo>
                    <a:pt x="5614995" y="1369651"/>
                  </a:lnTo>
                  <a:lnTo>
                    <a:pt x="5584904" y="1406115"/>
                  </a:lnTo>
                  <a:lnTo>
                    <a:pt x="5548437" y="1436201"/>
                  </a:lnTo>
                  <a:lnTo>
                    <a:pt x="5506587" y="1458917"/>
                  </a:lnTo>
                  <a:lnTo>
                    <a:pt x="5460346" y="1473274"/>
                  </a:lnTo>
                  <a:lnTo>
                    <a:pt x="5410708" y="1478280"/>
                  </a:lnTo>
                  <a:lnTo>
                    <a:pt x="246380" y="1478280"/>
                  </a:lnTo>
                  <a:lnTo>
                    <a:pt x="196727" y="1473274"/>
                  </a:lnTo>
                  <a:lnTo>
                    <a:pt x="150479" y="1458917"/>
                  </a:lnTo>
                  <a:lnTo>
                    <a:pt x="108628" y="1436201"/>
                  </a:lnTo>
                  <a:lnTo>
                    <a:pt x="72164" y="1406115"/>
                  </a:lnTo>
                  <a:lnTo>
                    <a:pt x="42078" y="1369651"/>
                  </a:lnTo>
                  <a:lnTo>
                    <a:pt x="19362" y="1327800"/>
                  </a:lnTo>
                  <a:lnTo>
                    <a:pt x="5005" y="1281552"/>
                  </a:lnTo>
                  <a:lnTo>
                    <a:pt x="0" y="1231900"/>
                  </a:lnTo>
                  <a:lnTo>
                    <a:pt x="0" y="246380"/>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26" name="object 20"/>
          <p:cNvSpPr/>
          <p:nvPr/>
        </p:nvSpPr>
        <p:spPr>
          <a:xfrm>
            <a:off x="1245960" y="5249520"/>
            <a:ext cx="5311080" cy="1290240"/>
          </a:xfrm>
          <a:prstGeom prst="rect">
            <a:avLst/>
          </a:prstGeom>
          <a:noFill/>
          <a:ln w="0">
            <a:noFill/>
          </a:ln>
        </p:spPr>
        <p:style>
          <a:lnRef idx="0"/>
          <a:fillRef idx="0"/>
          <a:effectRef idx="0"/>
          <a:fontRef idx="minor"/>
        </p:style>
        <p:txBody>
          <a:bodyPr lIns="0" rIns="0" tIns="12600" bIns="0" anchor="t">
            <a:spAutoFit/>
          </a:bodyPr>
          <a:p>
            <a:pPr marL="379080" indent="-173520">
              <a:lnSpc>
                <a:spcPct val="100000"/>
              </a:lnSpc>
              <a:spcBef>
                <a:spcPts val="99"/>
              </a:spcBef>
              <a:buClr>
                <a:srgbClr val="000000"/>
              </a:buClr>
              <a:buFont typeface="Arial"/>
              <a:buChar char="•"/>
              <a:tabLst>
                <a:tab algn="l" pos="379080"/>
              </a:tabLst>
            </a:pPr>
            <a:r>
              <a:rPr b="0" lang="fr-FR" sz="1200" spc="-1" strike="noStrike">
                <a:solidFill>
                  <a:srgbClr val="000000"/>
                </a:solidFill>
                <a:latin typeface="Corbel"/>
                <a:ea typeface="DejaVu Sans"/>
              </a:rPr>
              <a:t>Afin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préparer</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données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classification,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allons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essayer</a:t>
            </a:r>
            <a:endParaRPr b="0" lang="fr-FR" sz="1200" spc="-1" strike="noStrike">
              <a:solidFill>
                <a:srgbClr val="000000"/>
              </a:solidFill>
              <a:latin typeface="Arial"/>
            </a:endParaRPr>
          </a:p>
          <a:p>
            <a:pPr marL="164520" algn="ctr">
              <a:lnSpc>
                <a:spcPct val="100000"/>
              </a:lnSpc>
              <a:tabLst>
                <a:tab algn="l" pos="379080"/>
              </a:tabLst>
            </a:pPr>
            <a:r>
              <a:rPr b="0" lang="fr-FR" sz="1200" spc="-1" strike="noStrike">
                <a:solidFill>
                  <a:srgbClr val="000000"/>
                </a:solidFill>
                <a:latin typeface="Corbel"/>
                <a:ea typeface="DejaVu Sans"/>
              </a:rPr>
              <a:t>plusieurs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opérations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afin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choisir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celle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s’avère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performante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notre</a:t>
            </a:r>
            <a:endParaRPr b="0" lang="fr-FR" sz="1200" spc="-1" strike="noStrike">
              <a:solidFill>
                <a:srgbClr val="000000"/>
              </a:solidFill>
              <a:latin typeface="Arial"/>
            </a:endParaRPr>
          </a:p>
          <a:p>
            <a:pPr marL="168840" algn="ctr">
              <a:lnSpc>
                <a:spcPct val="100000"/>
              </a:lnSpc>
              <a:tabLst>
                <a:tab algn="l" pos="379080"/>
              </a:tabLst>
            </a:pPr>
            <a:r>
              <a:rPr b="0" lang="fr-FR" sz="1200" spc="-12" strike="noStrike">
                <a:solidFill>
                  <a:srgbClr val="000000"/>
                </a:solidFill>
                <a:latin typeface="Corbel"/>
                <a:ea typeface="DejaVu Sans"/>
              </a:rPr>
              <a:t>corpus.</a:t>
            </a:r>
            <a:endParaRPr b="0" lang="fr-FR" sz="1200" spc="-1" strike="noStrike">
              <a:solidFill>
                <a:srgbClr val="000000"/>
              </a:solidFill>
              <a:latin typeface="Arial"/>
            </a:endParaRPr>
          </a:p>
          <a:p>
            <a:pPr marL="185400" indent="-173520">
              <a:lnSpc>
                <a:spcPct val="100000"/>
              </a:lnSpc>
              <a:spcBef>
                <a:spcPts val="1440"/>
              </a:spcBef>
              <a:buClr>
                <a:srgbClr val="000000"/>
              </a:buClr>
              <a:buFont typeface="Arial"/>
              <a:buChar char="•"/>
              <a:tabLst>
                <a:tab algn="l" pos="806400"/>
              </a:tabLst>
            </a:pP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critère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performance </a:t>
            </a:r>
            <a:r>
              <a:rPr b="0" lang="fr-FR" sz="1200" spc="-1" strike="noStrike">
                <a:solidFill>
                  <a:srgbClr val="000000"/>
                </a:solidFill>
                <a:latin typeface="Corbel"/>
                <a:ea typeface="DejaVu Sans"/>
              </a:rPr>
              <a:t>choisi est</a:t>
            </a:r>
            <a:r>
              <a:rPr b="0" lang="fr-FR" sz="1200" spc="-12" strike="noStrike">
                <a:solidFill>
                  <a:srgbClr val="000000"/>
                </a:solidFill>
                <a:latin typeface="Corbel"/>
                <a:ea typeface="DejaVu Sans"/>
              </a:rPr>
              <a:t> l’accuracy</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d’une</a:t>
            </a:r>
            <a:r>
              <a:rPr b="0" lang="fr-FR" sz="1200" spc="-12" strike="noStrike">
                <a:solidFill>
                  <a:srgbClr val="000000"/>
                </a:solidFill>
                <a:latin typeface="Corbel"/>
                <a:ea typeface="DejaVu Sans"/>
              </a:rPr>
              <a:t> régression </a:t>
            </a:r>
            <a:r>
              <a:rPr b="0" lang="fr-FR" sz="1200" spc="-1" strike="noStrike">
                <a:solidFill>
                  <a:srgbClr val="000000"/>
                </a:solidFill>
                <a:latin typeface="Corbel"/>
                <a:ea typeface="DejaVu Sans"/>
              </a:rPr>
              <a:t>logistique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mise</a:t>
            </a:r>
            <a:r>
              <a:rPr b="0" lang="fr-FR" sz="1200" spc="-7" strike="noStrike">
                <a:solidFill>
                  <a:srgbClr val="000000"/>
                </a:solidFill>
                <a:latin typeface="Corbel"/>
                <a:ea typeface="DejaVu Sans"/>
              </a:rPr>
              <a:t> </a:t>
            </a:r>
            <a:r>
              <a:rPr b="0" lang="fr-FR" sz="1200" spc="-26" strike="noStrike">
                <a:solidFill>
                  <a:srgbClr val="000000"/>
                </a:solidFill>
                <a:latin typeface="Corbel"/>
                <a:ea typeface="DejaVu Sans"/>
              </a:rPr>
              <a:t>en </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place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prédire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catégorie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article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optimisée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un</a:t>
            </a:r>
            <a:endParaRPr b="0" lang="fr-FR" sz="1200" spc="-1" strike="noStrike">
              <a:solidFill>
                <a:srgbClr val="000000"/>
              </a:solidFill>
              <a:latin typeface="Arial"/>
            </a:endParaRPr>
          </a:p>
          <a:p>
            <a:pPr marL="2061360">
              <a:lnSpc>
                <a:spcPct val="100000"/>
              </a:lnSpc>
              <a:tabLst>
                <a:tab algn="l" pos="806400"/>
              </a:tabLst>
            </a:pPr>
            <a:r>
              <a:rPr b="0" lang="fr-FR" sz="1200" spc="-12" strike="noStrike">
                <a:solidFill>
                  <a:srgbClr val="000000"/>
                </a:solidFill>
                <a:latin typeface="Corbel"/>
                <a:ea typeface="DejaVu Sans"/>
              </a:rPr>
              <a:t>RandomizeSearchCV.</a:t>
            </a:r>
            <a:endParaRPr b="0" lang="fr-FR" sz="1200" spc="-1" strike="noStrike">
              <a:solidFill>
                <a:srgbClr val="000000"/>
              </a:solidFill>
              <a:latin typeface="Arial"/>
            </a:endParaRPr>
          </a:p>
        </p:txBody>
      </p:sp>
      <p:grpSp>
        <p:nvGrpSpPr>
          <p:cNvPr id="327" name="object 21"/>
          <p:cNvGrpSpPr/>
          <p:nvPr/>
        </p:nvGrpSpPr>
        <p:grpSpPr>
          <a:xfrm>
            <a:off x="6714720" y="2105280"/>
            <a:ext cx="507960" cy="1901880"/>
            <a:chOff x="6714720" y="2105280"/>
            <a:chExt cx="507960" cy="1901880"/>
          </a:xfrm>
        </p:grpSpPr>
        <p:sp>
          <p:nvSpPr>
            <p:cNvPr id="328" name="object 22"/>
            <p:cNvSpPr/>
            <p:nvPr/>
          </p:nvSpPr>
          <p:spPr>
            <a:xfrm>
              <a:off x="6714720" y="2105280"/>
              <a:ext cx="507960" cy="83160"/>
            </a:xfrm>
            <a:custGeom>
              <a:avLst/>
              <a:gdLst>
                <a:gd name="textAreaLeft" fmla="*/ 0 w 507960"/>
                <a:gd name="textAreaRight" fmla="*/ 510480 w 507960"/>
                <a:gd name="textAreaTop" fmla="*/ 0 h 83160"/>
                <a:gd name="textAreaBottom" fmla="*/ 85680 h 83160"/>
              </a:gdLst>
              <a:ahLst/>
              <a:rect l="textAreaLeft" t="textAreaTop" r="textAreaRight" b="textAreaBottom"/>
              <a:pathLst>
                <a:path w="510540" h="85725">
                  <a:moveTo>
                    <a:pt x="424306" y="0"/>
                  </a:moveTo>
                  <a:lnTo>
                    <a:pt x="424306" y="85725"/>
                  </a:lnTo>
                  <a:lnTo>
                    <a:pt x="481372" y="57150"/>
                  </a:lnTo>
                  <a:lnTo>
                    <a:pt x="446531" y="57150"/>
                  </a:lnTo>
                  <a:lnTo>
                    <a:pt x="452881" y="50673"/>
                  </a:lnTo>
                  <a:lnTo>
                    <a:pt x="452881" y="34925"/>
                  </a:lnTo>
                  <a:lnTo>
                    <a:pt x="446531" y="28575"/>
                  </a:lnTo>
                  <a:lnTo>
                    <a:pt x="481541" y="28575"/>
                  </a:lnTo>
                  <a:lnTo>
                    <a:pt x="424306" y="0"/>
                  </a:lnTo>
                  <a:close/>
                </a:path>
                <a:path w="510540" h="85725">
                  <a:moveTo>
                    <a:pt x="424306" y="28575"/>
                  </a:moveTo>
                  <a:lnTo>
                    <a:pt x="6476" y="28575"/>
                  </a:lnTo>
                  <a:lnTo>
                    <a:pt x="0" y="34925"/>
                  </a:lnTo>
                  <a:lnTo>
                    <a:pt x="0" y="50673"/>
                  </a:lnTo>
                  <a:lnTo>
                    <a:pt x="6476" y="57150"/>
                  </a:lnTo>
                  <a:lnTo>
                    <a:pt x="424306" y="57150"/>
                  </a:lnTo>
                  <a:lnTo>
                    <a:pt x="424306" y="28575"/>
                  </a:lnTo>
                  <a:close/>
                </a:path>
                <a:path w="510540" h="85725">
                  <a:moveTo>
                    <a:pt x="481541" y="28575"/>
                  </a:moveTo>
                  <a:lnTo>
                    <a:pt x="446531" y="28575"/>
                  </a:lnTo>
                  <a:lnTo>
                    <a:pt x="452881" y="34925"/>
                  </a:lnTo>
                  <a:lnTo>
                    <a:pt x="452881" y="50673"/>
                  </a:lnTo>
                  <a:lnTo>
                    <a:pt x="446531" y="57150"/>
                  </a:lnTo>
                  <a:lnTo>
                    <a:pt x="481372" y="57150"/>
                  </a:lnTo>
                  <a:lnTo>
                    <a:pt x="510031" y="42799"/>
                  </a:lnTo>
                  <a:lnTo>
                    <a:pt x="481541" y="28575"/>
                  </a:lnTo>
                  <a:close/>
                </a:path>
              </a:pathLst>
            </a:custGeom>
            <a:solidFill>
              <a:srgbClr val="acd2f4"/>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29" name="object 23"/>
            <p:cNvSpPr/>
            <p:nvPr/>
          </p:nvSpPr>
          <p:spPr>
            <a:xfrm>
              <a:off x="6714720" y="3924000"/>
              <a:ext cx="507960" cy="83160"/>
            </a:xfrm>
            <a:custGeom>
              <a:avLst/>
              <a:gdLst>
                <a:gd name="textAreaLeft" fmla="*/ 0 w 507960"/>
                <a:gd name="textAreaRight" fmla="*/ 510480 w 507960"/>
                <a:gd name="textAreaTop" fmla="*/ 0 h 83160"/>
                <a:gd name="textAreaBottom" fmla="*/ 85680 h 83160"/>
              </a:gdLst>
              <a:ahLst/>
              <a:rect l="textAreaLeft" t="textAreaTop" r="textAreaRight" b="textAreaBottom"/>
              <a:pathLst>
                <a:path w="510540" h="85725">
                  <a:moveTo>
                    <a:pt x="482021" y="28447"/>
                  </a:moveTo>
                  <a:lnTo>
                    <a:pt x="446404" y="28447"/>
                  </a:lnTo>
                  <a:lnTo>
                    <a:pt x="452754" y="34797"/>
                  </a:lnTo>
                  <a:lnTo>
                    <a:pt x="452881" y="50545"/>
                  </a:lnTo>
                  <a:lnTo>
                    <a:pt x="446658" y="57022"/>
                  </a:lnTo>
                  <a:lnTo>
                    <a:pt x="424433" y="57146"/>
                  </a:lnTo>
                  <a:lnTo>
                    <a:pt x="424687" y="85724"/>
                  </a:lnTo>
                  <a:lnTo>
                    <a:pt x="510031" y="42163"/>
                  </a:lnTo>
                  <a:lnTo>
                    <a:pt x="482021" y="28447"/>
                  </a:lnTo>
                  <a:close/>
                </a:path>
                <a:path w="510540" h="85725">
                  <a:moveTo>
                    <a:pt x="424179" y="28572"/>
                  </a:moveTo>
                  <a:lnTo>
                    <a:pt x="14224" y="32130"/>
                  </a:lnTo>
                  <a:lnTo>
                    <a:pt x="6350" y="32130"/>
                  </a:lnTo>
                  <a:lnTo>
                    <a:pt x="0" y="38607"/>
                  </a:lnTo>
                  <a:lnTo>
                    <a:pt x="126" y="54355"/>
                  </a:lnTo>
                  <a:lnTo>
                    <a:pt x="6603" y="60705"/>
                  </a:lnTo>
                  <a:lnTo>
                    <a:pt x="14477" y="60705"/>
                  </a:lnTo>
                  <a:lnTo>
                    <a:pt x="424433" y="57146"/>
                  </a:lnTo>
                  <a:lnTo>
                    <a:pt x="424179" y="28572"/>
                  </a:lnTo>
                  <a:close/>
                </a:path>
                <a:path w="510540" h="85725">
                  <a:moveTo>
                    <a:pt x="446404" y="28447"/>
                  </a:moveTo>
                  <a:lnTo>
                    <a:pt x="438530" y="28447"/>
                  </a:lnTo>
                  <a:lnTo>
                    <a:pt x="424179" y="28572"/>
                  </a:lnTo>
                  <a:lnTo>
                    <a:pt x="424433" y="57146"/>
                  </a:lnTo>
                  <a:lnTo>
                    <a:pt x="446658" y="57022"/>
                  </a:lnTo>
                  <a:lnTo>
                    <a:pt x="452881" y="50545"/>
                  </a:lnTo>
                  <a:lnTo>
                    <a:pt x="452754" y="34797"/>
                  </a:lnTo>
                  <a:lnTo>
                    <a:pt x="446404" y="28447"/>
                  </a:lnTo>
                  <a:close/>
                </a:path>
                <a:path w="510540" h="85725">
                  <a:moveTo>
                    <a:pt x="423925" y="0"/>
                  </a:moveTo>
                  <a:lnTo>
                    <a:pt x="424179" y="28572"/>
                  </a:lnTo>
                  <a:lnTo>
                    <a:pt x="482021" y="28447"/>
                  </a:lnTo>
                  <a:lnTo>
                    <a:pt x="423925" y="0"/>
                  </a:lnTo>
                  <a:close/>
                </a:path>
              </a:pathLst>
            </a:custGeom>
            <a:solidFill>
              <a:srgbClr val="c0deb1"/>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55" strike="noStrike">
                <a:solidFill>
                  <a:srgbClr val="000000"/>
                </a:solidFill>
                <a:latin typeface="Corbel"/>
              </a:rPr>
              <a:t>OPERATIONS</a:t>
            </a:r>
            <a:r>
              <a:rPr b="1" lang="fr-FR" sz="4000" spc="-165" strike="noStrike">
                <a:solidFill>
                  <a:srgbClr val="000000"/>
                </a:solidFill>
                <a:latin typeface="Corbel"/>
              </a:rPr>
              <a:t> </a:t>
            </a:r>
            <a:r>
              <a:rPr b="1" lang="fr-FR" sz="4000" spc="-12" strike="noStrike">
                <a:solidFill>
                  <a:srgbClr val="000000"/>
                </a:solidFill>
                <a:latin typeface="Corbel"/>
              </a:rPr>
              <a:t>TEXTUELLES</a:t>
            </a:r>
            <a:endParaRPr b="0" lang="fr-FR" sz="4000" spc="-1" strike="noStrike">
              <a:solidFill>
                <a:srgbClr val="000000"/>
              </a:solidFill>
              <a:latin typeface="Arial"/>
            </a:endParaRPr>
          </a:p>
        </p:txBody>
      </p:sp>
      <p:sp>
        <p:nvSpPr>
          <p:cNvPr id="331" name="object 3"/>
          <p:cNvSpPr/>
          <p:nvPr/>
        </p:nvSpPr>
        <p:spPr>
          <a:xfrm>
            <a:off x="11966400" y="6580440"/>
            <a:ext cx="1440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11</a:t>
            </a:r>
            <a:endParaRPr b="0" lang="fr-FR" sz="1000" spc="-1" strike="noStrike">
              <a:solidFill>
                <a:srgbClr val="000000"/>
              </a:solidFill>
              <a:latin typeface="Arial"/>
            </a:endParaRPr>
          </a:p>
        </p:txBody>
      </p:sp>
      <p:graphicFrame>
        <p:nvGraphicFramePr>
          <p:cNvPr id="332" name="object 4"/>
          <p:cNvGraphicFramePr/>
          <p:nvPr/>
        </p:nvGraphicFramePr>
        <p:xfrm>
          <a:off x="230760" y="1057320"/>
          <a:ext cx="11717280" cy="5137560"/>
        </p:xfrm>
        <a:graphic>
          <a:graphicData uri="http://schemas.openxmlformats.org/drawingml/2006/table">
            <a:tbl>
              <a:tblPr/>
              <a:tblGrid>
                <a:gridCol w="3200400"/>
                <a:gridCol w="3953880"/>
                <a:gridCol w="1295280"/>
                <a:gridCol w="3268080"/>
              </a:tblGrid>
              <a:tr h="807480">
                <a:tc>
                  <a:txBody>
                    <a:bodyPr anchor="t">
                      <a:noAutofit/>
                    </a:bodyPr>
                    <a:p>
                      <a:pPr>
                        <a:lnSpc>
                          <a:spcPct val="100000"/>
                        </a:lnSpc>
                        <a:spcBef>
                          <a:spcPts val="641"/>
                        </a:spcBef>
                      </a:pPr>
                      <a:endParaRPr b="0" lang="fr-FR" sz="1400" spc="-1" strike="noStrike">
                        <a:solidFill>
                          <a:srgbClr val="000000"/>
                        </a:solidFill>
                        <a:latin typeface="Arial"/>
                      </a:endParaRPr>
                    </a:p>
                    <a:p>
                      <a:pPr algn="ctr">
                        <a:lnSpc>
                          <a:spcPct val="100000"/>
                        </a:lnSpc>
                      </a:pPr>
                      <a:r>
                        <a:rPr b="1" lang="fr-FR" sz="1400" spc="-12" strike="noStrike">
                          <a:solidFill>
                            <a:srgbClr val="000000"/>
                          </a:solidFill>
                          <a:latin typeface="Corbel"/>
                        </a:rPr>
                        <a:t>Opération</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269"/>
                        </a:spcBef>
                      </a:pPr>
                      <a:r>
                        <a:rPr b="1" lang="fr-FR" sz="1400" spc="-1" strike="noStrike">
                          <a:solidFill>
                            <a:srgbClr val="000000"/>
                          </a:solidFill>
                          <a:latin typeface="Corbel"/>
                        </a:rPr>
                        <a:t>Analyse</a:t>
                      </a:r>
                      <a:r>
                        <a:rPr b="1" lang="fr-FR" sz="1400" spc="-41" strike="noStrike">
                          <a:solidFill>
                            <a:srgbClr val="000000"/>
                          </a:solidFill>
                          <a:latin typeface="Corbel"/>
                        </a:rPr>
                        <a:t> </a:t>
                      </a:r>
                      <a:r>
                        <a:rPr b="1" lang="fr-FR" sz="1400" spc="-12" strike="noStrike">
                          <a:solidFill>
                            <a:srgbClr val="000000"/>
                          </a:solidFill>
                          <a:latin typeface="Corbel"/>
                        </a:rPr>
                        <a:t>performance</a:t>
                      </a:r>
                      <a:endParaRPr b="0" lang="fr-FR" sz="1400" spc="-1" strike="noStrike">
                        <a:solidFill>
                          <a:srgbClr val="000000"/>
                        </a:solidFill>
                        <a:latin typeface="Arial"/>
                      </a:endParaRPr>
                    </a:p>
                    <a:p>
                      <a:pPr algn="ctr">
                        <a:lnSpc>
                          <a:spcPct val="100000"/>
                        </a:lnSpc>
                        <a:spcBef>
                          <a:spcPts val="26"/>
                        </a:spcBef>
                      </a:pPr>
                      <a:r>
                        <a:rPr b="0" i="1" lang="fr-FR" sz="1100" spc="-1" strike="noStrike">
                          <a:solidFill>
                            <a:srgbClr val="000000"/>
                          </a:solidFill>
                          <a:latin typeface="Corbel"/>
                        </a:rPr>
                        <a:t>Utilisation</a:t>
                      </a:r>
                      <a:r>
                        <a:rPr b="0" i="1" lang="fr-FR" sz="1100" spc="-26" strike="noStrike">
                          <a:solidFill>
                            <a:srgbClr val="000000"/>
                          </a:solidFill>
                          <a:latin typeface="Corbel"/>
                        </a:rPr>
                        <a:t> </a:t>
                      </a:r>
                      <a:r>
                        <a:rPr b="0" i="1" lang="fr-FR" sz="1100" spc="-1" strike="noStrike">
                          <a:solidFill>
                            <a:srgbClr val="000000"/>
                          </a:solidFill>
                          <a:latin typeface="Corbel"/>
                        </a:rPr>
                        <a:t>de</a:t>
                      </a:r>
                      <a:r>
                        <a:rPr b="0" i="1" lang="fr-FR" sz="1100" spc="-26" strike="noStrike">
                          <a:solidFill>
                            <a:srgbClr val="000000"/>
                          </a:solidFill>
                          <a:latin typeface="Corbel"/>
                        </a:rPr>
                        <a:t> </a:t>
                      </a:r>
                      <a:r>
                        <a:rPr b="0" i="1" lang="fr-FR" sz="1100" spc="-1" strike="noStrike">
                          <a:solidFill>
                            <a:srgbClr val="000000"/>
                          </a:solidFill>
                          <a:latin typeface="Corbel"/>
                        </a:rPr>
                        <a:t>la</a:t>
                      </a:r>
                      <a:r>
                        <a:rPr b="0" i="1" lang="fr-FR" sz="1100" spc="-12" strike="noStrike">
                          <a:solidFill>
                            <a:srgbClr val="000000"/>
                          </a:solidFill>
                          <a:latin typeface="Corbel"/>
                        </a:rPr>
                        <a:t> </a:t>
                      </a:r>
                      <a:r>
                        <a:rPr b="0" i="1" lang="fr-FR" sz="1100" spc="-1" strike="noStrike">
                          <a:solidFill>
                            <a:srgbClr val="000000"/>
                          </a:solidFill>
                          <a:latin typeface="Corbel"/>
                        </a:rPr>
                        <a:t>régression</a:t>
                      </a:r>
                      <a:r>
                        <a:rPr b="0" i="1" lang="fr-FR" sz="1100" spc="-52" strike="noStrike">
                          <a:solidFill>
                            <a:srgbClr val="000000"/>
                          </a:solidFill>
                          <a:latin typeface="Corbel"/>
                        </a:rPr>
                        <a:t> </a:t>
                      </a:r>
                      <a:r>
                        <a:rPr b="0" i="1" lang="fr-FR" sz="1100" spc="-1" strike="noStrike">
                          <a:solidFill>
                            <a:srgbClr val="000000"/>
                          </a:solidFill>
                          <a:latin typeface="Corbel"/>
                        </a:rPr>
                        <a:t>logistique</a:t>
                      </a:r>
                      <a:r>
                        <a:rPr b="0" i="1" lang="fr-FR" sz="1100" spc="-32" strike="noStrike">
                          <a:solidFill>
                            <a:srgbClr val="000000"/>
                          </a:solidFill>
                          <a:latin typeface="Corbel"/>
                        </a:rPr>
                        <a:t> </a:t>
                      </a:r>
                      <a:r>
                        <a:rPr b="0" i="1" lang="fr-FR" sz="1100" spc="-1" strike="noStrike">
                          <a:solidFill>
                            <a:srgbClr val="000000"/>
                          </a:solidFill>
                          <a:latin typeface="Corbel"/>
                        </a:rPr>
                        <a:t>pour</a:t>
                      </a:r>
                      <a:r>
                        <a:rPr b="0" i="1" lang="fr-FR" sz="1100" spc="-26" strike="noStrike">
                          <a:solidFill>
                            <a:srgbClr val="000000"/>
                          </a:solidFill>
                          <a:latin typeface="Corbel"/>
                        </a:rPr>
                        <a:t> </a:t>
                      </a:r>
                      <a:r>
                        <a:rPr b="0" i="1" lang="fr-FR" sz="1100" spc="-1" strike="noStrike">
                          <a:solidFill>
                            <a:srgbClr val="000000"/>
                          </a:solidFill>
                          <a:latin typeface="Corbel"/>
                        </a:rPr>
                        <a:t>quantifier</a:t>
                      </a:r>
                      <a:r>
                        <a:rPr b="0" i="1" lang="fr-FR" sz="1100" spc="-26" strike="noStrike">
                          <a:solidFill>
                            <a:srgbClr val="000000"/>
                          </a:solidFill>
                          <a:latin typeface="Corbel"/>
                        </a:rPr>
                        <a:t> les</a:t>
                      </a:r>
                      <a:endParaRPr b="0" lang="fr-FR" sz="1100" spc="-1" strike="noStrike">
                        <a:solidFill>
                          <a:srgbClr val="000000"/>
                        </a:solidFill>
                        <a:latin typeface="Arial"/>
                      </a:endParaRPr>
                    </a:p>
                    <a:p>
                      <a:pPr marL="720" algn="ctr">
                        <a:lnSpc>
                          <a:spcPct val="100000"/>
                        </a:lnSpc>
                      </a:pPr>
                      <a:r>
                        <a:rPr b="0" i="1" lang="fr-FR" sz="1100" spc="-12" strike="noStrike">
                          <a:solidFill>
                            <a:srgbClr val="000000"/>
                          </a:solidFill>
                          <a:latin typeface="Corbel"/>
                        </a:rPr>
                        <a:t>performances</a:t>
                      </a:r>
                      <a:r>
                        <a:rPr b="0" i="1" lang="fr-FR" sz="1100" spc="-7" strike="noStrike">
                          <a:solidFill>
                            <a:srgbClr val="000000"/>
                          </a:solidFill>
                          <a:latin typeface="Corbel"/>
                        </a:rPr>
                        <a:t> </a:t>
                      </a:r>
                      <a:r>
                        <a:rPr b="0" i="1" lang="fr-FR" sz="1100" spc="-1" strike="noStrike">
                          <a:solidFill>
                            <a:srgbClr val="000000"/>
                          </a:solidFill>
                          <a:latin typeface="Corbel"/>
                        </a:rPr>
                        <a:t>de l’opération sur le </a:t>
                      </a:r>
                      <a:r>
                        <a:rPr b="0" i="1" lang="fr-FR" sz="1100" spc="-12" strike="noStrike">
                          <a:solidFill>
                            <a:srgbClr val="000000"/>
                          </a:solidFill>
                          <a:latin typeface="Corbel"/>
                        </a:rPr>
                        <a:t>corpus.</a:t>
                      </a:r>
                      <a:endParaRPr b="0" lang="fr-FR" sz="1100" spc="-1" strike="noStrike">
                        <a:solidFill>
                          <a:srgbClr val="000000"/>
                        </a:solidFill>
                        <a:latin typeface="Arial"/>
                      </a:endParaRPr>
                    </a:p>
                    <a:p>
                      <a:pPr marL="720" algn="ctr">
                        <a:lnSpc>
                          <a:spcPct val="100000"/>
                        </a:lnSpc>
                      </a:pPr>
                      <a:r>
                        <a:rPr b="0" i="1" lang="fr-FR" sz="1100" spc="-12" strike="noStrike">
                          <a:solidFill>
                            <a:srgbClr val="000000"/>
                          </a:solidFill>
                          <a:latin typeface="Corbel"/>
                        </a:rPr>
                        <a:t>Optimisation</a:t>
                      </a:r>
                      <a:r>
                        <a:rPr b="0" i="1" lang="fr-FR" sz="1100" spc="-15" strike="noStrike">
                          <a:solidFill>
                            <a:srgbClr val="000000"/>
                          </a:solidFill>
                          <a:latin typeface="Corbel"/>
                        </a:rPr>
                        <a:t> </a:t>
                      </a:r>
                      <a:r>
                        <a:rPr b="0" i="1" lang="fr-FR" sz="1100" spc="-1" strike="noStrike">
                          <a:solidFill>
                            <a:srgbClr val="000000"/>
                          </a:solidFill>
                          <a:latin typeface="Corbel"/>
                        </a:rPr>
                        <a:t>du modèle par un </a:t>
                      </a:r>
                      <a:r>
                        <a:rPr b="0" i="1" lang="fr-FR" sz="1100" spc="-12" strike="noStrike">
                          <a:solidFill>
                            <a:srgbClr val="000000"/>
                          </a:solidFill>
                          <a:latin typeface="Corbel"/>
                        </a:rPr>
                        <a:t>RandomizeSearchCV</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38600" indent="82080">
                        <a:lnSpc>
                          <a:spcPct val="100000"/>
                        </a:lnSpc>
                        <a:spcBef>
                          <a:spcPts val="1409"/>
                        </a:spcBef>
                        <a:tabLst>
                          <a:tab algn="l" pos="0"/>
                        </a:tabLst>
                      </a:pPr>
                      <a:r>
                        <a:rPr b="1" lang="fr-FR" sz="1400" spc="-1" strike="noStrike">
                          <a:solidFill>
                            <a:srgbClr val="000000"/>
                          </a:solidFill>
                          <a:latin typeface="Corbel"/>
                        </a:rPr>
                        <a:t>Nombre</a:t>
                      </a:r>
                      <a:r>
                        <a:rPr b="1" lang="fr-FR" sz="1400" spc="-52" strike="noStrike">
                          <a:solidFill>
                            <a:srgbClr val="000000"/>
                          </a:solidFill>
                          <a:latin typeface="Corbel"/>
                        </a:rPr>
                        <a:t> </a:t>
                      </a:r>
                      <a:r>
                        <a:rPr b="1" lang="fr-FR" sz="1400" spc="-26" strike="noStrike">
                          <a:solidFill>
                            <a:srgbClr val="000000"/>
                          </a:solidFill>
                          <a:latin typeface="Corbel"/>
                        </a:rPr>
                        <a:t>de </a:t>
                      </a:r>
                      <a:r>
                        <a:rPr b="1" lang="fr-FR" sz="1400" spc="-1" strike="noStrike">
                          <a:solidFill>
                            <a:srgbClr val="000000"/>
                          </a:solidFill>
                          <a:latin typeface="Corbel"/>
                        </a:rPr>
                        <a:t>mots</a:t>
                      </a:r>
                      <a:r>
                        <a:rPr b="1" lang="fr-FR" sz="1400" spc="-32" strike="noStrike">
                          <a:solidFill>
                            <a:srgbClr val="000000"/>
                          </a:solidFill>
                          <a:latin typeface="Corbel"/>
                        </a:rPr>
                        <a:t> </a:t>
                      </a:r>
                      <a:r>
                        <a:rPr b="1" lang="fr-FR" sz="1400" spc="-12" strike="noStrike">
                          <a:solidFill>
                            <a:srgbClr val="000000"/>
                          </a:solidFill>
                          <a:latin typeface="Corbel"/>
                        </a:rPr>
                        <a:t>extraits</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641"/>
                        </a:spcBef>
                      </a:pPr>
                      <a:endParaRPr b="0" lang="fr-FR" sz="1400" spc="-1" strike="noStrike">
                        <a:solidFill>
                          <a:srgbClr val="000000"/>
                        </a:solidFill>
                        <a:latin typeface="Arial"/>
                      </a:endParaRPr>
                    </a:p>
                    <a:p>
                      <a:pPr marL="3960" algn="ctr">
                        <a:lnSpc>
                          <a:spcPct val="100000"/>
                        </a:lnSpc>
                      </a:pPr>
                      <a:r>
                        <a:rPr b="1" lang="fr-FR" sz="1400" spc="-12" strike="noStrike">
                          <a:solidFill>
                            <a:srgbClr val="000000"/>
                          </a:solidFill>
                          <a:latin typeface="Corbel"/>
                        </a:rPr>
                        <a:t>Commentaire</a:t>
                      </a:r>
                      <a:endParaRPr b="0" lang="fr-FR" sz="14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r>
              <a:tr h="425880">
                <a:tc>
                  <a:txBody>
                    <a:bodyPr anchor="t">
                      <a:noAutofit/>
                    </a:bodyPr>
                    <a:p>
                      <a:pPr algn="ctr">
                        <a:lnSpc>
                          <a:spcPct val="100000"/>
                        </a:lnSpc>
                        <a:spcBef>
                          <a:spcPts val="289"/>
                        </a:spcBef>
                      </a:pPr>
                      <a:r>
                        <a:rPr b="1" lang="fr-FR" sz="1100" spc="-1" strike="noStrike">
                          <a:solidFill>
                            <a:srgbClr val="000000"/>
                          </a:solidFill>
                          <a:latin typeface="Corbel"/>
                        </a:rPr>
                        <a:t>Bag</a:t>
                      </a:r>
                      <a:r>
                        <a:rPr b="1" lang="fr-FR" sz="1100" spc="-21" strike="noStrike">
                          <a:solidFill>
                            <a:srgbClr val="000000"/>
                          </a:solidFill>
                          <a:latin typeface="Corbel"/>
                        </a:rPr>
                        <a:t> </a:t>
                      </a:r>
                      <a:r>
                        <a:rPr b="1" lang="fr-FR" sz="1100" spc="-1" strike="noStrike">
                          <a:solidFill>
                            <a:srgbClr val="000000"/>
                          </a:solidFill>
                          <a:latin typeface="Corbel"/>
                        </a:rPr>
                        <a:t>of</a:t>
                      </a:r>
                      <a:r>
                        <a:rPr b="1" lang="fr-FR" sz="1100" spc="-7" strike="noStrike">
                          <a:solidFill>
                            <a:srgbClr val="000000"/>
                          </a:solidFill>
                          <a:latin typeface="Corbel"/>
                        </a:rPr>
                        <a:t> </a:t>
                      </a:r>
                      <a:r>
                        <a:rPr b="1" lang="fr-FR" sz="1100" spc="-12" strike="noStrike">
                          <a:solidFill>
                            <a:srgbClr val="000000"/>
                          </a:solidFill>
                          <a:latin typeface="Corbel"/>
                        </a:rPr>
                        <a:t>words</a:t>
                      </a:r>
                      <a:endParaRPr b="0" lang="fr-FR" sz="1100" spc="-1" strike="noStrike">
                        <a:solidFill>
                          <a:srgbClr val="000000"/>
                        </a:solidFill>
                        <a:latin typeface="Arial"/>
                      </a:endParaRPr>
                    </a:p>
                    <a:p>
                      <a:pPr algn="ctr">
                        <a:lnSpc>
                          <a:spcPct val="100000"/>
                        </a:lnSpc>
                        <a:spcBef>
                          <a:spcPts val="6"/>
                        </a:spcBef>
                      </a:pPr>
                      <a:r>
                        <a:rPr b="0" i="1" lang="fr-FR" sz="1100" spc="-1" strike="noStrike">
                          <a:solidFill>
                            <a:srgbClr val="000000"/>
                          </a:solidFill>
                          <a:latin typeface="Corbel"/>
                        </a:rPr>
                        <a:t>Extraction</a:t>
                      </a:r>
                      <a:r>
                        <a:rPr b="0" i="1" lang="fr-FR" sz="1100" spc="-26" strike="noStrike">
                          <a:solidFill>
                            <a:srgbClr val="000000"/>
                          </a:solidFill>
                          <a:latin typeface="Corbel"/>
                        </a:rPr>
                        <a:t> </a:t>
                      </a:r>
                      <a:r>
                        <a:rPr b="0" i="1" lang="fr-FR" sz="1100" spc="-1" strike="noStrike">
                          <a:solidFill>
                            <a:srgbClr val="000000"/>
                          </a:solidFill>
                          <a:latin typeface="Corbel"/>
                        </a:rPr>
                        <a:t>simple</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15" strike="noStrike">
                          <a:solidFill>
                            <a:srgbClr val="000000"/>
                          </a:solidFill>
                          <a:latin typeface="Corbel"/>
                        </a:rPr>
                        <a:t> </a:t>
                      </a:r>
                      <a:r>
                        <a:rPr b="0" i="1" lang="fr-FR" sz="1100" spc="-1" strike="noStrike">
                          <a:solidFill>
                            <a:srgbClr val="000000"/>
                          </a:solidFill>
                          <a:latin typeface="Corbel"/>
                        </a:rPr>
                        <a:t>mots</a:t>
                      </a:r>
                      <a:r>
                        <a:rPr b="0" i="1" lang="fr-FR" sz="1100" spc="-21" strike="noStrike">
                          <a:solidFill>
                            <a:srgbClr val="000000"/>
                          </a:solidFill>
                          <a:latin typeface="Corbel"/>
                        </a:rPr>
                        <a:t> </a:t>
                      </a:r>
                      <a:r>
                        <a:rPr b="0" i="1" lang="fr-FR" sz="1100" spc="-1" strike="noStrike">
                          <a:solidFill>
                            <a:srgbClr val="000000"/>
                          </a:solidFill>
                          <a:latin typeface="Corbel"/>
                        </a:rPr>
                        <a:t>de</a:t>
                      </a:r>
                      <a:r>
                        <a:rPr b="0" i="1" lang="fr-FR" sz="1100" spc="-26" strike="noStrike">
                          <a:solidFill>
                            <a:srgbClr val="000000"/>
                          </a:solidFill>
                          <a:latin typeface="Corbel"/>
                        </a:rPr>
                        <a:t> </a:t>
                      </a:r>
                      <a:r>
                        <a:rPr b="0" i="1" lang="fr-FR" sz="1100" spc="-1" strike="noStrike">
                          <a:solidFill>
                            <a:srgbClr val="000000"/>
                          </a:solidFill>
                          <a:latin typeface="Corbel"/>
                        </a:rPr>
                        <a:t>chaque</a:t>
                      </a:r>
                      <a:r>
                        <a:rPr b="0" i="1" lang="fr-FR" sz="1100" spc="-21" strike="noStrike">
                          <a:solidFill>
                            <a:srgbClr val="000000"/>
                          </a:solidFill>
                          <a:latin typeface="Corbel"/>
                        </a:rPr>
                        <a:t> </a:t>
                      </a:r>
                      <a:r>
                        <a:rPr b="0" i="1" lang="fr-FR" sz="1100" spc="-12" strike="noStrike">
                          <a:solidFill>
                            <a:srgbClr val="000000"/>
                          </a:solidFill>
                          <a:latin typeface="Corbel"/>
                        </a:rPr>
                        <a:t>description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950"/>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950"/>
                        </a:spcBef>
                      </a:pPr>
                      <a:r>
                        <a:rPr b="0" lang="fr-FR" sz="1100" spc="-21" strike="noStrike">
                          <a:solidFill>
                            <a:srgbClr val="000000"/>
                          </a:solidFill>
                          <a:latin typeface="Corbel"/>
                        </a:rPr>
                        <a:t>3777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0" lang="fr-FR" sz="1100" spc="-1" strike="noStrike">
                        <a:solidFill>
                          <a:srgbClr val="000000"/>
                        </a:solidFill>
                        <a:latin typeface="Times New Roman"/>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4360">
                <a:tc>
                  <a:txBody>
                    <a:bodyPr anchor="t">
                      <a:noAutofit/>
                    </a:bodyPr>
                    <a:p>
                      <a:pPr algn="ctr">
                        <a:lnSpc>
                          <a:spcPct val="100000"/>
                        </a:lnSpc>
                        <a:spcBef>
                          <a:spcPts val="295"/>
                        </a:spcBef>
                      </a:pPr>
                      <a:r>
                        <a:rPr b="1" lang="fr-FR" sz="1100" spc="-1" strike="noStrike">
                          <a:solidFill>
                            <a:srgbClr val="000000"/>
                          </a:solidFill>
                          <a:latin typeface="Corbel"/>
                        </a:rPr>
                        <a:t>Bag</a:t>
                      </a:r>
                      <a:r>
                        <a:rPr b="1" lang="fr-FR" sz="1100" spc="-15" strike="noStrike">
                          <a:solidFill>
                            <a:srgbClr val="000000"/>
                          </a:solidFill>
                          <a:latin typeface="Corbel"/>
                        </a:rPr>
                        <a:t> </a:t>
                      </a:r>
                      <a:r>
                        <a:rPr b="1" lang="fr-FR" sz="1100" spc="-1" strike="noStrike">
                          <a:solidFill>
                            <a:srgbClr val="000000"/>
                          </a:solidFill>
                          <a:latin typeface="Corbel"/>
                        </a:rPr>
                        <a:t>of</a:t>
                      </a:r>
                      <a:r>
                        <a:rPr b="1" lang="fr-FR" sz="1100" spc="-7" strike="noStrike">
                          <a:solidFill>
                            <a:srgbClr val="000000"/>
                          </a:solidFill>
                          <a:latin typeface="Corbel"/>
                        </a:rPr>
                        <a:t> </a:t>
                      </a:r>
                      <a:r>
                        <a:rPr b="1" lang="fr-FR" sz="1100" spc="-1" strike="noStrike">
                          <a:solidFill>
                            <a:srgbClr val="000000"/>
                          </a:solidFill>
                          <a:latin typeface="Corbel"/>
                        </a:rPr>
                        <a:t>words</a:t>
                      </a:r>
                      <a:r>
                        <a:rPr b="1" lang="fr-FR" sz="1100" spc="-21" strike="noStrike">
                          <a:solidFill>
                            <a:srgbClr val="000000"/>
                          </a:solidFill>
                          <a:latin typeface="Corbel"/>
                        </a:rPr>
                        <a:t> </a:t>
                      </a:r>
                      <a:r>
                        <a:rPr b="1" lang="fr-FR" sz="1100" spc="-12" strike="noStrike">
                          <a:solidFill>
                            <a:srgbClr val="000000"/>
                          </a:solidFill>
                          <a:latin typeface="Corbel"/>
                        </a:rPr>
                        <a:t>amélioré</a:t>
                      </a:r>
                      <a:endParaRPr b="0" lang="fr-FR" sz="1100" spc="-1" strike="noStrike">
                        <a:solidFill>
                          <a:srgbClr val="000000"/>
                        </a:solidFill>
                        <a:latin typeface="Arial"/>
                      </a:endParaRPr>
                    </a:p>
                    <a:p>
                      <a:pPr marL="104040" algn="ctr">
                        <a:lnSpc>
                          <a:spcPct val="100000"/>
                        </a:lnSpc>
                      </a:pPr>
                      <a:r>
                        <a:rPr b="0" i="1" lang="fr-FR" sz="1100" spc="-12" strike="noStrike">
                          <a:solidFill>
                            <a:srgbClr val="000000"/>
                          </a:solidFill>
                          <a:latin typeface="Corbel"/>
                        </a:rPr>
                        <a:t>Suppression</a:t>
                      </a:r>
                      <a:r>
                        <a:rPr b="0" i="1" lang="fr-FR" sz="1100" spc="-26" strike="noStrike">
                          <a:solidFill>
                            <a:srgbClr val="000000"/>
                          </a:solidFill>
                          <a:latin typeface="Corbel"/>
                        </a:rPr>
                        <a:t> </a:t>
                      </a:r>
                      <a:r>
                        <a:rPr b="0" i="1" lang="fr-FR" sz="1100" spc="-1" strike="noStrike">
                          <a:solidFill>
                            <a:srgbClr val="000000"/>
                          </a:solidFill>
                          <a:latin typeface="Corbel"/>
                        </a:rPr>
                        <a:t>des mots qui</a:t>
                      </a:r>
                      <a:r>
                        <a:rPr b="0" i="1" lang="fr-FR" sz="1100" spc="1" strike="noStrike">
                          <a:solidFill>
                            <a:srgbClr val="000000"/>
                          </a:solidFill>
                          <a:latin typeface="Corbel"/>
                        </a:rPr>
                        <a:t> </a:t>
                      </a:r>
                      <a:r>
                        <a:rPr b="0" i="1" lang="fr-FR" sz="1100" spc="-12" strike="noStrike">
                          <a:solidFill>
                            <a:srgbClr val="000000"/>
                          </a:solidFill>
                          <a:latin typeface="Corbel"/>
                        </a:rPr>
                        <a:t>apparaissent</a:t>
                      </a:r>
                      <a:r>
                        <a:rPr b="0" i="1" lang="fr-FR" sz="1100" spc="-26" strike="noStrike">
                          <a:solidFill>
                            <a:srgbClr val="000000"/>
                          </a:solidFill>
                          <a:latin typeface="Corbel"/>
                        </a:rPr>
                        <a:t> </a:t>
                      </a:r>
                      <a:r>
                        <a:rPr b="0" i="1" lang="fr-FR" sz="1100" spc="-1" strike="noStrike">
                          <a:solidFill>
                            <a:srgbClr val="000000"/>
                          </a:solidFill>
                          <a:latin typeface="Corbel"/>
                        </a:rPr>
                        <a:t>dans au </a:t>
                      </a:r>
                      <a:r>
                        <a:rPr b="0" i="1" lang="fr-FR" sz="1100" spc="-21" strike="noStrike">
                          <a:solidFill>
                            <a:srgbClr val="000000"/>
                          </a:solidFill>
                          <a:latin typeface="Corbel"/>
                        </a:rPr>
                        <a:t>moins </a:t>
                      </a:r>
                      <a:r>
                        <a:rPr b="0" i="1" lang="fr-FR" sz="1100" spc="-1" strike="noStrike">
                          <a:solidFill>
                            <a:srgbClr val="000000"/>
                          </a:solidFill>
                          <a:latin typeface="Corbel"/>
                        </a:rPr>
                        <a:t>3 </a:t>
                      </a:r>
                      <a:r>
                        <a:rPr b="0" i="1" lang="fr-FR" sz="1100" spc="-12" strike="noStrike">
                          <a:solidFill>
                            <a:srgbClr val="000000"/>
                          </a:solidFill>
                          <a:latin typeface="Corbel"/>
                        </a:rPr>
                        <a:t>documents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349"/>
                        </a:spcBef>
                      </a:pPr>
                      <a:endParaRPr b="0" lang="fr-FR" sz="1100" spc="-1" strike="noStrike">
                        <a:solidFill>
                          <a:srgbClr val="000000"/>
                        </a:solidFill>
                        <a:latin typeface="Arial"/>
                      </a:endParaRPr>
                    </a:p>
                    <a:p>
                      <a:pPr marL="1440" algn="ctr">
                        <a:lnSpc>
                          <a:spcPct val="100000"/>
                        </a:lnSpc>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49"/>
                        </a:spcBef>
                      </a:pPr>
                      <a:endParaRPr b="0" lang="fr-FR" sz="1100" spc="-1" strike="noStrike">
                        <a:solidFill>
                          <a:srgbClr val="000000"/>
                        </a:solidFill>
                        <a:latin typeface="Arial"/>
                      </a:endParaRPr>
                    </a:p>
                    <a:p>
                      <a:pPr marL="1800" algn="ctr">
                        <a:lnSpc>
                          <a:spcPct val="100000"/>
                        </a:lnSpc>
                      </a:pPr>
                      <a:r>
                        <a:rPr b="0" lang="fr-FR" sz="1100" spc="-21" strike="noStrike">
                          <a:solidFill>
                            <a:srgbClr val="000000"/>
                          </a:solidFill>
                          <a:latin typeface="Corbel"/>
                        </a:rPr>
                        <a:t>1029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28600" indent="720" algn="ctr">
                        <a:lnSpc>
                          <a:spcPct val="100000"/>
                        </a:lnSpc>
                        <a:spcBef>
                          <a:spcPts val="295"/>
                        </a:spcBef>
                        <a:tabLst>
                          <a:tab algn="l" pos="0"/>
                        </a:tabLst>
                      </a:pPr>
                      <a:r>
                        <a:rPr b="0" lang="fr-FR" sz="1100" spc="-1" strike="noStrike">
                          <a:solidFill>
                            <a:srgbClr val="000000"/>
                          </a:solidFill>
                          <a:latin typeface="Corbel"/>
                        </a:rPr>
                        <a:t>Pas </a:t>
                      </a:r>
                      <a:r>
                        <a:rPr b="0" lang="fr-FR" sz="1100" spc="-12" strike="noStrike">
                          <a:solidFill>
                            <a:srgbClr val="000000"/>
                          </a:solidFill>
                          <a:latin typeface="Corbel"/>
                        </a:rPr>
                        <a:t>d’amélioration</a:t>
                      </a:r>
                      <a:r>
                        <a:rPr b="0" lang="fr-FR" sz="1100" spc="-26" strike="noStrike">
                          <a:solidFill>
                            <a:srgbClr val="000000"/>
                          </a:solidFill>
                          <a:latin typeface="Corbel"/>
                        </a:rPr>
                        <a:t> </a:t>
                      </a:r>
                      <a:r>
                        <a:rPr b="0" lang="fr-FR" sz="1100" spc="-1" strike="noStrike">
                          <a:solidFill>
                            <a:srgbClr val="000000"/>
                          </a:solidFill>
                          <a:latin typeface="Corbel"/>
                        </a:rPr>
                        <a:t>des performances,</a:t>
                      </a:r>
                      <a:r>
                        <a:rPr b="0" lang="fr-FR" sz="1100" spc="-15" strike="noStrike">
                          <a:solidFill>
                            <a:srgbClr val="000000"/>
                          </a:solidFill>
                          <a:latin typeface="Corbel"/>
                        </a:rPr>
                        <a:t> </a:t>
                      </a:r>
                      <a:r>
                        <a:rPr b="0" lang="fr-FR" sz="1100" spc="-1" strike="noStrike">
                          <a:solidFill>
                            <a:srgbClr val="000000"/>
                          </a:solidFill>
                          <a:latin typeface="Corbel"/>
                        </a:rPr>
                        <a:t>mais </a:t>
                      </a:r>
                      <a:r>
                        <a:rPr b="0" lang="fr-FR" sz="1100" spc="-21" strike="noStrike">
                          <a:solidFill>
                            <a:srgbClr val="000000"/>
                          </a:solidFill>
                          <a:latin typeface="Corbel"/>
                        </a:rPr>
                        <a:t>nous </a:t>
                      </a:r>
                      <a:r>
                        <a:rPr b="0" lang="fr-FR" sz="1100" spc="-1" strike="noStrike">
                          <a:solidFill>
                            <a:srgbClr val="000000"/>
                          </a:solidFill>
                          <a:latin typeface="Corbel"/>
                        </a:rPr>
                        <a:t>avons</a:t>
                      </a:r>
                      <a:r>
                        <a:rPr b="0" lang="fr-FR" sz="1100" spc="-12" strike="noStrike">
                          <a:solidFill>
                            <a:srgbClr val="000000"/>
                          </a:solidFill>
                          <a:latin typeface="Corbel"/>
                        </a:rPr>
                        <a:t> </a:t>
                      </a:r>
                      <a:r>
                        <a:rPr b="0" lang="fr-FR" sz="1100" spc="-1" strike="noStrike">
                          <a:solidFill>
                            <a:srgbClr val="000000"/>
                          </a:solidFill>
                          <a:latin typeface="Corbel"/>
                        </a:rPr>
                        <a:t>éliminé</a:t>
                      </a:r>
                      <a:r>
                        <a:rPr b="0" lang="fr-FR" sz="1100" spc="-32" strike="noStrike">
                          <a:solidFill>
                            <a:srgbClr val="000000"/>
                          </a:solidFill>
                          <a:latin typeface="Corbel"/>
                        </a:rPr>
                        <a:t> </a:t>
                      </a:r>
                      <a:r>
                        <a:rPr b="0" lang="fr-FR" sz="1100" spc="-1" strike="noStrike">
                          <a:solidFill>
                            <a:srgbClr val="000000"/>
                          </a:solidFill>
                          <a:latin typeface="Corbel"/>
                        </a:rPr>
                        <a:t>des </a:t>
                      </a:r>
                      <a:r>
                        <a:rPr b="0" lang="fr-FR" sz="1100" spc="-12" strike="noStrike">
                          <a:solidFill>
                            <a:srgbClr val="000000"/>
                          </a:solidFill>
                          <a:latin typeface="Corbel"/>
                        </a:rPr>
                        <a:t>caractéristiques</a:t>
                      </a:r>
                      <a:r>
                        <a:rPr b="0" lang="fr-FR" sz="1100" spc="-7" strike="noStrike">
                          <a:solidFill>
                            <a:srgbClr val="000000"/>
                          </a:solidFill>
                          <a:latin typeface="Corbel"/>
                        </a:rPr>
                        <a:t> </a:t>
                      </a:r>
                      <a:r>
                        <a:rPr b="0" lang="fr-FR" sz="1100" spc="-1" strike="noStrike">
                          <a:solidFill>
                            <a:srgbClr val="000000"/>
                          </a:solidFill>
                          <a:latin typeface="Corbel"/>
                        </a:rPr>
                        <a:t>inutiles,</a:t>
                      </a:r>
                      <a:r>
                        <a:rPr b="0" lang="fr-FR" sz="1100" spc="-12" strike="noStrike">
                          <a:solidFill>
                            <a:srgbClr val="000000"/>
                          </a:solidFill>
                          <a:latin typeface="Corbel"/>
                        </a:rPr>
                        <a:t> </a:t>
                      </a:r>
                      <a:r>
                        <a:rPr b="0" lang="fr-FR" sz="1100" spc="-1" strike="noStrike">
                          <a:solidFill>
                            <a:srgbClr val="000000"/>
                          </a:solidFill>
                          <a:latin typeface="Corbel"/>
                        </a:rPr>
                        <a:t>ce </a:t>
                      </a:r>
                      <a:r>
                        <a:rPr b="0" lang="fr-FR" sz="1100" spc="-26" strike="noStrike">
                          <a:solidFill>
                            <a:srgbClr val="000000"/>
                          </a:solidFill>
                          <a:latin typeface="Corbel"/>
                        </a:rPr>
                        <a:t>qui</a:t>
                      </a:r>
                      <a:r>
                        <a:rPr b="0" lang="fr-FR" sz="1100" spc="-1" strike="noStrike">
                          <a:solidFill>
                            <a:srgbClr val="000000"/>
                          </a:solidFill>
                          <a:latin typeface="Corbel"/>
                        </a:rPr>
                        <a:t> peut</a:t>
                      </a:r>
                      <a:r>
                        <a:rPr b="0" lang="fr-FR" sz="1100" spc="-15" strike="noStrike">
                          <a:solidFill>
                            <a:srgbClr val="000000"/>
                          </a:solidFill>
                          <a:latin typeface="Corbel"/>
                        </a:rPr>
                        <a:t> </a:t>
                      </a:r>
                      <a:r>
                        <a:rPr b="0" lang="fr-FR" sz="1100" spc="-1" strike="noStrike">
                          <a:solidFill>
                            <a:srgbClr val="000000"/>
                          </a:solidFill>
                          <a:latin typeface="Corbel"/>
                        </a:rPr>
                        <a:t>rendre</a:t>
                      </a:r>
                      <a:r>
                        <a:rPr b="0" lang="fr-FR" sz="1100" spc="-52" strike="noStrike">
                          <a:solidFill>
                            <a:srgbClr val="000000"/>
                          </a:solidFill>
                          <a:latin typeface="Corbel"/>
                        </a:rPr>
                        <a:t> </a:t>
                      </a:r>
                      <a:r>
                        <a:rPr b="0" lang="fr-FR" sz="1100" spc="-1" strike="noStrike">
                          <a:solidFill>
                            <a:srgbClr val="000000"/>
                          </a:solidFill>
                          <a:latin typeface="Corbel"/>
                        </a:rPr>
                        <a:t>le</a:t>
                      </a:r>
                      <a:r>
                        <a:rPr b="0" lang="fr-FR" sz="1100" spc="-12" strike="noStrike">
                          <a:solidFill>
                            <a:srgbClr val="000000"/>
                          </a:solidFill>
                          <a:latin typeface="Corbel"/>
                        </a:rPr>
                        <a:t> </a:t>
                      </a:r>
                      <a:r>
                        <a:rPr b="0" lang="fr-FR" sz="1100" spc="-1" strike="noStrike">
                          <a:solidFill>
                            <a:srgbClr val="000000"/>
                          </a:solidFill>
                          <a:latin typeface="Corbel"/>
                        </a:rPr>
                        <a:t>modèle</a:t>
                      </a:r>
                      <a:r>
                        <a:rPr b="0" lang="fr-FR" sz="1100" spc="-21" strike="noStrike">
                          <a:solidFill>
                            <a:srgbClr val="000000"/>
                          </a:solidFill>
                          <a:latin typeface="Corbel"/>
                        </a:rPr>
                        <a:t> </a:t>
                      </a:r>
                      <a:r>
                        <a:rPr b="0" lang="fr-FR" sz="1100" spc="-1" strike="noStrike">
                          <a:solidFill>
                            <a:srgbClr val="000000"/>
                          </a:solidFill>
                          <a:latin typeface="Corbel"/>
                        </a:rPr>
                        <a:t>plus</a:t>
                      </a:r>
                      <a:r>
                        <a:rPr b="0" lang="fr-FR" sz="1100" spc="-12" strike="noStrike">
                          <a:solidFill>
                            <a:srgbClr val="000000"/>
                          </a:solidFill>
                          <a:latin typeface="Corbel"/>
                        </a:rPr>
                        <a:t> interprétable.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295"/>
                        </a:spcBef>
                      </a:pPr>
                      <a:r>
                        <a:rPr b="1" lang="fr-FR" sz="1100" spc="-12" strike="noStrike">
                          <a:solidFill>
                            <a:srgbClr val="000000"/>
                          </a:solidFill>
                          <a:latin typeface="Corbel"/>
                        </a:rPr>
                        <a:t>Stopwords</a:t>
                      </a:r>
                      <a:endParaRPr b="0" lang="fr-FR" sz="1100" spc="-1" strike="noStrike">
                        <a:solidFill>
                          <a:srgbClr val="000000"/>
                        </a:solidFill>
                        <a:latin typeface="Arial"/>
                      </a:endParaRPr>
                    </a:p>
                    <a:p>
                      <a:pPr algn="ctr">
                        <a:lnSpc>
                          <a:spcPct val="100000"/>
                        </a:lnSpc>
                      </a:pPr>
                      <a:r>
                        <a:rPr b="0" i="1" lang="fr-FR" sz="1100" spc="-12" strike="noStrike">
                          <a:solidFill>
                            <a:srgbClr val="000000"/>
                          </a:solidFill>
                          <a:latin typeface="Corbel"/>
                        </a:rPr>
                        <a:t>Suppression</a:t>
                      </a:r>
                      <a:r>
                        <a:rPr b="0" i="1" lang="fr-FR" sz="1100" spc="-26" strike="noStrike">
                          <a:solidFill>
                            <a:srgbClr val="000000"/>
                          </a:solidFill>
                          <a:latin typeface="Corbel"/>
                        </a:rPr>
                        <a:t> </a:t>
                      </a:r>
                      <a:r>
                        <a:rPr b="0" i="1" lang="fr-FR" sz="1100" spc="-1" strike="noStrike">
                          <a:solidFill>
                            <a:srgbClr val="000000"/>
                          </a:solidFill>
                          <a:latin typeface="Corbel"/>
                        </a:rPr>
                        <a:t>des mots les plus </a:t>
                      </a:r>
                      <a:r>
                        <a:rPr b="0" i="1" lang="fr-FR" sz="1100" spc="-12" strike="noStrike">
                          <a:solidFill>
                            <a:srgbClr val="000000"/>
                          </a:solidFill>
                          <a:latin typeface="Corbel"/>
                        </a:rPr>
                        <a:t>courants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955"/>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79%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955"/>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1" strike="noStrike">
                          <a:solidFill>
                            <a:srgbClr val="000000"/>
                          </a:solidFill>
                          <a:latin typeface="Corbel"/>
                        </a:rPr>
                        <a:t>Pas </a:t>
                      </a:r>
                      <a:r>
                        <a:rPr b="0" lang="fr-FR" sz="1100" spc="-12" strike="noStrike">
                          <a:solidFill>
                            <a:srgbClr val="000000"/>
                          </a:solidFill>
                          <a:latin typeface="Corbel"/>
                        </a:rPr>
                        <a:t>d’amélioration</a:t>
                      </a:r>
                      <a:r>
                        <a:rPr b="0" lang="fr-FR" sz="1100" spc="-21" strike="noStrike">
                          <a:solidFill>
                            <a:srgbClr val="000000"/>
                          </a:solidFill>
                          <a:latin typeface="Corbel"/>
                        </a:rPr>
                        <a:t> </a:t>
                      </a:r>
                      <a:r>
                        <a:rPr b="0" lang="fr-FR" sz="1100" spc="-1" strike="noStrike">
                          <a:solidFill>
                            <a:srgbClr val="000000"/>
                          </a:solidFill>
                          <a:latin typeface="Corbel"/>
                        </a:rPr>
                        <a:t>des</a:t>
                      </a:r>
                      <a:r>
                        <a:rPr b="0" lang="fr-FR" sz="1100" spc="1" strike="noStrike">
                          <a:solidFill>
                            <a:srgbClr val="000000"/>
                          </a:solidFill>
                          <a:latin typeface="Corbel"/>
                        </a:rPr>
                        <a:t> </a:t>
                      </a:r>
                      <a:r>
                        <a:rPr b="0" lang="fr-FR" sz="1100" spc="-12" strike="noStrike">
                          <a:solidFill>
                            <a:srgbClr val="000000"/>
                          </a:solidFill>
                          <a:latin typeface="Corbel"/>
                        </a:rPr>
                        <a:t>performances. </a:t>
                      </a:r>
                      <a:r>
                        <a:rPr b="0" lang="fr-FR" sz="1100" spc="-1" strike="noStrike">
                          <a:solidFill>
                            <a:srgbClr val="000000"/>
                          </a:solidFill>
                          <a:latin typeface="Corbel"/>
                        </a:rPr>
                        <a:t>Cela est</a:t>
                      </a:r>
                      <a:r>
                        <a:rPr b="0" lang="fr-FR" sz="1100" spc="1" strike="noStrike">
                          <a:solidFill>
                            <a:srgbClr val="000000"/>
                          </a:solidFill>
                          <a:latin typeface="Corbel"/>
                        </a:rPr>
                        <a:t> </a:t>
                      </a:r>
                      <a:r>
                        <a:rPr b="0" lang="fr-FR" sz="1100" spc="-1" strike="noStrike">
                          <a:solidFill>
                            <a:srgbClr val="000000"/>
                          </a:solidFill>
                          <a:latin typeface="Corbel"/>
                        </a:rPr>
                        <a:t>dû</a:t>
                      </a:r>
                      <a:r>
                        <a:rPr b="0" lang="fr-FR" sz="1100" spc="1" strike="noStrike">
                          <a:solidFill>
                            <a:srgbClr val="000000"/>
                          </a:solidFill>
                          <a:latin typeface="Corbel"/>
                        </a:rPr>
                        <a:t> </a:t>
                      </a:r>
                      <a:r>
                        <a:rPr b="0" lang="fr-FR" sz="1100" spc="-1" strike="noStrike">
                          <a:solidFill>
                            <a:srgbClr val="000000"/>
                          </a:solidFill>
                          <a:latin typeface="Corbel"/>
                        </a:rPr>
                        <a:t>à</a:t>
                      </a:r>
                      <a:r>
                        <a:rPr b="0" lang="fr-FR" sz="1100" spc="1" strike="noStrike">
                          <a:solidFill>
                            <a:srgbClr val="000000"/>
                          </a:solidFill>
                          <a:latin typeface="Corbel"/>
                        </a:rPr>
                        <a:t> </a:t>
                      </a:r>
                      <a:r>
                        <a:rPr b="0" lang="fr-FR" sz="1100" spc="-26" strike="noStrike">
                          <a:solidFill>
                            <a:srgbClr val="000000"/>
                          </a:solidFill>
                          <a:latin typeface="Corbel"/>
                        </a:rPr>
                        <a:t>la</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taille</a:t>
                      </a:r>
                      <a:r>
                        <a:rPr b="0" lang="fr-FR" sz="1100" spc="-12" strike="noStrike">
                          <a:solidFill>
                            <a:srgbClr val="000000"/>
                          </a:solidFill>
                          <a:latin typeface="Corbel"/>
                        </a:rPr>
                        <a:t> </a:t>
                      </a:r>
                      <a:r>
                        <a:rPr b="0" lang="fr-FR" sz="1100" spc="-1" strike="noStrike">
                          <a:solidFill>
                            <a:srgbClr val="000000"/>
                          </a:solidFill>
                          <a:latin typeface="Corbel"/>
                        </a:rPr>
                        <a:t>réduite</a:t>
                      </a:r>
                      <a:r>
                        <a:rPr b="0" lang="fr-FR" sz="1100" spc="-12" strike="noStrike">
                          <a:solidFill>
                            <a:srgbClr val="000000"/>
                          </a:solidFill>
                          <a:latin typeface="Corbel"/>
                        </a:rPr>
                        <a:t> </a:t>
                      </a:r>
                      <a:r>
                        <a:rPr b="0" lang="fr-FR" sz="1100" spc="-1" strike="noStrike">
                          <a:solidFill>
                            <a:srgbClr val="000000"/>
                          </a:solidFill>
                          <a:latin typeface="Corbel"/>
                        </a:rPr>
                        <a:t>de</a:t>
                      </a:r>
                      <a:r>
                        <a:rPr b="0" lang="fr-FR" sz="1100" spc="-7" strike="noStrike">
                          <a:solidFill>
                            <a:srgbClr val="000000"/>
                          </a:solidFill>
                          <a:latin typeface="Corbel"/>
                        </a:rPr>
                        <a:t> </a:t>
                      </a:r>
                      <a:r>
                        <a:rPr b="0" lang="fr-FR" sz="1100" spc="-1" strike="noStrike">
                          <a:solidFill>
                            <a:srgbClr val="000000"/>
                          </a:solidFill>
                          <a:latin typeface="Corbel"/>
                        </a:rPr>
                        <a:t>notre</a:t>
                      </a:r>
                      <a:r>
                        <a:rPr b="0" lang="fr-FR" sz="1100" spc="-26" strike="noStrike">
                          <a:solidFill>
                            <a:srgbClr val="000000"/>
                          </a:solidFill>
                          <a:latin typeface="Corbel"/>
                        </a:rPr>
                        <a:t> </a:t>
                      </a:r>
                      <a:r>
                        <a:rPr b="0" lang="fr-FR" sz="1100" spc="-1" strike="noStrike">
                          <a:solidFill>
                            <a:srgbClr val="000000"/>
                          </a:solidFill>
                          <a:latin typeface="Corbel"/>
                        </a:rPr>
                        <a:t>jeu de</a:t>
                      </a:r>
                      <a:r>
                        <a:rPr b="0" lang="fr-FR" sz="1100" spc="-7" strike="noStrike">
                          <a:solidFill>
                            <a:srgbClr val="000000"/>
                          </a:solidFill>
                          <a:latin typeface="Corbel"/>
                        </a:rPr>
                        <a:t> </a:t>
                      </a:r>
                      <a:r>
                        <a:rPr b="0" lang="fr-FR" sz="1100" spc="-12" strike="noStrike">
                          <a:solidFill>
                            <a:srgbClr val="000000"/>
                          </a:solidFill>
                          <a:latin typeface="Corbel"/>
                        </a:rPr>
                        <a:t>données.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96560">
                <a:tc>
                  <a:txBody>
                    <a:bodyPr anchor="t">
                      <a:noAutofit/>
                    </a:bodyPr>
                    <a:p>
                      <a:pPr>
                        <a:lnSpc>
                          <a:spcPct val="100000"/>
                        </a:lnSpc>
                        <a:spcBef>
                          <a:spcPts val="1009"/>
                        </a:spcBef>
                      </a:pPr>
                      <a:endParaRPr b="0" lang="fr-FR" sz="1100" spc="-1" strike="noStrike">
                        <a:solidFill>
                          <a:srgbClr val="000000"/>
                        </a:solidFill>
                        <a:latin typeface="Arial"/>
                      </a:endParaRPr>
                    </a:p>
                    <a:p>
                      <a:pPr algn="ctr">
                        <a:lnSpc>
                          <a:spcPct val="100000"/>
                        </a:lnSpc>
                        <a:spcBef>
                          <a:spcPts val="6"/>
                        </a:spcBef>
                      </a:pPr>
                      <a:r>
                        <a:rPr b="1" lang="fr-FR" sz="1100" spc="-12" strike="noStrike">
                          <a:solidFill>
                            <a:srgbClr val="000000"/>
                          </a:solidFill>
                          <a:latin typeface="Corbel"/>
                        </a:rPr>
                        <a:t>Tf-</a:t>
                      </a:r>
                      <a:r>
                        <a:rPr b="1" lang="fr-FR" sz="1100" spc="-26" strike="noStrike">
                          <a:solidFill>
                            <a:srgbClr val="000000"/>
                          </a:solidFill>
                          <a:latin typeface="Corbel"/>
                        </a:rPr>
                        <a:t>Idf</a:t>
                      </a:r>
                      <a:endParaRPr b="0" lang="fr-FR" sz="1100" spc="-1" strike="noStrike">
                        <a:solidFill>
                          <a:srgbClr val="000000"/>
                        </a:solidFill>
                        <a:latin typeface="Arial"/>
                      </a:endParaRPr>
                    </a:p>
                    <a:p>
                      <a:pPr marL="291600" algn="ctr">
                        <a:lnSpc>
                          <a:spcPct val="100000"/>
                        </a:lnSpc>
                      </a:pPr>
                      <a:r>
                        <a:rPr b="0" i="1" lang="fr-FR" sz="1100" spc="-1" strike="noStrike">
                          <a:solidFill>
                            <a:srgbClr val="000000"/>
                          </a:solidFill>
                          <a:latin typeface="Corbel"/>
                        </a:rPr>
                        <a:t>Application</a:t>
                      </a:r>
                      <a:r>
                        <a:rPr b="0" i="1" lang="fr-FR" sz="1100" spc="-32" strike="noStrike">
                          <a:solidFill>
                            <a:srgbClr val="000000"/>
                          </a:solidFill>
                          <a:latin typeface="Corbel"/>
                        </a:rPr>
                        <a:t> </a:t>
                      </a:r>
                      <a:r>
                        <a:rPr b="0" i="1" lang="fr-FR" sz="1100" spc="-1" strike="noStrike">
                          <a:solidFill>
                            <a:srgbClr val="000000"/>
                          </a:solidFill>
                          <a:latin typeface="Corbel"/>
                        </a:rPr>
                        <a:t>d’une</a:t>
                      </a:r>
                      <a:r>
                        <a:rPr b="0" i="1" lang="fr-FR" sz="1100" spc="-12" strike="noStrike">
                          <a:solidFill>
                            <a:srgbClr val="000000"/>
                          </a:solidFill>
                          <a:latin typeface="Corbel"/>
                        </a:rPr>
                        <a:t> tf-</a:t>
                      </a:r>
                      <a:r>
                        <a:rPr b="0" i="1" lang="fr-FR" sz="1100" spc="-1" strike="noStrike">
                          <a:solidFill>
                            <a:srgbClr val="000000"/>
                          </a:solidFill>
                          <a:latin typeface="Corbel"/>
                        </a:rPr>
                        <a:t>Idf</a:t>
                      </a:r>
                      <a:r>
                        <a:rPr b="0" i="1" lang="fr-FR" sz="1100" spc="-12" strike="noStrike">
                          <a:solidFill>
                            <a:srgbClr val="000000"/>
                          </a:solidFill>
                          <a:latin typeface="Corbel"/>
                        </a:rPr>
                        <a:t> </a:t>
                      </a:r>
                      <a:r>
                        <a:rPr b="0" i="1" lang="fr-FR" sz="1100" spc="-1" strike="noStrike">
                          <a:solidFill>
                            <a:srgbClr val="000000"/>
                          </a:solidFill>
                          <a:latin typeface="Corbel"/>
                        </a:rPr>
                        <a:t>en</a:t>
                      </a:r>
                      <a:r>
                        <a:rPr b="0" i="1" lang="fr-FR" sz="1100" spc="-15" strike="noStrike">
                          <a:solidFill>
                            <a:srgbClr val="000000"/>
                          </a:solidFill>
                          <a:latin typeface="Corbel"/>
                        </a:rPr>
                        <a:t> </a:t>
                      </a:r>
                      <a:r>
                        <a:rPr b="0" i="1" lang="fr-FR" sz="1100" spc="-1" strike="noStrike">
                          <a:solidFill>
                            <a:srgbClr val="000000"/>
                          </a:solidFill>
                          <a:latin typeface="Corbel"/>
                        </a:rPr>
                        <a:t>tenant</a:t>
                      </a:r>
                      <a:r>
                        <a:rPr b="0" i="1" lang="fr-FR" sz="1100" spc="-12" strike="noStrike">
                          <a:solidFill>
                            <a:srgbClr val="000000"/>
                          </a:solidFill>
                          <a:latin typeface="Corbel"/>
                        </a:rPr>
                        <a:t> </a:t>
                      </a:r>
                      <a:r>
                        <a:rPr b="0" i="1" lang="fr-FR" sz="1100" spc="-1" strike="noStrike">
                          <a:solidFill>
                            <a:srgbClr val="000000"/>
                          </a:solidFill>
                          <a:latin typeface="Corbel"/>
                        </a:rPr>
                        <a:t>compte</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12" strike="noStrike">
                          <a:solidFill>
                            <a:srgbClr val="000000"/>
                          </a:solidFill>
                          <a:latin typeface="Corbel"/>
                        </a:rPr>
                        <a:t> </a:t>
                      </a:r>
                      <a:r>
                        <a:rPr b="0" i="1" lang="fr-FR" sz="1100" spc="-52" strike="noStrike">
                          <a:solidFill>
                            <a:srgbClr val="000000"/>
                          </a:solidFill>
                          <a:latin typeface="Corbel"/>
                        </a:rPr>
                        <a:t>3</a:t>
                      </a:r>
                      <a:r>
                        <a:rPr b="0" i="1" lang="fr-FR" sz="1100" spc="-1" strike="noStrike">
                          <a:solidFill>
                            <a:srgbClr val="000000"/>
                          </a:solidFill>
                          <a:latin typeface="Corbel"/>
                        </a:rPr>
                        <a:t> premières</a:t>
                      </a:r>
                      <a:r>
                        <a:rPr b="0" i="1" lang="fr-FR" sz="1100" spc="-52" strike="noStrike">
                          <a:solidFill>
                            <a:srgbClr val="000000"/>
                          </a:solidFill>
                          <a:latin typeface="Corbel"/>
                        </a:rPr>
                        <a:t> </a:t>
                      </a:r>
                      <a:r>
                        <a:rPr b="0" i="1" lang="fr-FR" sz="1100" spc="-12" strike="noStrike">
                          <a:solidFill>
                            <a:srgbClr val="000000"/>
                          </a:solidFill>
                          <a:latin typeface="Corbel"/>
                        </a:rPr>
                        <a:t>opérations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pPr>
                      <a:endParaRPr b="0" lang="fr-FR" sz="1100" spc="-1" strike="noStrike">
                        <a:solidFill>
                          <a:srgbClr val="000000"/>
                        </a:solidFill>
                        <a:latin typeface="Arial"/>
                      </a:endParaRPr>
                    </a:p>
                    <a:p>
                      <a:pPr>
                        <a:lnSpc>
                          <a:spcPct val="100000"/>
                        </a:lnSpc>
                        <a:spcBef>
                          <a:spcPts val="1066"/>
                        </a:spcBef>
                      </a:pPr>
                      <a:endParaRPr b="0" lang="fr-FR" sz="1100" spc="-1" strike="noStrike">
                        <a:solidFill>
                          <a:srgbClr val="000000"/>
                        </a:solidFill>
                        <a:latin typeface="Arial"/>
                      </a:endParaRPr>
                    </a:p>
                    <a:p>
                      <a:pPr algn="ctr">
                        <a:lnSpc>
                          <a:spcPct val="100000"/>
                        </a:lnSpc>
                        <a:spcBef>
                          <a:spcPts val="6"/>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pPr>
                      <a:endParaRPr b="0" lang="fr-FR" sz="1100" spc="-1" strike="noStrike">
                        <a:solidFill>
                          <a:srgbClr val="000000"/>
                        </a:solidFill>
                        <a:latin typeface="Arial"/>
                      </a:endParaRPr>
                    </a:p>
                    <a:p>
                      <a:pPr>
                        <a:lnSpc>
                          <a:spcPct val="100000"/>
                        </a:lnSpc>
                        <a:spcBef>
                          <a:spcPts val="1066"/>
                        </a:spcBef>
                      </a:pPr>
                      <a:endParaRPr b="0" lang="fr-FR" sz="1100" spc="-1" strike="noStrike">
                        <a:solidFill>
                          <a:srgbClr val="000000"/>
                        </a:solidFill>
                        <a:latin typeface="Arial"/>
                      </a:endParaRPr>
                    </a:p>
                    <a:p>
                      <a:pPr algn="ctr">
                        <a:lnSpc>
                          <a:spcPct val="100000"/>
                        </a:lnSpc>
                        <a:spcBef>
                          <a:spcPts val="6"/>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90880" algn="ctr">
                        <a:lnSpc>
                          <a:spcPct val="100000"/>
                        </a:lnSpc>
                        <a:spcBef>
                          <a:spcPts val="295"/>
                        </a:spcBef>
                      </a:pPr>
                      <a:r>
                        <a:rPr b="0" lang="fr-FR" sz="1100" spc="-1" strike="noStrike">
                          <a:solidFill>
                            <a:srgbClr val="000000"/>
                          </a:solidFill>
                          <a:latin typeface="Corbel"/>
                        </a:rPr>
                        <a:t>Nous</a:t>
                      </a:r>
                      <a:r>
                        <a:rPr b="0" lang="fr-FR" sz="1100" spc="-26" strike="noStrike">
                          <a:solidFill>
                            <a:srgbClr val="000000"/>
                          </a:solidFill>
                          <a:latin typeface="Corbel"/>
                        </a:rPr>
                        <a:t> </a:t>
                      </a:r>
                      <a:r>
                        <a:rPr b="0" lang="fr-FR" sz="1100" spc="-1" strike="noStrike">
                          <a:solidFill>
                            <a:srgbClr val="000000"/>
                          </a:solidFill>
                          <a:latin typeface="Corbel"/>
                        </a:rPr>
                        <a:t>pouvons</a:t>
                      </a:r>
                      <a:r>
                        <a:rPr b="0" lang="fr-FR" sz="1100" spc="-41" strike="noStrike">
                          <a:solidFill>
                            <a:srgbClr val="000000"/>
                          </a:solidFill>
                          <a:latin typeface="Corbel"/>
                        </a:rPr>
                        <a:t> </a:t>
                      </a:r>
                      <a:r>
                        <a:rPr b="0" lang="fr-FR" sz="1100" spc="-1" strike="noStrike">
                          <a:solidFill>
                            <a:srgbClr val="000000"/>
                          </a:solidFill>
                          <a:latin typeface="Corbel"/>
                        </a:rPr>
                        <a:t>aussi</a:t>
                      </a:r>
                      <a:r>
                        <a:rPr b="0" lang="fr-FR" sz="1100" spc="-12" strike="noStrike">
                          <a:solidFill>
                            <a:srgbClr val="000000"/>
                          </a:solidFill>
                          <a:latin typeface="Corbel"/>
                        </a:rPr>
                        <a:t> </a:t>
                      </a:r>
                      <a:r>
                        <a:rPr b="0" lang="fr-FR" sz="1100" spc="-1" strike="noStrike">
                          <a:solidFill>
                            <a:srgbClr val="000000"/>
                          </a:solidFill>
                          <a:latin typeface="Corbel"/>
                        </a:rPr>
                        <a:t>inspecter</a:t>
                      </a:r>
                      <a:r>
                        <a:rPr b="0" lang="fr-FR" sz="1100" spc="-35" strike="noStrike">
                          <a:solidFill>
                            <a:srgbClr val="000000"/>
                          </a:solidFill>
                          <a:latin typeface="Corbel"/>
                        </a:rPr>
                        <a:t> </a:t>
                      </a:r>
                      <a:r>
                        <a:rPr b="0" lang="fr-FR" sz="1100" spc="-1" strike="noStrike">
                          <a:solidFill>
                            <a:srgbClr val="000000"/>
                          </a:solidFill>
                          <a:latin typeface="Corbel"/>
                        </a:rPr>
                        <a:t>quels</a:t>
                      </a:r>
                      <a:r>
                        <a:rPr b="0" lang="fr-FR" sz="1100" spc="-21" strike="noStrike">
                          <a:solidFill>
                            <a:srgbClr val="000000"/>
                          </a:solidFill>
                          <a:latin typeface="Corbel"/>
                        </a:rPr>
                        <a:t> </a:t>
                      </a:r>
                      <a:r>
                        <a:rPr b="0" lang="fr-FR" sz="1100" spc="-1" strike="noStrike">
                          <a:solidFill>
                            <a:srgbClr val="000000"/>
                          </a:solidFill>
                          <a:latin typeface="Corbel"/>
                        </a:rPr>
                        <a:t>mots</a:t>
                      </a:r>
                      <a:r>
                        <a:rPr b="0" lang="fr-FR" sz="1100" spc="-12" strike="noStrike">
                          <a:solidFill>
                            <a:srgbClr val="000000"/>
                          </a:solidFill>
                          <a:latin typeface="Corbel"/>
                        </a:rPr>
                        <a:t> </a:t>
                      </a:r>
                      <a:r>
                        <a:rPr b="0" lang="fr-FR" sz="1100" spc="-21" strike="noStrike">
                          <a:solidFill>
                            <a:srgbClr val="000000"/>
                          </a:solidFill>
                          <a:latin typeface="Corbel"/>
                        </a:rPr>
                        <a:t>cette </a:t>
                      </a:r>
                      <a:r>
                        <a:rPr b="0" lang="fr-FR" sz="1100" spc="-1" strike="noStrike">
                          <a:solidFill>
                            <a:srgbClr val="000000"/>
                          </a:solidFill>
                          <a:latin typeface="Corbel"/>
                        </a:rPr>
                        <a:t>méthode</a:t>
                      </a:r>
                      <a:r>
                        <a:rPr b="0" lang="fr-FR" sz="1100" spc="-12" strike="noStrike">
                          <a:solidFill>
                            <a:srgbClr val="000000"/>
                          </a:solidFill>
                          <a:latin typeface="Corbel"/>
                        </a:rPr>
                        <a:t> </a:t>
                      </a:r>
                      <a:r>
                        <a:rPr b="0" lang="fr-FR" sz="1100" spc="-1" strike="noStrike">
                          <a:solidFill>
                            <a:srgbClr val="000000"/>
                          </a:solidFill>
                          <a:latin typeface="Corbel"/>
                        </a:rPr>
                        <a:t>a</a:t>
                      </a:r>
                      <a:r>
                        <a:rPr b="0" lang="fr-FR" sz="1100" spc="-15" strike="noStrike">
                          <a:solidFill>
                            <a:srgbClr val="000000"/>
                          </a:solidFill>
                          <a:latin typeface="Corbel"/>
                        </a:rPr>
                        <a:t> </a:t>
                      </a:r>
                      <a:r>
                        <a:rPr b="0" lang="fr-FR" sz="1100" spc="-1" strike="noStrike">
                          <a:solidFill>
                            <a:srgbClr val="000000"/>
                          </a:solidFill>
                          <a:latin typeface="Corbel"/>
                        </a:rPr>
                        <a:t>déterminé</a:t>
                      </a:r>
                      <a:r>
                        <a:rPr b="0" lang="fr-FR" sz="1100" spc="-26" strike="noStrike">
                          <a:solidFill>
                            <a:srgbClr val="000000"/>
                          </a:solidFill>
                          <a:latin typeface="Corbel"/>
                        </a:rPr>
                        <a:t> </a:t>
                      </a:r>
                      <a:r>
                        <a:rPr b="0" lang="fr-FR" sz="1100" spc="-1" strike="noStrike">
                          <a:solidFill>
                            <a:srgbClr val="000000"/>
                          </a:solidFill>
                          <a:latin typeface="Corbel"/>
                        </a:rPr>
                        <a:t>comme</a:t>
                      </a:r>
                      <a:r>
                        <a:rPr b="0" lang="fr-FR" sz="1100" spc="-7" strike="noStrike">
                          <a:solidFill>
                            <a:srgbClr val="000000"/>
                          </a:solidFill>
                          <a:latin typeface="Corbel"/>
                        </a:rPr>
                        <a:t> </a:t>
                      </a:r>
                      <a:r>
                        <a:rPr b="0" lang="fr-FR" sz="1100" spc="-1" strike="noStrike">
                          <a:solidFill>
                            <a:srgbClr val="000000"/>
                          </a:solidFill>
                          <a:latin typeface="Corbel"/>
                        </a:rPr>
                        <a:t>étant</a:t>
                      </a:r>
                      <a:r>
                        <a:rPr b="0" lang="fr-FR" sz="1100" spc="-21" strike="noStrike">
                          <a:solidFill>
                            <a:srgbClr val="000000"/>
                          </a:solidFill>
                          <a:latin typeface="Corbel"/>
                        </a:rPr>
                        <a:t> </a:t>
                      </a:r>
                      <a:r>
                        <a:rPr b="0" lang="fr-FR" sz="1100" spc="-1" strike="noStrike">
                          <a:solidFill>
                            <a:srgbClr val="000000"/>
                          </a:solidFill>
                          <a:latin typeface="Corbel"/>
                        </a:rPr>
                        <a:t>les</a:t>
                      </a:r>
                      <a:r>
                        <a:rPr b="0" lang="fr-FR" sz="1100" spc="-7" strike="noStrike">
                          <a:solidFill>
                            <a:srgbClr val="000000"/>
                          </a:solidFill>
                          <a:latin typeface="Corbel"/>
                        </a:rPr>
                        <a:t> </a:t>
                      </a:r>
                      <a:r>
                        <a:rPr b="0" lang="fr-FR" sz="1100" spc="-21" strike="noStrike">
                          <a:solidFill>
                            <a:srgbClr val="000000"/>
                          </a:solidFill>
                          <a:latin typeface="Corbel"/>
                        </a:rPr>
                        <a:t>plus </a:t>
                      </a:r>
                      <a:r>
                        <a:rPr b="0" lang="fr-FR" sz="1100" spc="-12" strike="noStrike">
                          <a:solidFill>
                            <a:srgbClr val="000000"/>
                          </a:solidFill>
                          <a:latin typeface="Corbel"/>
                        </a:rPr>
                        <a:t>importants.</a:t>
                      </a:r>
                      <a:endParaRPr b="0" lang="fr-FR" sz="1100" spc="-1" strike="noStrike">
                        <a:solidFill>
                          <a:srgbClr val="000000"/>
                        </a:solidFill>
                        <a:latin typeface="Arial"/>
                      </a:endParaRPr>
                    </a:p>
                    <a:p>
                      <a:pPr marL="92880" indent="2520" algn="ctr">
                        <a:lnSpc>
                          <a:spcPct val="100000"/>
                        </a:lnSpc>
                        <a:tabLst>
                          <a:tab algn="l" pos="0"/>
                        </a:tabLst>
                      </a:pPr>
                      <a:r>
                        <a:rPr b="0" lang="fr-FR" sz="1100" spc="-12" strike="noStrike">
                          <a:solidFill>
                            <a:srgbClr val="000000"/>
                          </a:solidFill>
                          <a:latin typeface="Corbel"/>
                        </a:rPr>
                        <a:t>Tf-</a:t>
                      </a:r>
                      <a:r>
                        <a:rPr b="0" lang="fr-FR" sz="1100" spc="-1" strike="noStrike">
                          <a:solidFill>
                            <a:srgbClr val="000000"/>
                          </a:solidFill>
                          <a:latin typeface="Corbel"/>
                        </a:rPr>
                        <a:t>idf</a:t>
                      </a:r>
                      <a:r>
                        <a:rPr b="0" lang="fr-FR" sz="1100" spc="-21" strike="noStrike">
                          <a:solidFill>
                            <a:srgbClr val="000000"/>
                          </a:solidFill>
                          <a:latin typeface="Corbel"/>
                        </a:rPr>
                        <a:t> </a:t>
                      </a:r>
                      <a:r>
                        <a:rPr b="0" lang="fr-FR" sz="1100" spc="-1" strike="noStrike">
                          <a:solidFill>
                            <a:srgbClr val="000000"/>
                          </a:solidFill>
                          <a:latin typeface="Corbel"/>
                        </a:rPr>
                        <a:t>a</a:t>
                      </a:r>
                      <a:r>
                        <a:rPr b="0" lang="fr-FR" sz="1100" spc="-7" strike="noStrike">
                          <a:solidFill>
                            <a:srgbClr val="000000"/>
                          </a:solidFill>
                          <a:latin typeface="Corbel"/>
                        </a:rPr>
                        <a:t> </a:t>
                      </a:r>
                      <a:r>
                        <a:rPr b="0" lang="fr-FR" sz="1100" spc="-1" strike="noStrike">
                          <a:solidFill>
                            <a:srgbClr val="000000"/>
                          </a:solidFill>
                          <a:latin typeface="Corbel"/>
                        </a:rPr>
                        <a:t>pour</a:t>
                      </a:r>
                      <a:r>
                        <a:rPr b="0" lang="fr-FR" sz="1100" spc="-21" strike="noStrike">
                          <a:solidFill>
                            <a:srgbClr val="000000"/>
                          </a:solidFill>
                          <a:latin typeface="Corbel"/>
                        </a:rPr>
                        <a:t> </a:t>
                      </a:r>
                      <a:r>
                        <a:rPr b="0" lang="fr-FR" sz="1100" spc="-1" strike="noStrike">
                          <a:solidFill>
                            <a:srgbClr val="000000"/>
                          </a:solidFill>
                          <a:latin typeface="Corbel"/>
                        </a:rPr>
                        <a:t>but</a:t>
                      </a:r>
                      <a:r>
                        <a:rPr b="0" lang="fr-FR" sz="1100" spc="-7" strike="noStrike">
                          <a:solidFill>
                            <a:srgbClr val="000000"/>
                          </a:solidFill>
                          <a:latin typeface="Corbel"/>
                        </a:rPr>
                        <a:t> </a:t>
                      </a:r>
                      <a:r>
                        <a:rPr b="0" lang="fr-FR" sz="1100" spc="-1" strike="noStrike">
                          <a:solidFill>
                            <a:srgbClr val="000000"/>
                          </a:solidFill>
                          <a:latin typeface="Corbel"/>
                        </a:rPr>
                        <a:t>de trouver</a:t>
                      </a:r>
                      <a:r>
                        <a:rPr b="0" lang="fr-FR" sz="1100" spc="-26" strike="noStrike">
                          <a:solidFill>
                            <a:srgbClr val="000000"/>
                          </a:solidFill>
                          <a:latin typeface="Corbel"/>
                        </a:rPr>
                        <a:t> </a:t>
                      </a:r>
                      <a:r>
                        <a:rPr b="0" lang="fr-FR" sz="1100" spc="-1" strike="noStrike">
                          <a:solidFill>
                            <a:srgbClr val="000000"/>
                          </a:solidFill>
                          <a:latin typeface="Corbel"/>
                        </a:rPr>
                        <a:t>des mots</a:t>
                      </a:r>
                      <a:r>
                        <a:rPr b="0" lang="fr-FR" sz="1100" spc="-7" strike="noStrike">
                          <a:solidFill>
                            <a:srgbClr val="000000"/>
                          </a:solidFill>
                          <a:latin typeface="Corbel"/>
                        </a:rPr>
                        <a:t> </a:t>
                      </a:r>
                      <a:r>
                        <a:rPr b="0" lang="fr-FR" sz="1100" spc="-1" strike="noStrike">
                          <a:solidFill>
                            <a:srgbClr val="000000"/>
                          </a:solidFill>
                          <a:latin typeface="Corbel"/>
                        </a:rPr>
                        <a:t>qui </a:t>
                      </a:r>
                      <a:r>
                        <a:rPr b="0" lang="fr-FR" sz="1100" spc="-12" strike="noStrike">
                          <a:solidFill>
                            <a:srgbClr val="000000"/>
                          </a:solidFill>
                          <a:latin typeface="Corbel"/>
                        </a:rPr>
                        <a:t>permettent </a:t>
                      </a:r>
                      <a:r>
                        <a:rPr b="0" lang="fr-FR" sz="1100" spc="-1" strike="noStrike">
                          <a:solidFill>
                            <a:srgbClr val="000000"/>
                          </a:solidFill>
                          <a:latin typeface="Corbel"/>
                        </a:rPr>
                        <a:t>de</a:t>
                      </a:r>
                      <a:r>
                        <a:rPr b="0" lang="fr-FR" sz="1100" spc="-7" strike="noStrike">
                          <a:solidFill>
                            <a:srgbClr val="000000"/>
                          </a:solidFill>
                          <a:latin typeface="Corbel"/>
                        </a:rPr>
                        <a:t> </a:t>
                      </a:r>
                      <a:r>
                        <a:rPr b="0" lang="fr-FR" sz="1100" spc="-1" strike="noStrike">
                          <a:solidFill>
                            <a:srgbClr val="000000"/>
                          </a:solidFill>
                          <a:latin typeface="Corbel"/>
                        </a:rPr>
                        <a:t>distinguer</a:t>
                      </a:r>
                      <a:r>
                        <a:rPr b="0" lang="fr-FR" sz="1100" spc="-15" strike="noStrike">
                          <a:solidFill>
                            <a:srgbClr val="000000"/>
                          </a:solidFill>
                          <a:latin typeface="Corbel"/>
                        </a:rPr>
                        <a:t> </a:t>
                      </a:r>
                      <a:r>
                        <a:rPr b="0" lang="fr-FR" sz="1100" spc="-1" strike="noStrike">
                          <a:solidFill>
                            <a:srgbClr val="000000"/>
                          </a:solidFill>
                          <a:latin typeface="Corbel"/>
                        </a:rPr>
                        <a:t>des</a:t>
                      </a:r>
                      <a:r>
                        <a:rPr b="0" lang="fr-FR" sz="1100" spc="-7" strike="noStrike">
                          <a:solidFill>
                            <a:srgbClr val="000000"/>
                          </a:solidFill>
                          <a:latin typeface="Corbel"/>
                        </a:rPr>
                        <a:t> </a:t>
                      </a:r>
                      <a:r>
                        <a:rPr b="0" lang="fr-FR" sz="1100" spc="-12" strike="noStrike">
                          <a:solidFill>
                            <a:srgbClr val="000000"/>
                          </a:solidFill>
                          <a:latin typeface="Corbel"/>
                        </a:rPr>
                        <a:t>documents.</a:t>
                      </a:r>
                      <a:r>
                        <a:rPr b="0" lang="fr-FR" sz="1100" spc="-15" strike="noStrike">
                          <a:solidFill>
                            <a:srgbClr val="000000"/>
                          </a:solidFill>
                          <a:latin typeface="Corbel"/>
                        </a:rPr>
                        <a:t> </a:t>
                      </a:r>
                      <a:r>
                        <a:rPr b="0" lang="fr-FR" sz="1100" spc="-1" strike="noStrike">
                          <a:solidFill>
                            <a:srgbClr val="000000"/>
                          </a:solidFill>
                          <a:latin typeface="Corbel"/>
                        </a:rPr>
                        <a:t>Il</a:t>
                      </a:r>
                      <a:r>
                        <a:rPr b="0" lang="fr-FR" sz="1100" spc="-7" strike="noStrike">
                          <a:solidFill>
                            <a:srgbClr val="000000"/>
                          </a:solidFill>
                          <a:latin typeface="Corbel"/>
                        </a:rPr>
                        <a:t> </a:t>
                      </a:r>
                      <a:r>
                        <a:rPr b="0" lang="fr-FR" sz="1100" spc="-1" strike="noStrike">
                          <a:solidFill>
                            <a:srgbClr val="000000"/>
                          </a:solidFill>
                          <a:latin typeface="Corbel"/>
                        </a:rPr>
                        <a:t>s'agit</a:t>
                      </a:r>
                      <a:r>
                        <a:rPr b="0" lang="fr-FR" sz="1100" spc="-7" strike="noStrike">
                          <a:solidFill>
                            <a:srgbClr val="000000"/>
                          </a:solidFill>
                          <a:latin typeface="Corbel"/>
                        </a:rPr>
                        <a:t> </a:t>
                      </a:r>
                      <a:r>
                        <a:rPr b="0" lang="fr-FR" sz="1100" spc="-1" strike="noStrike">
                          <a:solidFill>
                            <a:srgbClr val="000000"/>
                          </a:solidFill>
                          <a:latin typeface="Corbel"/>
                        </a:rPr>
                        <a:t>d'une</a:t>
                      </a:r>
                      <a:r>
                        <a:rPr b="0" lang="fr-FR" sz="1100" spc="-21" strike="noStrike">
                          <a:solidFill>
                            <a:srgbClr val="000000"/>
                          </a:solidFill>
                          <a:latin typeface="Corbel"/>
                        </a:rPr>
                        <a:t> </a:t>
                      </a:r>
                      <a:r>
                        <a:rPr b="0" lang="fr-FR" sz="1100" spc="-12" strike="noStrike">
                          <a:solidFill>
                            <a:srgbClr val="000000"/>
                          </a:solidFill>
                          <a:latin typeface="Corbel"/>
                        </a:rPr>
                        <a:t>technique </a:t>
                      </a:r>
                      <a:r>
                        <a:rPr b="0" lang="fr-FR" sz="1100" spc="-1" strike="noStrike">
                          <a:solidFill>
                            <a:srgbClr val="000000"/>
                          </a:solidFill>
                          <a:latin typeface="Corbel"/>
                        </a:rPr>
                        <a:t>purement</a:t>
                      </a:r>
                      <a:r>
                        <a:rPr b="0" lang="fr-FR" sz="1100" spc="-35" strike="noStrike">
                          <a:solidFill>
                            <a:srgbClr val="000000"/>
                          </a:solidFill>
                          <a:latin typeface="Corbel"/>
                        </a:rPr>
                        <a:t> </a:t>
                      </a:r>
                      <a:r>
                        <a:rPr b="0" lang="fr-FR" sz="1100" spc="-1" strike="noStrike">
                          <a:solidFill>
                            <a:srgbClr val="000000"/>
                          </a:solidFill>
                          <a:latin typeface="Corbel"/>
                        </a:rPr>
                        <a:t>non</a:t>
                      </a:r>
                      <a:r>
                        <a:rPr b="0" lang="fr-FR" sz="1100" spc="-35" strike="noStrike">
                          <a:solidFill>
                            <a:srgbClr val="000000"/>
                          </a:solidFill>
                          <a:latin typeface="Corbel"/>
                        </a:rPr>
                        <a:t> </a:t>
                      </a:r>
                      <a:r>
                        <a:rPr b="0" lang="fr-FR" sz="1100" spc="-12" strike="noStrike">
                          <a:solidFill>
                            <a:srgbClr val="000000"/>
                          </a:solidFill>
                          <a:latin typeface="Corbel"/>
                        </a:rPr>
                        <a:t>supervisée.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94360">
                <a:tc>
                  <a:txBody>
                    <a:bodyPr anchor="t">
                      <a:noAutofit/>
                    </a:bodyPr>
                    <a:p>
                      <a:pPr algn="ctr">
                        <a:lnSpc>
                          <a:spcPct val="100000"/>
                        </a:lnSpc>
                        <a:spcBef>
                          <a:spcPts val="300"/>
                        </a:spcBef>
                      </a:pPr>
                      <a:r>
                        <a:rPr b="1" lang="fr-FR" sz="1100" spc="-1" strike="noStrike">
                          <a:solidFill>
                            <a:srgbClr val="000000"/>
                          </a:solidFill>
                          <a:latin typeface="Corbel"/>
                        </a:rPr>
                        <a:t>N-</a:t>
                      </a:r>
                      <a:r>
                        <a:rPr b="1" lang="fr-FR" sz="1100" spc="-12" strike="noStrike">
                          <a:solidFill>
                            <a:srgbClr val="000000"/>
                          </a:solidFill>
                          <a:latin typeface="Corbel"/>
                        </a:rPr>
                        <a:t>grammes</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Recherche</a:t>
                      </a:r>
                      <a:r>
                        <a:rPr b="0" i="1" lang="fr-FR" sz="1100" spc="-35" strike="noStrike">
                          <a:solidFill>
                            <a:srgbClr val="000000"/>
                          </a:solidFill>
                          <a:latin typeface="Corbel"/>
                        </a:rPr>
                        <a:t> </a:t>
                      </a:r>
                      <a:r>
                        <a:rPr b="0" i="1" lang="fr-FR" sz="1100" spc="-1" strike="noStrike">
                          <a:solidFill>
                            <a:srgbClr val="000000"/>
                          </a:solidFill>
                          <a:latin typeface="Corbel"/>
                        </a:rPr>
                        <a:t>de</a:t>
                      </a:r>
                      <a:r>
                        <a:rPr b="0" i="1" lang="fr-FR" sz="1100" spc="-32" strike="noStrike">
                          <a:solidFill>
                            <a:srgbClr val="000000"/>
                          </a:solidFill>
                          <a:latin typeface="Corbel"/>
                        </a:rPr>
                        <a:t> </a:t>
                      </a:r>
                      <a:r>
                        <a:rPr b="0" i="1" lang="fr-FR" sz="1100" spc="-1" strike="noStrike">
                          <a:solidFill>
                            <a:srgbClr val="000000"/>
                          </a:solidFill>
                          <a:latin typeface="Corbel"/>
                        </a:rPr>
                        <a:t>la</a:t>
                      </a:r>
                      <a:r>
                        <a:rPr b="0" i="1" lang="fr-FR" sz="1100" spc="-7" strike="noStrike">
                          <a:solidFill>
                            <a:srgbClr val="000000"/>
                          </a:solidFill>
                          <a:latin typeface="Corbel"/>
                        </a:rPr>
                        <a:t> </a:t>
                      </a:r>
                      <a:r>
                        <a:rPr b="0" i="1" lang="fr-FR" sz="1100" spc="-1" strike="noStrike">
                          <a:solidFill>
                            <a:srgbClr val="000000"/>
                          </a:solidFill>
                          <a:latin typeface="Corbel"/>
                        </a:rPr>
                        <a:t>meilleure</a:t>
                      </a:r>
                      <a:r>
                        <a:rPr b="0" i="1" lang="fr-FR" sz="1100" spc="-35" strike="noStrike">
                          <a:solidFill>
                            <a:srgbClr val="000000"/>
                          </a:solidFill>
                          <a:latin typeface="Corbel"/>
                        </a:rPr>
                        <a:t> </a:t>
                      </a:r>
                      <a:r>
                        <a:rPr b="0" i="1" lang="fr-FR" sz="1100" spc="-1" strike="noStrike">
                          <a:solidFill>
                            <a:srgbClr val="000000"/>
                          </a:solidFill>
                          <a:latin typeface="Corbel"/>
                        </a:rPr>
                        <a:t>valeur</a:t>
                      </a:r>
                      <a:r>
                        <a:rPr b="0" i="1" lang="fr-FR" sz="1100" spc="-21" strike="noStrike">
                          <a:solidFill>
                            <a:srgbClr val="000000"/>
                          </a:solidFill>
                          <a:latin typeface="Corbel"/>
                        </a:rPr>
                        <a:t> </a:t>
                      </a:r>
                      <a:r>
                        <a:rPr b="0" i="1" lang="fr-FR" sz="1100" spc="-1" strike="noStrike">
                          <a:solidFill>
                            <a:srgbClr val="000000"/>
                          </a:solidFill>
                          <a:latin typeface="Corbel"/>
                        </a:rPr>
                        <a:t>possible</a:t>
                      </a:r>
                      <a:r>
                        <a:rPr b="0" i="1" lang="fr-FR" sz="1100" spc="-46" strike="noStrike">
                          <a:solidFill>
                            <a:srgbClr val="000000"/>
                          </a:solidFill>
                          <a:latin typeface="Corbel"/>
                        </a:rPr>
                        <a:t> </a:t>
                      </a:r>
                      <a:r>
                        <a:rPr b="0" i="1" lang="fr-FR" sz="1100" spc="-1" strike="noStrike">
                          <a:solidFill>
                            <a:srgbClr val="000000"/>
                          </a:solidFill>
                          <a:latin typeface="Corbel"/>
                        </a:rPr>
                        <a:t>pour</a:t>
                      </a:r>
                      <a:r>
                        <a:rPr b="0" i="1" lang="fr-FR" sz="1100" spc="-15" strike="noStrike">
                          <a:solidFill>
                            <a:srgbClr val="000000"/>
                          </a:solidFill>
                          <a:latin typeface="Corbel"/>
                        </a:rPr>
                        <a:t> </a:t>
                      </a:r>
                      <a:r>
                        <a:rPr b="0" i="1" lang="fr-FR" sz="1100" spc="-1" strike="noStrike">
                          <a:solidFill>
                            <a:srgbClr val="000000"/>
                          </a:solidFill>
                          <a:latin typeface="Corbel"/>
                        </a:rPr>
                        <a:t>la</a:t>
                      </a:r>
                      <a:r>
                        <a:rPr b="0" i="1" lang="fr-FR" sz="1100" spc="-21" strike="noStrike">
                          <a:solidFill>
                            <a:srgbClr val="000000"/>
                          </a:solidFill>
                          <a:latin typeface="Corbel"/>
                        </a:rPr>
                        <a:t> plage</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des</a:t>
                      </a:r>
                      <a:r>
                        <a:rPr b="0" i="1" lang="fr-FR" sz="1100" spc="-15" strike="noStrike">
                          <a:solidFill>
                            <a:srgbClr val="000000"/>
                          </a:solidFill>
                          <a:latin typeface="Corbel"/>
                        </a:rPr>
                        <a:t> </a:t>
                      </a:r>
                      <a:r>
                        <a:rPr b="0" i="1" lang="fr-FR" sz="1100" spc="-1" strike="noStrike">
                          <a:solidFill>
                            <a:srgbClr val="000000"/>
                          </a:solidFill>
                          <a:latin typeface="Corbel"/>
                        </a:rPr>
                        <a:t>n-grammes</a:t>
                      </a:r>
                      <a:r>
                        <a:rPr b="0" i="1" lang="fr-FR" sz="1100" spc="-41" strike="noStrike">
                          <a:solidFill>
                            <a:srgbClr val="000000"/>
                          </a:solidFill>
                          <a:latin typeface="Corbel"/>
                        </a:rPr>
                        <a:t> </a:t>
                      </a:r>
                      <a:r>
                        <a:rPr b="0" i="1" lang="fr-FR" sz="1100" spc="-1" strike="noStrike">
                          <a:solidFill>
                            <a:srgbClr val="000000"/>
                          </a:solidFill>
                          <a:latin typeface="Corbel"/>
                        </a:rPr>
                        <a:t>à</a:t>
                      </a:r>
                      <a:r>
                        <a:rPr b="0" i="1" lang="fr-FR" sz="1100" spc="-12" strike="noStrike">
                          <a:solidFill>
                            <a:srgbClr val="000000"/>
                          </a:solidFill>
                          <a:latin typeface="Corbel"/>
                        </a:rPr>
                        <a:t> </a:t>
                      </a:r>
                      <a:r>
                        <a:rPr b="0" i="1" lang="fr-FR" sz="1100" spc="-1" strike="noStrike">
                          <a:solidFill>
                            <a:srgbClr val="000000"/>
                          </a:solidFill>
                          <a:latin typeface="Corbel"/>
                        </a:rPr>
                        <a:t>partir</a:t>
                      </a:r>
                      <a:r>
                        <a:rPr b="0" i="1" lang="fr-FR" sz="1100" spc="-15" strike="noStrike">
                          <a:solidFill>
                            <a:srgbClr val="000000"/>
                          </a:solidFill>
                          <a:latin typeface="Corbel"/>
                        </a:rPr>
                        <a:t> </a:t>
                      </a:r>
                      <a:r>
                        <a:rPr b="0" i="1" lang="fr-FR" sz="1100" spc="-1" strike="noStrike">
                          <a:solidFill>
                            <a:srgbClr val="000000"/>
                          </a:solidFill>
                          <a:latin typeface="Corbel"/>
                        </a:rPr>
                        <a:t>de</a:t>
                      </a:r>
                      <a:r>
                        <a:rPr b="0" i="1" lang="fr-FR" sz="1100" spc="-15" strike="noStrike">
                          <a:solidFill>
                            <a:srgbClr val="000000"/>
                          </a:solidFill>
                          <a:latin typeface="Corbel"/>
                        </a:rPr>
                        <a:t> </a:t>
                      </a:r>
                      <a:r>
                        <a:rPr b="0" i="1" lang="fr-FR" sz="1100" spc="-1" strike="noStrike">
                          <a:solidFill>
                            <a:srgbClr val="000000"/>
                          </a:solidFill>
                          <a:latin typeface="Corbel"/>
                        </a:rPr>
                        <a:t>notre</a:t>
                      </a:r>
                      <a:r>
                        <a:rPr b="0" i="1" lang="fr-FR" sz="1100" spc="-12" strike="noStrike">
                          <a:solidFill>
                            <a:srgbClr val="000000"/>
                          </a:solidFill>
                          <a:latin typeface="Corbel"/>
                        </a:rPr>
                        <a:t> </a:t>
                      </a:r>
                      <a:r>
                        <a:rPr b="0" i="1" lang="fr-FR" sz="1100" spc="-1" strike="noStrike">
                          <a:solidFill>
                            <a:srgbClr val="000000"/>
                          </a:solidFill>
                          <a:latin typeface="Corbel"/>
                        </a:rPr>
                        <a:t>précédent</a:t>
                      </a:r>
                      <a:r>
                        <a:rPr b="0" i="1" lang="fr-FR" sz="1100" spc="-26" strike="noStrike">
                          <a:solidFill>
                            <a:srgbClr val="000000"/>
                          </a:solidFill>
                          <a:latin typeface="Corbel"/>
                        </a:rPr>
                        <a:t> </a:t>
                      </a:r>
                      <a:r>
                        <a:rPr b="0" i="1" lang="fr-FR" sz="1100" spc="-12" strike="noStrike">
                          <a:solidFill>
                            <a:srgbClr val="000000"/>
                          </a:solidFill>
                          <a:latin typeface="Corbel"/>
                        </a:rPr>
                        <a:t>tf-</a:t>
                      </a:r>
                      <a:r>
                        <a:rPr b="0" i="1" lang="fr-FR" sz="1100" spc="-26" strike="noStrike">
                          <a:solidFill>
                            <a:srgbClr val="000000"/>
                          </a:solidFill>
                          <a:latin typeface="Corbel"/>
                        </a:rPr>
                        <a:t>idf</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349"/>
                        </a:spcBef>
                      </a:pPr>
                      <a:endParaRPr b="0" lang="fr-FR" sz="1100" spc="-1" strike="noStrike">
                        <a:solidFill>
                          <a:srgbClr val="000000"/>
                        </a:solidFill>
                        <a:latin typeface="Arial"/>
                      </a:endParaRPr>
                    </a:p>
                    <a:p>
                      <a:pPr algn="ctr">
                        <a:lnSpc>
                          <a:spcPct val="100000"/>
                        </a:lnSpc>
                        <a:spcBef>
                          <a:spcPts val="6"/>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349"/>
                        </a:spcBef>
                      </a:pPr>
                      <a:endParaRPr b="0" lang="fr-FR" sz="1100" spc="-1" strike="noStrike">
                        <a:solidFill>
                          <a:srgbClr val="000000"/>
                        </a:solidFill>
                        <a:latin typeface="Arial"/>
                      </a:endParaRPr>
                    </a:p>
                    <a:p>
                      <a:pPr algn="ctr">
                        <a:lnSpc>
                          <a:spcPct val="100000"/>
                        </a:lnSpc>
                        <a:spcBef>
                          <a:spcPts val="6"/>
                        </a:spcBef>
                      </a:pPr>
                      <a:r>
                        <a:rPr b="0" lang="fr-FR" sz="1100" spc="-26" strike="noStrike">
                          <a:solidFill>
                            <a:srgbClr val="000000"/>
                          </a:solidFill>
                          <a:latin typeface="Corbel"/>
                        </a:rPr>
                        <a:t>939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862200" indent="-703080">
                        <a:lnSpc>
                          <a:spcPct val="100000"/>
                        </a:lnSpc>
                        <a:spcBef>
                          <a:spcPts val="961"/>
                        </a:spcBef>
                        <a:tabLst>
                          <a:tab algn="l" pos="0"/>
                        </a:tabLst>
                      </a:pPr>
                      <a:r>
                        <a:rPr b="0" lang="fr-FR" sz="1100" spc="-1" strike="noStrike">
                          <a:solidFill>
                            <a:srgbClr val="000000"/>
                          </a:solidFill>
                          <a:latin typeface="Corbel"/>
                        </a:rPr>
                        <a:t>Les</a:t>
                      </a:r>
                      <a:r>
                        <a:rPr b="0" lang="fr-FR" sz="1100" spc="-7" strike="noStrike">
                          <a:solidFill>
                            <a:srgbClr val="000000"/>
                          </a:solidFill>
                          <a:latin typeface="Corbel"/>
                        </a:rPr>
                        <a:t> </a:t>
                      </a:r>
                      <a:r>
                        <a:rPr b="0" lang="fr-FR" sz="1100" spc="-1" strike="noStrike">
                          <a:solidFill>
                            <a:srgbClr val="000000"/>
                          </a:solidFill>
                          <a:latin typeface="Corbel"/>
                        </a:rPr>
                        <a:t>performances</a:t>
                      </a:r>
                      <a:r>
                        <a:rPr b="0" lang="fr-FR" sz="1100" spc="-26" strike="noStrike">
                          <a:solidFill>
                            <a:srgbClr val="000000"/>
                          </a:solidFill>
                          <a:latin typeface="Corbel"/>
                        </a:rPr>
                        <a:t> </a:t>
                      </a:r>
                      <a:r>
                        <a:rPr b="0" lang="fr-FR" sz="1100" spc="-1" strike="noStrike">
                          <a:solidFill>
                            <a:srgbClr val="000000"/>
                          </a:solidFill>
                          <a:latin typeface="Corbel"/>
                        </a:rPr>
                        <a:t>sont</a:t>
                      </a:r>
                      <a:r>
                        <a:rPr b="0" lang="fr-FR" sz="1100" spc="-15" strike="noStrike">
                          <a:solidFill>
                            <a:srgbClr val="000000"/>
                          </a:solidFill>
                          <a:latin typeface="Corbel"/>
                        </a:rPr>
                        <a:t> </a:t>
                      </a:r>
                      <a:r>
                        <a:rPr b="0" lang="fr-FR" sz="1100" spc="-12" strike="noStrike">
                          <a:solidFill>
                            <a:srgbClr val="000000"/>
                          </a:solidFill>
                          <a:latin typeface="Corbel"/>
                        </a:rPr>
                        <a:t>équivalentes</a:t>
                      </a:r>
                      <a:r>
                        <a:rPr b="0" lang="fr-FR" sz="1100" spc="-26" strike="noStrike">
                          <a:solidFill>
                            <a:srgbClr val="000000"/>
                          </a:solidFill>
                          <a:latin typeface="Corbel"/>
                        </a:rPr>
                        <a:t> </a:t>
                      </a:r>
                      <a:r>
                        <a:rPr b="0" lang="fr-FR" sz="1100" spc="-1" strike="noStrike">
                          <a:solidFill>
                            <a:srgbClr val="000000"/>
                          </a:solidFill>
                          <a:latin typeface="Corbel"/>
                        </a:rPr>
                        <a:t>en</a:t>
                      </a:r>
                      <a:r>
                        <a:rPr b="0" lang="fr-FR" sz="1100" spc="-7" strike="noStrike">
                          <a:solidFill>
                            <a:srgbClr val="000000"/>
                          </a:solidFill>
                          <a:latin typeface="Corbel"/>
                        </a:rPr>
                        <a:t> </a:t>
                      </a:r>
                      <a:r>
                        <a:rPr b="0" lang="fr-FR" sz="1100" spc="-1" strike="noStrike">
                          <a:solidFill>
                            <a:srgbClr val="000000"/>
                          </a:solidFill>
                          <a:latin typeface="Corbel"/>
                        </a:rPr>
                        <a:t>ajoutant</a:t>
                      </a:r>
                      <a:r>
                        <a:rPr b="0" lang="fr-FR" sz="1100" spc="-32" strike="noStrike">
                          <a:solidFill>
                            <a:srgbClr val="000000"/>
                          </a:solidFill>
                          <a:latin typeface="Corbel"/>
                        </a:rPr>
                        <a:t> </a:t>
                      </a:r>
                      <a:r>
                        <a:rPr b="0" lang="fr-FR" sz="1100" spc="-26" strike="noStrike">
                          <a:solidFill>
                            <a:srgbClr val="000000"/>
                          </a:solidFill>
                          <a:latin typeface="Corbel"/>
                        </a:rPr>
                        <a:t>les</a:t>
                      </a:r>
                      <a:r>
                        <a:rPr b="0" lang="fr-FR" sz="1100" spc="-1" strike="noStrike">
                          <a:solidFill>
                            <a:srgbClr val="000000"/>
                          </a:solidFill>
                          <a:latin typeface="Corbel"/>
                        </a:rPr>
                        <a:t> bigrammes</a:t>
                      </a:r>
                      <a:r>
                        <a:rPr b="0" lang="fr-FR" sz="1100" spc="-41" strike="noStrike">
                          <a:solidFill>
                            <a:srgbClr val="000000"/>
                          </a:solidFill>
                          <a:latin typeface="Corbel"/>
                        </a:rPr>
                        <a:t> </a:t>
                      </a:r>
                      <a:r>
                        <a:rPr b="0" lang="fr-FR" sz="1100" spc="-1" strike="noStrike">
                          <a:solidFill>
                            <a:srgbClr val="000000"/>
                          </a:solidFill>
                          <a:latin typeface="Corbel"/>
                        </a:rPr>
                        <a:t>et</a:t>
                      </a:r>
                      <a:r>
                        <a:rPr b="0" lang="fr-FR" sz="1100" spc="-21" strike="noStrike">
                          <a:solidFill>
                            <a:srgbClr val="000000"/>
                          </a:solidFill>
                          <a:latin typeface="Corbel"/>
                        </a:rPr>
                        <a:t> </a:t>
                      </a:r>
                      <a:r>
                        <a:rPr b="0" lang="fr-FR" sz="1100" spc="-12" strike="noStrike">
                          <a:solidFill>
                            <a:srgbClr val="000000"/>
                          </a:solidFill>
                          <a:latin typeface="Corbel"/>
                        </a:rPr>
                        <a:t>trigrammes.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1" strike="noStrike">
                          <a:solidFill>
                            <a:srgbClr val="000000"/>
                          </a:solidFill>
                          <a:latin typeface="Corbel"/>
                        </a:rPr>
                        <a:t>Racinisation</a:t>
                      </a:r>
                      <a:r>
                        <a:rPr b="1" lang="fr-FR" sz="1100" spc="-41" strike="noStrike">
                          <a:solidFill>
                            <a:srgbClr val="000000"/>
                          </a:solidFill>
                          <a:latin typeface="Corbel"/>
                        </a:rPr>
                        <a:t> </a:t>
                      </a:r>
                      <a:r>
                        <a:rPr b="0" lang="fr-FR" sz="1100" spc="-12" strike="noStrike">
                          <a:solidFill>
                            <a:srgbClr val="000000"/>
                          </a:solidFill>
                          <a:latin typeface="Corbel"/>
                        </a:rPr>
                        <a:t>(Stemming)</a:t>
                      </a:r>
                      <a:endParaRPr b="0" lang="fr-FR" sz="1100" spc="-1" strike="noStrike">
                        <a:solidFill>
                          <a:srgbClr val="000000"/>
                        </a:solidFill>
                        <a:latin typeface="Arial"/>
                      </a:endParaRPr>
                    </a:p>
                    <a:p>
                      <a:pPr algn="ctr">
                        <a:lnSpc>
                          <a:spcPct val="100000"/>
                        </a:lnSpc>
                      </a:pPr>
                      <a:r>
                        <a:rPr b="0" i="1" lang="fr-FR" sz="1100" spc="-1" strike="noStrike">
                          <a:solidFill>
                            <a:srgbClr val="000000"/>
                          </a:solidFill>
                          <a:latin typeface="Corbel"/>
                        </a:rPr>
                        <a:t>Représentation</a:t>
                      </a:r>
                      <a:r>
                        <a:rPr b="0" i="1" lang="fr-FR" sz="1100" spc="-35" strike="noStrike">
                          <a:solidFill>
                            <a:srgbClr val="000000"/>
                          </a:solidFill>
                          <a:latin typeface="Corbel"/>
                        </a:rPr>
                        <a:t> </a:t>
                      </a:r>
                      <a:r>
                        <a:rPr b="0" i="1" lang="fr-FR" sz="1100" spc="-1" strike="noStrike">
                          <a:solidFill>
                            <a:srgbClr val="000000"/>
                          </a:solidFill>
                          <a:latin typeface="Corbel"/>
                        </a:rPr>
                        <a:t>des</a:t>
                      </a:r>
                      <a:r>
                        <a:rPr b="0" i="1" lang="fr-FR" sz="1100" spc="-21" strike="noStrike">
                          <a:solidFill>
                            <a:srgbClr val="000000"/>
                          </a:solidFill>
                          <a:latin typeface="Corbel"/>
                        </a:rPr>
                        <a:t> </a:t>
                      </a:r>
                      <a:r>
                        <a:rPr b="0" i="1" lang="fr-FR" sz="1100" spc="-1" strike="noStrike">
                          <a:solidFill>
                            <a:srgbClr val="000000"/>
                          </a:solidFill>
                          <a:latin typeface="Corbel"/>
                        </a:rPr>
                        <a:t>mots</a:t>
                      </a:r>
                      <a:r>
                        <a:rPr b="0" i="1" lang="fr-FR" sz="1100" spc="-26" strike="noStrike">
                          <a:solidFill>
                            <a:srgbClr val="000000"/>
                          </a:solidFill>
                          <a:latin typeface="Corbel"/>
                        </a:rPr>
                        <a:t> </a:t>
                      </a:r>
                      <a:r>
                        <a:rPr b="0" i="1" lang="fr-FR" sz="1100" spc="-1" strike="noStrike">
                          <a:solidFill>
                            <a:srgbClr val="000000"/>
                          </a:solidFill>
                          <a:latin typeface="Corbel"/>
                        </a:rPr>
                        <a:t>suivant</a:t>
                      </a:r>
                      <a:r>
                        <a:rPr b="0" i="1" lang="fr-FR" sz="1100" spc="-32" strike="noStrike">
                          <a:solidFill>
                            <a:srgbClr val="000000"/>
                          </a:solidFill>
                          <a:latin typeface="Corbel"/>
                        </a:rPr>
                        <a:t> </a:t>
                      </a:r>
                      <a:r>
                        <a:rPr b="0" i="1" lang="fr-FR" sz="1100" spc="-1" strike="noStrike">
                          <a:solidFill>
                            <a:srgbClr val="000000"/>
                          </a:solidFill>
                          <a:latin typeface="Corbel"/>
                        </a:rPr>
                        <a:t>leurs</a:t>
                      </a:r>
                      <a:r>
                        <a:rPr b="0" i="1" lang="fr-FR" sz="1100" spc="-35" strike="noStrike">
                          <a:solidFill>
                            <a:srgbClr val="000000"/>
                          </a:solidFill>
                          <a:latin typeface="Corbel"/>
                        </a:rPr>
                        <a:t> </a:t>
                      </a:r>
                      <a:r>
                        <a:rPr b="0" i="1" lang="fr-FR" sz="1100" spc="-12" strike="noStrike">
                          <a:solidFill>
                            <a:srgbClr val="000000"/>
                          </a:solidFill>
                          <a:latin typeface="Corbel"/>
                        </a:rPr>
                        <a:t>racines</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961"/>
                        </a:spcBef>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961"/>
                        </a:spcBef>
                      </a:pPr>
                      <a:r>
                        <a:rPr b="0" lang="fr-FR" sz="1100" spc="-21" strike="noStrike">
                          <a:solidFill>
                            <a:srgbClr val="000000"/>
                          </a:solidFill>
                          <a:latin typeface="Corbel"/>
                        </a:rPr>
                        <a:t>2342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rowSpan="2">
                  <a:txBody>
                    <a:bodyPr anchor="t">
                      <a:noAutofit/>
                    </a:bodyPr>
                    <a:p>
                      <a:pPr>
                        <a:lnSpc>
                          <a:spcPct val="100000"/>
                        </a:lnSpc>
                        <a:spcBef>
                          <a:spcPts val="714"/>
                        </a:spcBef>
                      </a:pPr>
                      <a:endParaRPr b="0" lang="fr-FR" sz="1100" spc="-1" strike="noStrike">
                        <a:solidFill>
                          <a:srgbClr val="000000"/>
                        </a:solidFill>
                        <a:latin typeface="Arial"/>
                      </a:endParaRPr>
                    </a:p>
                    <a:p>
                      <a:pPr algn="ctr">
                        <a:lnSpc>
                          <a:spcPct val="100000"/>
                        </a:lnSpc>
                      </a:pPr>
                      <a:r>
                        <a:rPr b="0" lang="fr-FR" sz="1100" spc="-1" strike="noStrike">
                          <a:solidFill>
                            <a:srgbClr val="000000"/>
                          </a:solidFill>
                          <a:latin typeface="Corbel"/>
                        </a:rPr>
                        <a:t>Ces</a:t>
                      </a:r>
                      <a:r>
                        <a:rPr b="0" lang="fr-FR" sz="1100" spc="-12" strike="noStrike">
                          <a:solidFill>
                            <a:srgbClr val="000000"/>
                          </a:solidFill>
                          <a:latin typeface="Corbel"/>
                        </a:rPr>
                        <a:t> </a:t>
                      </a:r>
                      <a:r>
                        <a:rPr b="0" lang="fr-FR" sz="1100" spc="-1" strike="noStrike">
                          <a:solidFill>
                            <a:srgbClr val="000000"/>
                          </a:solidFill>
                          <a:latin typeface="Corbel"/>
                        </a:rPr>
                        <a:t>deux</a:t>
                      </a:r>
                      <a:r>
                        <a:rPr b="0" lang="fr-FR" sz="1100" spc="-12" strike="noStrike">
                          <a:solidFill>
                            <a:srgbClr val="000000"/>
                          </a:solidFill>
                          <a:latin typeface="Corbel"/>
                        </a:rPr>
                        <a:t> </a:t>
                      </a:r>
                      <a:r>
                        <a:rPr b="0" lang="fr-FR" sz="1100" spc="-1" strike="noStrike">
                          <a:solidFill>
                            <a:srgbClr val="000000"/>
                          </a:solidFill>
                          <a:latin typeface="Corbel"/>
                        </a:rPr>
                        <a:t>techniques</a:t>
                      </a:r>
                      <a:r>
                        <a:rPr b="0" lang="fr-FR" sz="1100" spc="-12" strike="noStrike">
                          <a:solidFill>
                            <a:srgbClr val="000000"/>
                          </a:solidFill>
                          <a:latin typeface="Corbel"/>
                        </a:rPr>
                        <a:t> n’apportent</a:t>
                      </a:r>
                      <a:r>
                        <a:rPr b="0" lang="fr-FR" sz="1100" spc="-35" strike="noStrike">
                          <a:solidFill>
                            <a:srgbClr val="000000"/>
                          </a:solidFill>
                          <a:latin typeface="Corbel"/>
                        </a:rPr>
                        <a:t> </a:t>
                      </a:r>
                      <a:r>
                        <a:rPr b="0" lang="fr-FR" sz="1100" spc="-1" strike="noStrike">
                          <a:solidFill>
                            <a:srgbClr val="000000"/>
                          </a:solidFill>
                          <a:latin typeface="Corbel"/>
                        </a:rPr>
                        <a:t>pas</a:t>
                      </a:r>
                      <a:r>
                        <a:rPr b="0" lang="fr-FR" sz="1100" spc="-12" strike="noStrike">
                          <a:solidFill>
                            <a:srgbClr val="000000"/>
                          </a:solidFill>
                          <a:latin typeface="Corbel"/>
                        </a:rPr>
                        <a:t> d’amélioration</a:t>
                      </a:r>
                      <a:endParaRPr b="0" lang="fr-FR" sz="1100" spc="-1" strike="noStrike">
                        <a:solidFill>
                          <a:srgbClr val="000000"/>
                        </a:solidFill>
                        <a:latin typeface="Arial"/>
                      </a:endParaRPr>
                    </a:p>
                    <a:p>
                      <a:pPr marL="1800" algn="ctr">
                        <a:lnSpc>
                          <a:spcPct val="100000"/>
                        </a:lnSpc>
                      </a:pPr>
                      <a:r>
                        <a:rPr b="0" lang="fr-FR" sz="1100" spc="-1" strike="noStrike">
                          <a:solidFill>
                            <a:srgbClr val="000000"/>
                          </a:solidFill>
                          <a:latin typeface="Corbel"/>
                        </a:rPr>
                        <a:t>avec</a:t>
                      </a:r>
                      <a:r>
                        <a:rPr b="0" lang="fr-FR" sz="1100" spc="-12" strike="noStrike">
                          <a:solidFill>
                            <a:srgbClr val="000000"/>
                          </a:solidFill>
                          <a:latin typeface="Corbel"/>
                        </a:rPr>
                        <a:t> </a:t>
                      </a:r>
                      <a:r>
                        <a:rPr b="0" lang="fr-FR" sz="1100" spc="-1" strike="noStrike">
                          <a:solidFill>
                            <a:srgbClr val="000000"/>
                          </a:solidFill>
                          <a:latin typeface="Corbel"/>
                        </a:rPr>
                        <a:t>notre</a:t>
                      </a:r>
                      <a:r>
                        <a:rPr b="0" lang="fr-FR" sz="1100" spc="-21" strike="noStrike">
                          <a:solidFill>
                            <a:srgbClr val="000000"/>
                          </a:solidFill>
                          <a:latin typeface="Corbel"/>
                        </a:rPr>
                        <a:t> </a:t>
                      </a:r>
                      <a:r>
                        <a:rPr b="0" lang="fr-FR" sz="1100" spc="-1" strike="noStrike">
                          <a:solidFill>
                            <a:srgbClr val="000000"/>
                          </a:solidFill>
                          <a:latin typeface="Corbel"/>
                        </a:rPr>
                        <a:t>jeu</a:t>
                      </a:r>
                      <a:r>
                        <a:rPr b="0" lang="fr-FR" sz="1100" spc="-15" strike="noStrike">
                          <a:solidFill>
                            <a:srgbClr val="000000"/>
                          </a:solidFill>
                          <a:latin typeface="Corbel"/>
                        </a:rPr>
                        <a:t> </a:t>
                      </a:r>
                      <a:r>
                        <a:rPr b="0" lang="fr-FR" sz="1100" spc="-1" strike="noStrike">
                          <a:solidFill>
                            <a:srgbClr val="000000"/>
                          </a:solidFill>
                          <a:latin typeface="Corbel"/>
                        </a:rPr>
                        <a:t>de </a:t>
                      </a:r>
                      <a:r>
                        <a:rPr b="0" lang="fr-FR" sz="1100" spc="-12" strike="noStrike">
                          <a:solidFill>
                            <a:srgbClr val="000000"/>
                          </a:solidFill>
                          <a:latin typeface="Corbel"/>
                        </a:rPr>
                        <a:t>données.</a:t>
                      </a:r>
                      <a:endParaRPr b="0" lang="fr-FR" sz="1100" spc="-1" strike="noStrike">
                        <a:solidFill>
                          <a:srgbClr val="000000"/>
                        </a:solidFill>
                        <a:latin typeface="Arial"/>
                      </a:endParaRPr>
                    </a:p>
                    <a:p>
                      <a:pPr marL="141480" algn="ctr">
                        <a:lnSpc>
                          <a:spcPct val="100000"/>
                        </a:lnSpc>
                      </a:pPr>
                      <a:r>
                        <a:rPr b="1" lang="fr-FR" sz="1100" spc="-1" strike="noStrike" u="sng">
                          <a:solidFill>
                            <a:srgbClr val="000000"/>
                          </a:solidFill>
                          <a:uFill>
                            <a:solidFill>
                              <a:srgbClr val="000000"/>
                            </a:solidFill>
                          </a:uFill>
                          <a:latin typeface="Corbel"/>
                        </a:rPr>
                        <a:t>Essai</a:t>
                      </a:r>
                      <a:r>
                        <a:rPr b="1" lang="fr-FR" sz="1100" spc="-21"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des</a:t>
                      </a:r>
                      <a:r>
                        <a:rPr b="1" lang="fr-FR" sz="1100" spc="-21"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dictionnaires</a:t>
                      </a:r>
                      <a:r>
                        <a:rPr b="1" lang="fr-FR" sz="1100" spc="-32"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contenus</a:t>
                      </a:r>
                      <a:r>
                        <a:rPr b="1" lang="fr-FR" sz="1100" spc="-32"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dans</a:t>
                      </a:r>
                      <a:r>
                        <a:rPr b="1" lang="fr-FR" sz="1100" spc="-7" strike="noStrike" u="sng">
                          <a:solidFill>
                            <a:srgbClr val="000000"/>
                          </a:solidFill>
                          <a:uFill>
                            <a:solidFill>
                              <a:srgbClr val="000000"/>
                            </a:solidFill>
                          </a:uFill>
                          <a:latin typeface="Corbel"/>
                        </a:rPr>
                        <a:t> </a:t>
                      </a:r>
                      <a:r>
                        <a:rPr b="1" lang="fr-FR" sz="1100" spc="-1" strike="noStrike" u="sng">
                          <a:solidFill>
                            <a:srgbClr val="000000"/>
                          </a:solidFill>
                          <a:uFill>
                            <a:solidFill>
                              <a:srgbClr val="000000"/>
                            </a:solidFill>
                          </a:uFill>
                          <a:latin typeface="Corbel"/>
                        </a:rPr>
                        <a:t>les</a:t>
                      </a:r>
                      <a:r>
                        <a:rPr b="1" lang="fr-FR" sz="1100" spc="-21" strike="noStrike" u="sng">
                          <a:solidFill>
                            <a:srgbClr val="000000"/>
                          </a:solidFill>
                          <a:uFill>
                            <a:solidFill>
                              <a:srgbClr val="000000"/>
                            </a:solidFill>
                          </a:uFill>
                          <a:latin typeface="Corbel"/>
                        </a:rPr>
                        <a:t> </a:t>
                      </a:r>
                      <a:r>
                        <a:rPr b="1" lang="fr-FR" sz="1100" spc="-12" strike="noStrike" u="sng">
                          <a:solidFill>
                            <a:srgbClr val="000000"/>
                          </a:solidFill>
                          <a:uFill>
                            <a:solidFill>
                              <a:srgbClr val="000000"/>
                            </a:solidFill>
                          </a:uFill>
                          <a:latin typeface="Corbel"/>
                        </a:rPr>
                        <a:t>librairies</a:t>
                      </a:r>
                      <a:r>
                        <a:rPr b="1" lang="fr-FR" sz="1100" spc="-12" strike="noStrike">
                          <a:solidFill>
                            <a:srgbClr val="000000"/>
                          </a:solidFill>
                          <a:latin typeface="Corbel"/>
                        </a:rPr>
                        <a:t> </a:t>
                      </a:r>
                      <a:r>
                        <a:rPr b="1" lang="fr-FR" sz="1100" spc="-12" strike="noStrike" u="sng">
                          <a:solidFill>
                            <a:srgbClr val="000000"/>
                          </a:solidFill>
                          <a:uFill>
                            <a:solidFill>
                              <a:srgbClr val="000000"/>
                            </a:solidFill>
                          </a:uFill>
                          <a:latin typeface="Corbel"/>
                        </a:rPr>
                        <a:t>nltk.</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61040">
                <a:tc>
                  <a:txBody>
                    <a:bodyPr anchor="t">
                      <a:noAutofit/>
                    </a:bodyPr>
                    <a:p>
                      <a:pPr algn="ctr">
                        <a:lnSpc>
                          <a:spcPct val="100000"/>
                        </a:lnSpc>
                        <a:spcBef>
                          <a:spcPts val="300"/>
                        </a:spcBef>
                      </a:pPr>
                      <a:r>
                        <a:rPr b="1" lang="fr-FR" sz="1100" spc="-12" strike="noStrike">
                          <a:solidFill>
                            <a:srgbClr val="000000"/>
                          </a:solidFill>
                          <a:latin typeface="Corbel"/>
                        </a:rPr>
                        <a:t>Lemmatisation</a:t>
                      </a:r>
                      <a:endParaRPr b="0" lang="fr-FR" sz="1100" spc="-1" strike="noStrike">
                        <a:solidFill>
                          <a:srgbClr val="000000"/>
                        </a:solidFill>
                        <a:latin typeface="Arial"/>
                      </a:endParaRPr>
                    </a:p>
                    <a:p>
                      <a:pPr marL="236880" indent="-1800" algn="ctr">
                        <a:lnSpc>
                          <a:spcPct val="100000"/>
                        </a:lnSpc>
                        <a:tabLst>
                          <a:tab algn="l" pos="0"/>
                        </a:tabLst>
                      </a:pPr>
                      <a:r>
                        <a:rPr b="0" i="1" lang="fr-FR" sz="1100" spc="-1" strike="noStrike">
                          <a:solidFill>
                            <a:srgbClr val="000000"/>
                          </a:solidFill>
                          <a:latin typeface="Corbel"/>
                        </a:rPr>
                        <a:t>Utilisation d’un</a:t>
                      </a:r>
                      <a:r>
                        <a:rPr b="0" i="1" lang="fr-FR" sz="1100" spc="-7" strike="noStrike">
                          <a:solidFill>
                            <a:srgbClr val="000000"/>
                          </a:solidFill>
                          <a:latin typeface="Corbel"/>
                        </a:rPr>
                        <a:t> </a:t>
                      </a:r>
                      <a:r>
                        <a:rPr b="0" i="1" lang="fr-FR" sz="1100" spc="-12" strike="noStrike">
                          <a:solidFill>
                            <a:srgbClr val="000000"/>
                          </a:solidFill>
                          <a:latin typeface="Corbel"/>
                        </a:rPr>
                        <a:t>dictionnaire</a:t>
                      </a:r>
                      <a:r>
                        <a:rPr b="0" i="1" lang="fr-FR" sz="1100" spc="-21" strike="noStrike">
                          <a:solidFill>
                            <a:srgbClr val="000000"/>
                          </a:solidFill>
                          <a:latin typeface="Corbel"/>
                        </a:rPr>
                        <a:t> </a:t>
                      </a:r>
                      <a:r>
                        <a:rPr b="0" i="1" lang="fr-FR" sz="1100" spc="-1" strike="noStrike">
                          <a:solidFill>
                            <a:srgbClr val="000000"/>
                          </a:solidFill>
                          <a:latin typeface="Corbel"/>
                        </a:rPr>
                        <a:t>de</a:t>
                      </a:r>
                      <a:r>
                        <a:rPr b="0" i="1" lang="fr-FR" sz="1100" spc="-12" strike="noStrike">
                          <a:solidFill>
                            <a:srgbClr val="000000"/>
                          </a:solidFill>
                          <a:latin typeface="Corbel"/>
                        </a:rPr>
                        <a:t> </a:t>
                      </a:r>
                      <a:r>
                        <a:rPr b="0" i="1" lang="fr-FR" sz="1100" spc="-1" strike="noStrike">
                          <a:solidFill>
                            <a:srgbClr val="000000"/>
                          </a:solidFill>
                          <a:latin typeface="Corbel"/>
                        </a:rPr>
                        <a:t>formes </a:t>
                      </a:r>
                      <a:r>
                        <a:rPr b="0" i="1" lang="fr-FR" sz="1100" spc="-21" strike="noStrike">
                          <a:solidFill>
                            <a:srgbClr val="000000"/>
                          </a:solidFill>
                          <a:latin typeface="Corbel"/>
                        </a:rPr>
                        <a:t>pour </a:t>
                      </a:r>
                      <a:r>
                        <a:rPr b="0" i="1" lang="fr-FR" sz="1100" spc="-1" strike="noStrike">
                          <a:solidFill>
                            <a:srgbClr val="000000"/>
                          </a:solidFill>
                          <a:latin typeface="Corbel"/>
                        </a:rPr>
                        <a:t>représenter</a:t>
                      </a:r>
                      <a:r>
                        <a:rPr b="0" i="1" lang="fr-FR" sz="1100" spc="-35" strike="noStrike">
                          <a:solidFill>
                            <a:srgbClr val="000000"/>
                          </a:solidFill>
                          <a:latin typeface="Corbel"/>
                        </a:rPr>
                        <a:t> </a:t>
                      </a:r>
                      <a:r>
                        <a:rPr b="0" i="1" lang="fr-FR" sz="1100" spc="-1" strike="noStrike">
                          <a:solidFill>
                            <a:srgbClr val="000000"/>
                          </a:solidFill>
                          <a:latin typeface="Corbel"/>
                        </a:rPr>
                        <a:t>les</a:t>
                      </a:r>
                      <a:r>
                        <a:rPr b="0" i="1" lang="fr-FR" sz="1100" spc="-26" strike="noStrike">
                          <a:solidFill>
                            <a:srgbClr val="000000"/>
                          </a:solidFill>
                          <a:latin typeface="Corbel"/>
                        </a:rPr>
                        <a:t> </a:t>
                      </a:r>
                      <a:r>
                        <a:rPr b="0" i="1" lang="fr-FR" sz="1100" spc="-1" strike="noStrike">
                          <a:solidFill>
                            <a:srgbClr val="000000"/>
                          </a:solidFill>
                          <a:latin typeface="Corbel"/>
                        </a:rPr>
                        <a:t>mots</a:t>
                      </a:r>
                      <a:r>
                        <a:rPr b="0" i="1" lang="fr-FR" sz="1100" spc="-21" strike="noStrike">
                          <a:solidFill>
                            <a:srgbClr val="000000"/>
                          </a:solidFill>
                          <a:latin typeface="Corbel"/>
                        </a:rPr>
                        <a:t> </a:t>
                      </a:r>
                      <a:r>
                        <a:rPr b="0" i="1" lang="fr-FR" sz="1100" spc="-1" strike="noStrike">
                          <a:solidFill>
                            <a:srgbClr val="000000"/>
                          </a:solidFill>
                          <a:latin typeface="Corbel"/>
                        </a:rPr>
                        <a:t>sous</a:t>
                      </a:r>
                      <a:r>
                        <a:rPr b="0" i="1" lang="fr-FR" sz="1100" spc="-21" strike="noStrike">
                          <a:solidFill>
                            <a:srgbClr val="000000"/>
                          </a:solidFill>
                          <a:latin typeface="Corbel"/>
                        </a:rPr>
                        <a:t> </a:t>
                      </a:r>
                      <a:r>
                        <a:rPr b="0" i="1" lang="fr-FR" sz="1100" spc="-1" strike="noStrike">
                          <a:solidFill>
                            <a:srgbClr val="000000"/>
                          </a:solidFill>
                          <a:latin typeface="Corbel"/>
                        </a:rPr>
                        <a:t>leur</a:t>
                      </a:r>
                      <a:r>
                        <a:rPr b="0" i="1" lang="fr-FR" sz="1100" spc="-21" strike="noStrike">
                          <a:solidFill>
                            <a:srgbClr val="000000"/>
                          </a:solidFill>
                          <a:latin typeface="Corbel"/>
                        </a:rPr>
                        <a:t> </a:t>
                      </a:r>
                      <a:r>
                        <a:rPr b="0" i="1" lang="fr-FR" sz="1100" spc="-1" strike="noStrike">
                          <a:solidFill>
                            <a:srgbClr val="000000"/>
                          </a:solidFill>
                          <a:latin typeface="Corbel"/>
                        </a:rPr>
                        <a:t>forme</a:t>
                      </a:r>
                      <a:r>
                        <a:rPr b="0" i="1" lang="fr-FR" sz="1100" spc="-21" strike="noStrike">
                          <a:solidFill>
                            <a:srgbClr val="000000"/>
                          </a:solidFill>
                          <a:latin typeface="Corbel"/>
                        </a:rPr>
                        <a:t> </a:t>
                      </a:r>
                      <a:r>
                        <a:rPr b="0" i="1" lang="fr-FR" sz="1100" spc="-1" strike="noStrike">
                          <a:solidFill>
                            <a:srgbClr val="000000"/>
                          </a:solidFill>
                          <a:latin typeface="Corbel"/>
                        </a:rPr>
                        <a:t>simplifiée</a:t>
                      </a:r>
                      <a:r>
                        <a:rPr b="0" i="1" lang="fr-FR" sz="1100" spc="-32" strike="noStrike">
                          <a:solidFill>
                            <a:srgbClr val="000000"/>
                          </a:solidFill>
                          <a:latin typeface="Corbel"/>
                        </a:rPr>
                        <a:t> </a:t>
                      </a:r>
                      <a:r>
                        <a:rPr b="0" i="1" lang="fr-FR" sz="1100" spc="-26" strike="noStrike">
                          <a:solidFill>
                            <a:srgbClr val="000000"/>
                          </a:solidFill>
                          <a:latin typeface="Corbel"/>
                        </a:rPr>
                        <a:t>ou</a:t>
                      </a:r>
                      <a:r>
                        <a:rPr b="0" i="1" lang="fr-FR" sz="1100" spc="-12" strike="noStrike">
                          <a:solidFill>
                            <a:srgbClr val="000000"/>
                          </a:solidFill>
                          <a:latin typeface="Corbel"/>
                        </a:rPr>
                        <a:t> verbale</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nSpc>
                          <a:spcPct val="100000"/>
                        </a:lnSpc>
                        <a:spcBef>
                          <a:spcPts val="1015"/>
                        </a:spcBef>
                      </a:pPr>
                      <a:endParaRPr b="0" lang="fr-FR" sz="1100" spc="-1" strike="noStrike">
                        <a:solidFill>
                          <a:srgbClr val="000000"/>
                        </a:solidFill>
                        <a:latin typeface="Arial"/>
                      </a:endParaRPr>
                    </a:p>
                    <a:p>
                      <a:pPr algn="ctr">
                        <a:lnSpc>
                          <a:spcPct val="100000"/>
                        </a:lnSpc>
                      </a:pPr>
                      <a:r>
                        <a:rPr b="0" lang="fr-FR" sz="1100" spc="-1" strike="noStrike">
                          <a:solidFill>
                            <a:srgbClr val="000000"/>
                          </a:solidFill>
                          <a:latin typeface="Corbel"/>
                        </a:rPr>
                        <a:t>Accuracy</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32" strike="noStrike">
                          <a:solidFill>
                            <a:srgbClr val="000000"/>
                          </a:solidFill>
                          <a:latin typeface="Corbel"/>
                        </a:rPr>
                        <a:t> </a:t>
                      </a:r>
                      <a:r>
                        <a:rPr b="0" lang="fr-FR" sz="1100" spc="-26" strike="noStrike">
                          <a:solidFill>
                            <a:srgbClr val="000000"/>
                          </a:solidFill>
                          <a:latin typeface="Corbel"/>
                        </a:rPr>
                        <a:t>87%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spcBef>
                          <a:spcPts val="1015"/>
                        </a:spcBef>
                      </a:pPr>
                      <a:endParaRPr b="0" lang="fr-FR" sz="1100" spc="-1" strike="noStrike">
                        <a:solidFill>
                          <a:srgbClr val="000000"/>
                        </a:solidFill>
                        <a:latin typeface="Arial"/>
                      </a:endParaRPr>
                    </a:p>
                    <a:p>
                      <a:pPr marL="1440" algn="ctr">
                        <a:lnSpc>
                          <a:spcPct val="100000"/>
                        </a:lnSpc>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fr-FR" sz="1800" spc="-1" strike="noStrike">
                        <a:solidFill>
                          <a:srgbClr val="000000"/>
                        </a:solidFill>
                        <a:latin typeface="Arial"/>
                      </a:endParaRPr>
                    </a:p>
                  </a:txBody>
                  <a:tcPr anchor="t" marL="90000" marR="90000">
                    <a:lnL>
                      <a:noFill/>
                    </a:lnL>
                    <a:lnR>
                      <a:noFill/>
                    </a:lnR>
                    <a:lnT>
                      <a:noFill/>
                    </a:lnT>
                    <a:lnB>
                      <a:noFill/>
                    </a:lnB>
                    <a:solidFill>
                      <a:srgbClr val="729fcf"/>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object 2"/>
          <p:cNvSpPr/>
          <p:nvPr/>
        </p:nvSpPr>
        <p:spPr>
          <a:xfrm>
            <a:off x="11278800" y="5954760"/>
            <a:ext cx="1440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12</a:t>
            </a:r>
            <a:endParaRPr b="0" lang="fr-FR" sz="1000" spc="-1" strike="noStrike">
              <a:solidFill>
                <a:srgbClr val="000000"/>
              </a:solidFill>
              <a:latin typeface="Arial"/>
            </a:endParaRPr>
          </a:p>
        </p:txBody>
      </p:sp>
      <p:sp>
        <p:nvSpPr>
          <p:cNvPr id="334"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Word</a:t>
            </a:r>
            <a:r>
              <a:rPr b="1" lang="fr-FR" sz="4000" spc="-211" strike="noStrike">
                <a:solidFill>
                  <a:srgbClr val="000000"/>
                </a:solidFill>
                <a:latin typeface="Corbel"/>
              </a:rPr>
              <a:t> </a:t>
            </a:r>
            <a:r>
              <a:rPr b="1" lang="fr-FR" sz="4000" spc="-1" strike="noStrike">
                <a:solidFill>
                  <a:srgbClr val="000000"/>
                </a:solidFill>
                <a:latin typeface="Corbel"/>
              </a:rPr>
              <a:t>embedding</a:t>
            </a:r>
            <a:r>
              <a:rPr b="1" lang="fr-FR" sz="4000" spc="-140" strike="noStrike">
                <a:solidFill>
                  <a:srgbClr val="000000"/>
                </a:solidFill>
                <a:latin typeface="Corbel"/>
              </a:rPr>
              <a:t> </a:t>
            </a:r>
            <a:r>
              <a:rPr b="1" lang="fr-FR" sz="4000" spc="-1" strike="noStrike">
                <a:solidFill>
                  <a:srgbClr val="000000"/>
                </a:solidFill>
                <a:latin typeface="Corbel"/>
              </a:rPr>
              <a:t>–</a:t>
            </a:r>
            <a:r>
              <a:rPr b="1" lang="fr-FR" sz="4000" spc="-211" strike="noStrike">
                <a:solidFill>
                  <a:srgbClr val="000000"/>
                </a:solidFill>
                <a:latin typeface="Corbel"/>
              </a:rPr>
              <a:t> </a:t>
            </a:r>
            <a:r>
              <a:rPr b="1" lang="fr-FR" sz="4000" spc="-26" strike="noStrike">
                <a:solidFill>
                  <a:srgbClr val="000000"/>
                </a:solidFill>
                <a:latin typeface="Corbel"/>
              </a:rPr>
              <a:t>Word2Vec</a:t>
            </a:r>
            <a:endParaRPr b="0" lang="fr-FR" sz="4000" spc="-1" strike="noStrike">
              <a:solidFill>
                <a:srgbClr val="000000"/>
              </a:solidFill>
              <a:latin typeface="Arial"/>
            </a:endParaRPr>
          </a:p>
        </p:txBody>
      </p:sp>
      <p:grpSp>
        <p:nvGrpSpPr>
          <p:cNvPr id="335" name="object 4"/>
          <p:cNvGrpSpPr/>
          <p:nvPr/>
        </p:nvGrpSpPr>
        <p:grpSpPr>
          <a:xfrm>
            <a:off x="1908000" y="841320"/>
            <a:ext cx="10016640" cy="1289880"/>
            <a:chOff x="1908000" y="841320"/>
            <a:chExt cx="10016640" cy="1289880"/>
          </a:xfrm>
        </p:grpSpPr>
        <p:sp>
          <p:nvSpPr>
            <p:cNvPr id="336" name="object 5"/>
            <p:cNvSpPr/>
            <p:nvPr/>
          </p:nvSpPr>
          <p:spPr>
            <a:xfrm>
              <a:off x="1908000" y="841320"/>
              <a:ext cx="10016640" cy="757080"/>
            </a:xfrm>
            <a:custGeom>
              <a:avLst/>
              <a:gdLst>
                <a:gd name="textAreaLeft" fmla="*/ 0 w 10016640"/>
                <a:gd name="textAreaRight" fmla="*/ 10019160 w 10016640"/>
                <a:gd name="textAreaTop" fmla="*/ 0 h 757080"/>
                <a:gd name="textAreaBottom" fmla="*/ 759600 h 757080"/>
              </a:gdLst>
              <a:ahLst/>
              <a:rect l="textAreaLeft" t="textAreaTop" r="textAreaRight" b="textAreaBottom"/>
              <a:pathLst>
                <a:path w="10019030" h="759460">
                  <a:moveTo>
                    <a:pt x="9892284" y="0"/>
                  </a:moveTo>
                  <a:lnTo>
                    <a:pt x="126491" y="0"/>
                  </a:lnTo>
                  <a:lnTo>
                    <a:pt x="77259" y="9941"/>
                  </a:lnTo>
                  <a:lnTo>
                    <a:pt x="37052" y="37052"/>
                  </a:lnTo>
                  <a:lnTo>
                    <a:pt x="9941" y="77259"/>
                  </a:lnTo>
                  <a:lnTo>
                    <a:pt x="0" y="126491"/>
                  </a:lnTo>
                  <a:lnTo>
                    <a:pt x="0" y="632460"/>
                  </a:lnTo>
                  <a:lnTo>
                    <a:pt x="9941" y="681692"/>
                  </a:lnTo>
                  <a:lnTo>
                    <a:pt x="37052" y="721899"/>
                  </a:lnTo>
                  <a:lnTo>
                    <a:pt x="77259" y="749010"/>
                  </a:lnTo>
                  <a:lnTo>
                    <a:pt x="126491" y="758951"/>
                  </a:lnTo>
                  <a:lnTo>
                    <a:pt x="9892284" y="758951"/>
                  </a:lnTo>
                  <a:lnTo>
                    <a:pt x="9941516" y="749010"/>
                  </a:lnTo>
                  <a:lnTo>
                    <a:pt x="9981723" y="721899"/>
                  </a:lnTo>
                  <a:lnTo>
                    <a:pt x="10008834" y="681692"/>
                  </a:lnTo>
                  <a:lnTo>
                    <a:pt x="10018776" y="632460"/>
                  </a:lnTo>
                  <a:lnTo>
                    <a:pt x="10018776" y="126491"/>
                  </a:lnTo>
                  <a:lnTo>
                    <a:pt x="10008834" y="77259"/>
                  </a:lnTo>
                  <a:lnTo>
                    <a:pt x="9981723" y="37052"/>
                  </a:lnTo>
                  <a:lnTo>
                    <a:pt x="9941516" y="9941"/>
                  </a:lnTo>
                  <a:lnTo>
                    <a:pt x="989228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37" name="object 6"/>
            <p:cNvSpPr/>
            <p:nvPr/>
          </p:nvSpPr>
          <p:spPr>
            <a:xfrm>
              <a:off x="1908000" y="841320"/>
              <a:ext cx="10016640" cy="757080"/>
            </a:xfrm>
            <a:custGeom>
              <a:avLst/>
              <a:gdLst>
                <a:gd name="textAreaLeft" fmla="*/ 0 w 10016640"/>
                <a:gd name="textAreaRight" fmla="*/ 10019160 w 10016640"/>
                <a:gd name="textAreaTop" fmla="*/ 0 h 757080"/>
                <a:gd name="textAreaBottom" fmla="*/ 759600 h 757080"/>
              </a:gdLst>
              <a:ahLst/>
              <a:rect l="textAreaLeft" t="textAreaTop" r="textAreaRight" b="textAreaBottom"/>
              <a:pathLst>
                <a:path w="10019030" h="759460">
                  <a:moveTo>
                    <a:pt x="0" y="126491"/>
                  </a:moveTo>
                  <a:lnTo>
                    <a:pt x="9941" y="77259"/>
                  </a:lnTo>
                  <a:lnTo>
                    <a:pt x="37052" y="37052"/>
                  </a:lnTo>
                  <a:lnTo>
                    <a:pt x="77259" y="9941"/>
                  </a:lnTo>
                  <a:lnTo>
                    <a:pt x="126491" y="0"/>
                  </a:lnTo>
                  <a:lnTo>
                    <a:pt x="9892284" y="0"/>
                  </a:lnTo>
                  <a:lnTo>
                    <a:pt x="9941516" y="9941"/>
                  </a:lnTo>
                  <a:lnTo>
                    <a:pt x="9981723" y="37052"/>
                  </a:lnTo>
                  <a:lnTo>
                    <a:pt x="10008834" y="77259"/>
                  </a:lnTo>
                  <a:lnTo>
                    <a:pt x="10018776" y="126491"/>
                  </a:lnTo>
                  <a:lnTo>
                    <a:pt x="10018776" y="632460"/>
                  </a:lnTo>
                  <a:lnTo>
                    <a:pt x="10008834" y="681692"/>
                  </a:lnTo>
                  <a:lnTo>
                    <a:pt x="9981723" y="721899"/>
                  </a:lnTo>
                  <a:lnTo>
                    <a:pt x="9941516" y="749010"/>
                  </a:lnTo>
                  <a:lnTo>
                    <a:pt x="9892284" y="758951"/>
                  </a:lnTo>
                  <a:lnTo>
                    <a:pt x="126491" y="758951"/>
                  </a:lnTo>
                  <a:lnTo>
                    <a:pt x="77259" y="749010"/>
                  </a:lnTo>
                  <a:lnTo>
                    <a:pt x="37052" y="721899"/>
                  </a:lnTo>
                  <a:lnTo>
                    <a:pt x="9941" y="681692"/>
                  </a:lnTo>
                  <a:lnTo>
                    <a:pt x="0" y="632460"/>
                  </a:lnTo>
                  <a:lnTo>
                    <a:pt x="0" y="12649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38" name="object 7" descr=""/>
            <p:cNvPicPr/>
            <p:nvPr/>
          </p:nvPicPr>
          <p:blipFill>
            <a:blip r:embed="rId1"/>
            <a:stretch/>
          </p:blipFill>
          <p:spPr>
            <a:xfrm>
              <a:off x="1908000" y="1757160"/>
              <a:ext cx="6099480" cy="374040"/>
            </a:xfrm>
            <a:prstGeom prst="rect">
              <a:avLst/>
            </a:prstGeom>
            <a:ln w="0">
              <a:noFill/>
            </a:ln>
          </p:spPr>
        </p:pic>
        <p:sp>
          <p:nvSpPr>
            <p:cNvPr id="339" name="object 8"/>
            <p:cNvSpPr/>
            <p:nvPr/>
          </p:nvSpPr>
          <p:spPr>
            <a:xfrm>
              <a:off x="1908000" y="1757160"/>
              <a:ext cx="6099840" cy="374040"/>
            </a:xfrm>
            <a:custGeom>
              <a:avLst/>
              <a:gdLst>
                <a:gd name="textAreaLeft" fmla="*/ 0 w 6099840"/>
                <a:gd name="textAreaRight" fmla="*/ 6102360 w 6099840"/>
                <a:gd name="textAreaTop" fmla="*/ 0 h 374040"/>
                <a:gd name="textAreaBottom" fmla="*/ 376560 h 374040"/>
              </a:gdLst>
              <a:ahLst/>
              <a:rect l="textAreaLeft" t="textAreaTop" r="textAreaRight" b="textAreaBottom"/>
              <a:pathLst>
                <a:path w="6102350" h="376555">
                  <a:moveTo>
                    <a:pt x="0" y="62737"/>
                  </a:moveTo>
                  <a:lnTo>
                    <a:pt x="4927" y="38308"/>
                  </a:lnTo>
                  <a:lnTo>
                    <a:pt x="18367" y="18367"/>
                  </a:lnTo>
                  <a:lnTo>
                    <a:pt x="38308" y="4927"/>
                  </a:lnTo>
                  <a:lnTo>
                    <a:pt x="62737" y="0"/>
                  </a:lnTo>
                  <a:lnTo>
                    <a:pt x="6039358" y="0"/>
                  </a:lnTo>
                  <a:lnTo>
                    <a:pt x="6063787" y="4927"/>
                  </a:lnTo>
                  <a:lnTo>
                    <a:pt x="6083728" y="18367"/>
                  </a:lnTo>
                  <a:lnTo>
                    <a:pt x="6097168" y="38308"/>
                  </a:lnTo>
                  <a:lnTo>
                    <a:pt x="6102096" y="62737"/>
                  </a:lnTo>
                  <a:lnTo>
                    <a:pt x="6102096" y="313689"/>
                  </a:lnTo>
                  <a:lnTo>
                    <a:pt x="6097168" y="338119"/>
                  </a:lnTo>
                  <a:lnTo>
                    <a:pt x="6083728" y="358060"/>
                  </a:lnTo>
                  <a:lnTo>
                    <a:pt x="6063787" y="371500"/>
                  </a:lnTo>
                  <a:lnTo>
                    <a:pt x="6039358" y="376427"/>
                  </a:lnTo>
                  <a:lnTo>
                    <a:pt x="62737" y="376427"/>
                  </a:lnTo>
                  <a:lnTo>
                    <a:pt x="38308" y="371500"/>
                  </a:lnTo>
                  <a:lnTo>
                    <a:pt x="18367" y="358060"/>
                  </a:lnTo>
                  <a:lnTo>
                    <a:pt x="4927" y="338119"/>
                  </a:lnTo>
                  <a:lnTo>
                    <a:pt x="0" y="313689"/>
                  </a:lnTo>
                  <a:lnTo>
                    <a:pt x="0" y="62737"/>
                  </a:lnTo>
                  <a:close/>
                </a:path>
              </a:pathLst>
            </a:custGeom>
            <a:noFill/>
            <a:ln w="9524">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40" name="object 9"/>
          <p:cNvSpPr/>
          <p:nvPr/>
        </p:nvSpPr>
        <p:spPr>
          <a:xfrm>
            <a:off x="2005200" y="947520"/>
            <a:ext cx="9528120" cy="1167120"/>
          </a:xfrm>
          <a:prstGeom prst="rect">
            <a:avLst/>
          </a:prstGeom>
          <a:noFill/>
          <a:ln w="0">
            <a:noFill/>
          </a:ln>
        </p:spPr>
        <p:style>
          <a:lnRef idx="0"/>
          <a:fillRef idx="0"/>
          <a:effectRef idx="0"/>
          <a:fontRef idx="minor"/>
        </p:style>
        <p:txBody>
          <a:bodyPr lIns="0" rIns="0" tIns="13320" bIns="0" anchor="t">
            <a:spAutoFit/>
          </a:bodyPr>
          <a:p>
            <a:pPr marL="30960">
              <a:lnSpc>
                <a:spcPct val="100000"/>
              </a:lnSpc>
              <a:spcBef>
                <a:spcPts val="105"/>
              </a:spcBef>
            </a:pPr>
            <a:r>
              <a:rPr b="1" lang="fr-FR" sz="1100" spc="-1" strike="noStrike" u="sng">
                <a:solidFill>
                  <a:srgbClr val="000000"/>
                </a:solidFill>
                <a:uFill>
                  <a:solidFill>
                    <a:srgbClr val="000000"/>
                  </a:solidFill>
                </a:uFill>
                <a:latin typeface="Corbel"/>
                <a:ea typeface="DejaVu Sans"/>
              </a:rPr>
              <a:t>Définition</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t>
            </a:r>
            <a:r>
              <a:rPr b="1"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7" strike="noStrike">
                <a:solidFill>
                  <a:srgbClr val="000000"/>
                </a:solidFill>
                <a:latin typeface="Corbel"/>
                <a:ea typeface="DejaVu Sans"/>
              </a:rPr>
              <a:t> </a:t>
            </a:r>
            <a:r>
              <a:rPr b="0" lang="fr-FR" sz="1100" spc="-1" strike="noStrike" u="sng">
                <a:solidFill>
                  <a:srgbClr val="0000ff"/>
                </a:solidFill>
                <a:uFill>
                  <a:solidFill>
                    <a:srgbClr val="2f85ec"/>
                  </a:solidFill>
                </a:uFill>
                <a:latin typeface="Corbel"/>
                <a:ea typeface="DejaVu Sans"/>
                <a:hlinkClick r:id="rId2"/>
              </a:rPr>
              <a:t>intelligence</a:t>
            </a:r>
            <a:r>
              <a:rPr b="0" lang="fr-FR" sz="1100" spc="-35" strike="noStrike" u="sng">
                <a:solidFill>
                  <a:srgbClr val="0000ff"/>
                </a:solidFill>
                <a:uFill>
                  <a:solidFill>
                    <a:srgbClr val="2f85ec"/>
                  </a:solidFill>
                </a:uFill>
                <a:latin typeface="Corbel"/>
                <a:ea typeface="DejaVu Sans"/>
                <a:hlinkClick r:id="rId3"/>
              </a:rPr>
              <a:t> </a:t>
            </a:r>
            <a:r>
              <a:rPr b="0" lang="fr-FR" sz="1100" spc="-1" strike="noStrike" u="sng">
                <a:solidFill>
                  <a:srgbClr val="0000ff"/>
                </a:solidFill>
                <a:uFill>
                  <a:solidFill>
                    <a:srgbClr val="2f85ec"/>
                  </a:solidFill>
                </a:uFill>
                <a:latin typeface="Corbel"/>
                <a:ea typeface="DejaVu Sans"/>
                <a:hlinkClick r:id="rId4"/>
              </a:rPr>
              <a:t>artificielle</a:t>
            </a:r>
            <a:r>
              <a:rPr b="0" lang="fr-FR" sz="1100" spc="-7" strike="noStrike">
                <a:solidFill>
                  <a:srgbClr val="2f85ec"/>
                </a:solidFill>
                <a:latin typeface="Corbel"/>
                <a:ea typeface="DejaVu Sans"/>
              </a:rPr>
              <a:t> </a:t>
            </a:r>
            <a:r>
              <a:rPr b="0" lang="fr-FR" sz="1100" spc="-1" strike="noStrike">
                <a:solidFill>
                  <a:srgbClr val="000000"/>
                </a:solidFill>
                <a:latin typeface="Corbel"/>
                <a:ea typeface="DejaVu Sans"/>
              </a:rPr>
              <a:t>et en </a:t>
            </a:r>
            <a:r>
              <a:rPr b="0" lang="fr-FR" sz="1100" spc="-12" strike="noStrike">
                <a:solidFill>
                  <a:srgbClr val="000000"/>
                </a:solidFill>
                <a:latin typeface="Corbel"/>
                <a:ea typeface="DejaVu Sans"/>
              </a:rPr>
              <a:t>apprentissage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machine,</a:t>
            </a:r>
            <a:r>
              <a:rPr b="0" lang="fr-FR" sz="1100" spc="-21" strike="noStrike">
                <a:solidFill>
                  <a:srgbClr val="000000"/>
                </a:solidFill>
                <a:latin typeface="Corbel"/>
                <a:ea typeface="DejaVu Sans"/>
              </a:rPr>
              <a:t> </a:t>
            </a:r>
            <a:r>
              <a:rPr b="1" lang="fr-FR" sz="1100" spc="-1" strike="noStrike">
                <a:solidFill>
                  <a:srgbClr val="000000"/>
                </a:solidFill>
                <a:latin typeface="Corbel"/>
                <a:ea typeface="DejaVu Sans"/>
              </a:rPr>
              <a:t>Word2vec</a:t>
            </a:r>
            <a:r>
              <a:rPr b="1"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est un</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groupe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 modèles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utilisé pour</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le </a:t>
            </a:r>
            <a:r>
              <a:rPr b="0" lang="fr-FR" sz="1100" spc="-12" strike="noStrike">
                <a:solidFill>
                  <a:srgbClr val="000000"/>
                </a:solidFill>
                <a:latin typeface="Corbel"/>
                <a:ea typeface="DejaVu Sans"/>
              </a:rPr>
              <a:t>plongement</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lexical</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t>
            </a:r>
            <a:r>
              <a:rPr b="0" i="1" lang="fr-FR" sz="1100" spc="-1" strike="noStrike">
                <a:solidFill>
                  <a:srgbClr val="000000"/>
                </a:solidFill>
                <a:latin typeface="Corbel"/>
                <a:ea typeface="DejaVu Sans"/>
              </a:rPr>
              <a:t>word</a:t>
            </a:r>
            <a:r>
              <a:rPr b="0" i="1" lang="fr-FR" sz="1100" spc="-26" strike="noStrike">
                <a:solidFill>
                  <a:srgbClr val="000000"/>
                </a:solidFill>
                <a:latin typeface="Corbel"/>
                <a:ea typeface="DejaVu Sans"/>
              </a:rPr>
              <a:t> </a:t>
            </a:r>
            <a:r>
              <a:rPr b="0" i="1" lang="fr-FR" sz="1100" spc="-1" strike="noStrike">
                <a:solidFill>
                  <a:srgbClr val="000000"/>
                </a:solidFill>
                <a:latin typeface="Corbel"/>
                <a:ea typeface="DejaVu Sans"/>
              </a:rPr>
              <a:t>embedding</a:t>
            </a:r>
            <a:r>
              <a:rPr b="0" lang="fr-FR" sz="1100" spc="-1" strike="noStrike">
                <a:solidFill>
                  <a:srgbClr val="000000"/>
                </a:solidFill>
                <a:latin typeface="Corbel"/>
                <a:ea typeface="DejaVu Sans"/>
              </a:rPr>
              <a:t>).</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Ce</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sont</a:t>
            </a:r>
            <a:endParaRPr b="0" lang="fr-FR" sz="1100" spc="-1" strike="noStrike">
              <a:solidFill>
                <a:srgbClr val="000000"/>
              </a:solidFill>
              <a:latin typeface="Arial"/>
            </a:endParaRPr>
          </a:p>
          <a:p>
            <a:pPr marL="30960">
              <a:lnSpc>
                <a:spcPct val="100000"/>
              </a:lnSpc>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u="sng">
                <a:solidFill>
                  <a:srgbClr val="0000ff"/>
                </a:solidFill>
                <a:uFill>
                  <a:solidFill>
                    <a:srgbClr val="2f85ec"/>
                  </a:solidFill>
                </a:uFill>
                <a:latin typeface="Corbel"/>
                <a:ea typeface="DejaVu Sans"/>
                <a:hlinkClick r:id="rId5"/>
              </a:rPr>
              <a:t>réseaux</a:t>
            </a:r>
            <a:r>
              <a:rPr b="0" lang="fr-FR" sz="1100" spc="-26" strike="noStrike" u="sng">
                <a:solidFill>
                  <a:srgbClr val="0000ff"/>
                </a:solidFill>
                <a:uFill>
                  <a:solidFill>
                    <a:srgbClr val="2f85ec"/>
                  </a:solidFill>
                </a:uFill>
                <a:latin typeface="Corbel"/>
                <a:ea typeface="DejaVu Sans"/>
                <a:hlinkClick r:id="rId6"/>
              </a:rPr>
              <a:t> </a:t>
            </a:r>
            <a:r>
              <a:rPr b="0" lang="fr-FR" sz="1100" spc="-1" strike="noStrike" u="sng">
                <a:solidFill>
                  <a:srgbClr val="0000ff"/>
                </a:solidFill>
                <a:uFill>
                  <a:solidFill>
                    <a:srgbClr val="2f85ec"/>
                  </a:solidFill>
                </a:uFill>
                <a:latin typeface="Corbel"/>
                <a:ea typeface="DejaVu Sans"/>
                <a:hlinkClick r:id="rId7"/>
              </a:rPr>
              <a:t>de</a:t>
            </a:r>
            <a:r>
              <a:rPr b="0" lang="fr-FR" sz="1100" spc="-21" strike="noStrike" u="sng">
                <a:solidFill>
                  <a:srgbClr val="0000ff"/>
                </a:solidFill>
                <a:uFill>
                  <a:solidFill>
                    <a:srgbClr val="2f85ec"/>
                  </a:solidFill>
                </a:uFill>
                <a:latin typeface="Corbel"/>
                <a:ea typeface="DejaVu Sans"/>
                <a:hlinkClick r:id="rId8"/>
              </a:rPr>
              <a:t> </a:t>
            </a:r>
            <a:r>
              <a:rPr b="0" lang="fr-FR" sz="1100" spc="-1" strike="noStrike" u="sng">
                <a:solidFill>
                  <a:srgbClr val="0000ff"/>
                </a:solidFill>
                <a:uFill>
                  <a:solidFill>
                    <a:srgbClr val="2f85ec"/>
                  </a:solidFill>
                </a:uFill>
                <a:latin typeface="Corbel"/>
                <a:ea typeface="DejaVu Sans"/>
                <a:hlinkClick r:id="rId9"/>
              </a:rPr>
              <a:t>neurones</a:t>
            </a:r>
            <a:r>
              <a:rPr b="0" lang="fr-FR" sz="1100" spc="-52" strike="noStrike" u="sng">
                <a:solidFill>
                  <a:srgbClr val="0000ff"/>
                </a:solidFill>
                <a:uFill>
                  <a:solidFill>
                    <a:srgbClr val="2f85ec"/>
                  </a:solidFill>
                </a:uFill>
                <a:latin typeface="Corbel"/>
                <a:ea typeface="DejaVu Sans"/>
                <a:hlinkClick r:id="rId10"/>
              </a:rPr>
              <a:t> </a:t>
            </a:r>
            <a:r>
              <a:rPr b="0" lang="fr-FR" sz="1100" spc="-1" strike="noStrike" u="sng">
                <a:solidFill>
                  <a:srgbClr val="0000ff"/>
                </a:solidFill>
                <a:uFill>
                  <a:solidFill>
                    <a:srgbClr val="2f85ec"/>
                  </a:solidFill>
                </a:uFill>
                <a:latin typeface="Corbel"/>
                <a:ea typeface="DejaVu Sans"/>
                <a:hlinkClick r:id="rId11"/>
              </a:rPr>
              <a:t>artificiels</a:t>
            </a:r>
            <a:r>
              <a:rPr b="0" lang="fr-FR" sz="1100" spc="-21" strike="noStrike">
                <a:solidFill>
                  <a:srgbClr val="2f85ec"/>
                </a:solidFill>
                <a:latin typeface="Corbel"/>
                <a:ea typeface="DejaVu Sans"/>
              </a:rPr>
              <a:t> </a:t>
            </a:r>
            <a:r>
              <a:rPr b="0" lang="fr-FR" sz="1100" spc="-1" strike="noStrike">
                <a:solidFill>
                  <a:srgbClr val="000000"/>
                </a:solidFill>
                <a:latin typeface="Corbel"/>
                <a:ea typeface="DejaVu Sans"/>
              </a:rPr>
              <a:t>à</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deux</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couches entraînés</a:t>
            </a:r>
            <a:r>
              <a:rPr b="0" lang="fr-FR" sz="1100" spc="-52"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reconstruire</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contexte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linguistique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mots.</a:t>
            </a:r>
            <a:endParaRPr b="0" lang="fr-FR" sz="1100" spc="-1" strike="noStrike">
              <a:solidFill>
                <a:srgbClr val="000000"/>
              </a:solidFill>
              <a:latin typeface="Arial"/>
            </a:endParaRPr>
          </a:p>
          <a:p>
            <a:pPr marL="30960">
              <a:lnSpc>
                <a:spcPct val="100000"/>
              </a:lnSpc>
            </a:pPr>
            <a:r>
              <a:rPr b="0" lang="fr-FR" sz="1100" spc="-1" strike="noStrike">
                <a:solidFill>
                  <a:srgbClr val="000000"/>
                </a:solidFill>
                <a:latin typeface="Corbel"/>
                <a:ea typeface="DejaVu Sans"/>
              </a:rPr>
              <a:t>Cette </a:t>
            </a:r>
            <a:r>
              <a:rPr b="0" lang="fr-FR" sz="1100" spc="-12" strike="noStrike">
                <a:solidFill>
                  <a:srgbClr val="000000"/>
                </a:solidFill>
                <a:latin typeface="Corbel"/>
                <a:ea typeface="DejaVu Sans"/>
              </a:rPr>
              <a:t>technique </a:t>
            </a:r>
            <a:r>
              <a:rPr b="0" lang="fr-FR" sz="1100" spc="-1" strike="noStrike">
                <a:solidFill>
                  <a:srgbClr val="000000"/>
                </a:solidFill>
                <a:latin typeface="Corbel"/>
                <a:ea typeface="DejaVu Sans"/>
              </a:rPr>
              <a:t>permet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 représenter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chaque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mot</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d'un</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dictionnaire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un vecteur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1" strike="noStrike" u="sng">
                <a:solidFill>
                  <a:srgbClr val="0000ff"/>
                </a:solidFill>
                <a:uFill>
                  <a:solidFill>
                    <a:srgbClr val="2f85ec"/>
                  </a:solidFill>
                </a:uFill>
                <a:latin typeface="Corbel"/>
                <a:ea typeface="DejaVu Sans"/>
                <a:hlinkClick r:id="rId12"/>
              </a:rPr>
              <a:t>nombres</a:t>
            </a:r>
            <a:r>
              <a:rPr b="0" lang="fr-FR" sz="1100" spc="-26" strike="noStrike" u="sng">
                <a:solidFill>
                  <a:srgbClr val="0000ff"/>
                </a:solidFill>
                <a:uFill>
                  <a:solidFill>
                    <a:srgbClr val="2f85ec"/>
                  </a:solidFill>
                </a:uFill>
                <a:latin typeface="Corbel"/>
                <a:ea typeface="DejaVu Sans"/>
                <a:hlinkClick r:id="rId13"/>
              </a:rPr>
              <a:t> </a:t>
            </a:r>
            <a:r>
              <a:rPr b="0" lang="fr-FR" sz="1100" spc="-12" strike="noStrike" u="sng">
                <a:solidFill>
                  <a:srgbClr val="0000ff"/>
                </a:solidFill>
                <a:uFill>
                  <a:solidFill>
                    <a:srgbClr val="2f85ec"/>
                  </a:solidFill>
                </a:uFill>
                <a:latin typeface="Corbel"/>
                <a:ea typeface="DejaVu Sans"/>
                <a:hlinkClick r:id="rId14"/>
              </a:rPr>
              <a:t>réels</a:t>
            </a:r>
            <a:r>
              <a:rPr b="0" lang="fr-FR" sz="1100" spc="-12" strike="noStrike">
                <a:solidFill>
                  <a:srgbClr val="000000"/>
                </a:solidFill>
                <a:latin typeface="Corbel"/>
                <a:ea typeface="DejaVu Sans"/>
              </a:rPr>
              <a:t>.</a:t>
            </a:r>
            <a:endParaRPr b="0" lang="fr-FR" sz="1100" spc="-1" strike="noStrike">
              <a:solidFill>
                <a:srgbClr val="000000"/>
              </a:solidFill>
              <a:latin typeface="Arial"/>
            </a:endParaRPr>
          </a:p>
          <a:p>
            <a:pPr marL="30960">
              <a:lnSpc>
                <a:spcPct val="100000"/>
              </a:lnSpc>
              <a:spcBef>
                <a:spcPts val="941"/>
              </a:spcBef>
            </a:pPr>
            <a:endParaRPr b="0" lang="fr-FR" sz="1100" spc="-1" strike="noStrike">
              <a:solidFill>
                <a:srgbClr val="000000"/>
              </a:solidFill>
              <a:latin typeface="Arial"/>
            </a:endParaRPr>
          </a:p>
          <a:p>
            <a:pPr marL="12600">
              <a:lnSpc>
                <a:spcPct val="100000"/>
              </a:lnSpc>
            </a:pPr>
            <a:r>
              <a:rPr b="1" lang="fr-FR" sz="1200" spc="-1" strike="noStrike" u="sng">
                <a:solidFill>
                  <a:srgbClr val="000000"/>
                </a:solidFill>
                <a:uFill>
                  <a:solidFill>
                    <a:srgbClr val="000000"/>
                  </a:solidFill>
                </a:uFill>
                <a:latin typeface="Corbel"/>
                <a:ea typeface="DejaVu Sans"/>
              </a:rPr>
              <a:t>Principe</a:t>
            </a:r>
            <a:r>
              <a:rPr b="1" lang="fr-FR" sz="1200" spc="-4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2" strike="noStrike">
                <a:solidFill>
                  <a:srgbClr val="000000"/>
                </a:solidFill>
                <a:latin typeface="Corbel"/>
                <a:ea typeface="DejaVu Sans"/>
              </a:rPr>
              <a:t>Chaque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description</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deviendra</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tableau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unidimensionnel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taille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1000</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type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float32.</a:t>
            </a:r>
            <a:endParaRPr b="0" lang="fr-FR" sz="1200" spc="-1" strike="noStrike">
              <a:solidFill>
                <a:srgbClr val="000000"/>
              </a:solidFill>
              <a:latin typeface="Arial"/>
            </a:endParaRPr>
          </a:p>
        </p:txBody>
      </p:sp>
      <p:grpSp>
        <p:nvGrpSpPr>
          <p:cNvPr id="341" name="object 10"/>
          <p:cNvGrpSpPr/>
          <p:nvPr/>
        </p:nvGrpSpPr>
        <p:grpSpPr>
          <a:xfrm>
            <a:off x="1908000" y="2372760"/>
            <a:ext cx="6099840" cy="2670480"/>
            <a:chOff x="1908000" y="2372760"/>
            <a:chExt cx="6099840" cy="2670480"/>
          </a:xfrm>
        </p:grpSpPr>
        <p:pic>
          <p:nvPicPr>
            <p:cNvPr id="342" name="object 11" descr=""/>
            <p:cNvPicPr/>
            <p:nvPr/>
          </p:nvPicPr>
          <p:blipFill>
            <a:blip r:embed="rId15"/>
            <a:stretch/>
          </p:blipFill>
          <p:spPr>
            <a:xfrm>
              <a:off x="1908000" y="2372760"/>
              <a:ext cx="5112000" cy="1644840"/>
            </a:xfrm>
            <a:prstGeom prst="rect">
              <a:avLst/>
            </a:prstGeom>
            <a:ln w="0">
              <a:noFill/>
            </a:ln>
          </p:spPr>
        </p:pic>
        <p:pic>
          <p:nvPicPr>
            <p:cNvPr id="343" name="object 12" descr=""/>
            <p:cNvPicPr/>
            <p:nvPr/>
          </p:nvPicPr>
          <p:blipFill>
            <a:blip r:embed="rId16"/>
            <a:stretch/>
          </p:blipFill>
          <p:spPr>
            <a:xfrm>
              <a:off x="1908000" y="4260960"/>
              <a:ext cx="6099480" cy="782280"/>
            </a:xfrm>
            <a:prstGeom prst="rect">
              <a:avLst/>
            </a:prstGeom>
            <a:ln w="0">
              <a:noFill/>
            </a:ln>
          </p:spPr>
        </p:pic>
        <p:sp>
          <p:nvSpPr>
            <p:cNvPr id="344" name="object 13"/>
            <p:cNvSpPr/>
            <p:nvPr/>
          </p:nvSpPr>
          <p:spPr>
            <a:xfrm>
              <a:off x="1908000" y="4260960"/>
              <a:ext cx="6099840" cy="782280"/>
            </a:xfrm>
            <a:custGeom>
              <a:avLst/>
              <a:gdLst>
                <a:gd name="textAreaLeft" fmla="*/ 0 w 6099840"/>
                <a:gd name="textAreaRight" fmla="*/ 6102360 w 6099840"/>
                <a:gd name="textAreaTop" fmla="*/ 0 h 782280"/>
                <a:gd name="textAreaBottom" fmla="*/ 784800 h 782280"/>
              </a:gdLst>
              <a:ahLst/>
              <a:rect l="textAreaLeft" t="textAreaTop" r="textAreaRight" b="textAreaBottom"/>
              <a:pathLst>
                <a:path w="6102350" h="784860">
                  <a:moveTo>
                    <a:pt x="0" y="130810"/>
                  </a:moveTo>
                  <a:lnTo>
                    <a:pt x="10277" y="79884"/>
                  </a:lnTo>
                  <a:lnTo>
                    <a:pt x="38306" y="38306"/>
                  </a:lnTo>
                  <a:lnTo>
                    <a:pt x="79884" y="10277"/>
                  </a:lnTo>
                  <a:lnTo>
                    <a:pt x="130809" y="0"/>
                  </a:lnTo>
                  <a:lnTo>
                    <a:pt x="5971285" y="0"/>
                  </a:lnTo>
                  <a:lnTo>
                    <a:pt x="6022211" y="10277"/>
                  </a:lnTo>
                  <a:lnTo>
                    <a:pt x="6063789" y="38306"/>
                  </a:lnTo>
                  <a:lnTo>
                    <a:pt x="6091818" y="79884"/>
                  </a:lnTo>
                  <a:lnTo>
                    <a:pt x="6102096" y="130810"/>
                  </a:lnTo>
                  <a:lnTo>
                    <a:pt x="6102096" y="654050"/>
                  </a:lnTo>
                  <a:lnTo>
                    <a:pt x="6091818" y="704975"/>
                  </a:lnTo>
                  <a:lnTo>
                    <a:pt x="6063789" y="746553"/>
                  </a:lnTo>
                  <a:lnTo>
                    <a:pt x="6022211" y="774582"/>
                  </a:lnTo>
                  <a:lnTo>
                    <a:pt x="5971285" y="784860"/>
                  </a:lnTo>
                  <a:lnTo>
                    <a:pt x="130809" y="784860"/>
                  </a:lnTo>
                  <a:lnTo>
                    <a:pt x="79884" y="774582"/>
                  </a:lnTo>
                  <a:lnTo>
                    <a:pt x="38306" y="746553"/>
                  </a:lnTo>
                  <a:lnTo>
                    <a:pt x="10277" y="704975"/>
                  </a:lnTo>
                  <a:lnTo>
                    <a:pt x="0" y="654050"/>
                  </a:lnTo>
                  <a:lnTo>
                    <a:pt x="0" y="13081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45" name="object 14"/>
          <p:cNvSpPr/>
          <p:nvPr/>
        </p:nvSpPr>
        <p:spPr>
          <a:xfrm>
            <a:off x="2025000" y="4358160"/>
            <a:ext cx="5767200" cy="56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Explications</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2600">
              <a:lnSpc>
                <a:spcPct val="100000"/>
              </a:lnSpc>
              <a:spcBef>
                <a:spcPts val="6"/>
              </a:spcBef>
            </a:pPr>
            <a:r>
              <a:rPr b="0" lang="fr-FR" sz="1200" spc="-12" strike="noStrike" u="sng">
                <a:solidFill>
                  <a:srgbClr val="0000ff"/>
                </a:solidFill>
                <a:uFill>
                  <a:solidFill>
                    <a:srgbClr val="2f85ec"/>
                  </a:solidFill>
                </a:uFill>
                <a:latin typeface="Corbel"/>
                <a:ea typeface="DejaVu Sans"/>
                <a:hlinkClick r:id="rId17"/>
              </a:rPr>
              <a:t>https://openclassrooms.com/fr/courses/4470541-analysez-vos-donnees-textuelles/4855006-</a:t>
            </a:r>
            <a:r>
              <a:rPr b="0" lang="fr-FR" sz="1200" spc="-12" strike="noStrike" u="sng">
                <a:solidFill>
                  <a:srgbClr val="0000ff"/>
                </a:solidFill>
                <a:uFillTx/>
                <a:latin typeface="Corbel"/>
                <a:ea typeface="DejaVu Sans"/>
                <a:hlinkClick r:id="rId18"/>
              </a:rPr>
              <a:t> </a:t>
            </a:r>
            <a:r>
              <a:rPr b="0" lang="fr-FR" sz="1200" spc="-12" strike="noStrike" u="sng">
                <a:solidFill>
                  <a:srgbClr val="0000ff"/>
                </a:solidFill>
                <a:uFill>
                  <a:solidFill>
                    <a:srgbClr val="2f85ec"/>
                  </a:solidFill>
                </a:uFill>
                <a:latin typeface="Corbel"/>
                <a:ea typeface="DejaVu Sans"/>
                <a:hlinkClick r:id="rId19"/>
              </a:rPr>
              <a:t>effectuez-des-plongements-de-</a:t>
            </a:r>
            <a:r>
              <a:rPr b="0" lang="fr-FR" sz="1200" spc="-21" strike="noStrike" u="sng">
                <a:solidFill>
                  <a:srgbClr val="0000ff"/>
                </a:solidFill>
                <a:uFill>
                  <a:solidFill>
                    <a:srgbClr val="2f85ec"/>
                  </a:solidFill>
                </a:uFill>
                <a:latin typeface="Corbel"/>
                <a:ea typeface="DejaVu Sans"/>
                <a:hlinkClick r:id="rId20"/>
              </a:rPr>
              <a:t>mots-</a:t>
            </a:r>
            <a:r>
              <a:rPr b="0" lang="fr-FR" sz="1200" spc="-12" strike="noStrike" u="sng">
                <a:solidFill>
                  <a:srgbClr val="0000ff"/>
                </a:solidFill>
                <a:uFill>
                  <a:solidFill>
                    <a:srgbClr val="2f85ec"/>
                  </a:solidFill>
                </a:uFill>
                <a:latin typeface="Corbel"/>
                <a:ea typeface="DejaVu Sans"/>
                <a:hlinkClick r:id="rId21"/>
              </a:rPr>
              <a:t>word-embeddings</a:t>
            </a:r>
            <a:endParaRPr b="0" lang="fr-FR" sz="1200" spc="-1" strike="noStrike">
              <a:solidFill>
                <a:srgbClr val="000000"/>
              </a:solidFill>
              <a:latin typeface="Arial"/>
            </a:endParaRPr>
          </a:p>
        </p:txBody>
      </p:sp>
      <p:sp>
        <p:nvSpPr>
          <p:cNvPr id="346" name=""/>
          <p:cNvSpPr/>
          <p:nvPr/>
        </p:nvSpPr>
        <p:spPr>
          <a:xfrm>
            <a:off x="1800000" y="5400000"/>
            <a:ext cx="10259640" cy="89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rPr>
              <a:t>un vecteur en data science est une structure de données linéaire qui stocke des informations essentielles pour l'analyse et la modélisation des données.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7" name="" descr=""/>
          <p:cNvPicPr/>
          <p:nvPr/>
        </p:nvPicPr>
        <p:blipFill>
          <a:blip r:embed="rId1"/>
          <a:stretch/>
        </p:blipFill>
        <p:spPr>
          <a:xfrm>
            <a:off x="1908000" y="900000"/>
            <a:ext cx="9791640" cy="1018440"/>
          </a:xfrm>
          <a:prstGeom prst="rect">
            <a:avLst/>
          </a:prstGeom>
          <a:ln w="0">
            <a:noFill/>
          </a:ln>
        </p:spPr>
      </p:pic>
      <p:sp>
        <p:nvSpPr>
          <p:cNvPr id="348" name="object 112"/>
          <p:cNvSpPr/>
          <p:nvPr/>
        </p:nvSpPr>
        <p:spPr>
          <a:xfrm>
            <a:off x="11278800" y="5954760"/>
            <a:ext cx="1440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12</a:t>
            </a:r>
            <a:endParaRPr b="0" lang="fr-FR" sz="1000" spc="-1" strike="noStrike">
              <a:solidFill>
                <a:srgbClr val="000000"/>
              </a:solidFill>
              <a:latin typeface="Arial"/>
            </a:endParaRPr>
          </a:p>
        </p:txBody>
      </p:sp>
      <p:sp>
        <p:nvSpPr>
          <p:cNvPr id="349"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BERT</a:t>
            </a:r>
            <a:endParaRPr b="0" lang="fr-FR" sz="4000" spc="-1" strike="noStrike">
              <a:solidFill>
                <a:srgbClr val="000000"/>
              </a:solidFill>
              <a:latin typeface="Arial"/>
            </a:endParaRPr>
          </a:p>
        </p:txBody>
      </p:sp>
      <p:sp>
        <p:nvSpPr>
          <p:cNvPr id="350" name="object 118"/>
          <p:cNvSpPr/>
          <p:nvPr/>
        </p:nvSpPr>
        <p:spPr>
          <a:xfrm>
            <a:off x="1980000" y="947520"/>
            <a:ext cx="9528120" cy="1032480"/>
          </a:xfrm>
          <a:prstGeom prst="rect">
            <a:avLst/>
          </a:prstGeom>
          <a:noFill/>
          <a:ln w="0">
            <a:noFill/>
          </a:ln>
        </p:spPr>
        <p:style>
          <a:lnRef idx="0"/>
          <a:fillRef idx="0"/>
          <a:effectRef idx="0"/>
          <a:fontRef idx="minor"/>
        </p:style>
        <p:txBody>
          <a:bodyPr lIns="0" rIns="0" tIns="13320" bIns="0" anchor="t">
            <a:spAutoFit/>
          </a:bodyPr>
          <a:p>
            <a:pPr marL="30960">
              <a:lnSpc>
                <a:spcPct val="100000"/>
              </a:lnSpc>
              <a:spcBef>
                <a:spcPts val="105"/>
              </a:spcBef>
            </a:pPr>
            <a:r>
              <a:rPr b="1" lang="fr-FR" sz="1100" spc="-1" strike="noStrike" u="sng">
                <a:solidFill>
                  <a:srgbClr val="000000"/>
                </a:solidFill>
                <a:uFill>
                  <a:solidFill>
                    <a:srgbClr val="000000"/>
                  </a:solidFill>
                </a:uFill>
                <a:latin typeface="Corbel"/>
                <a:ea typeface="DejaVu Sans"/>
              </a:rPr>
              <a:t>Définition</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t>
            </a:r>
            <a:r>
              <a:rPr b="1" lang="fr-FR" sz="1100" spc="-15" strike="noStrike">
                <a:solidFill>
                  <a:srgbClr val="000000"/>
                </a:solidFill>
                <a:latin typeface="Corbel"/>
                <a:ea typeface="DejaVu Sans"/>
              </a:rPr>
              <a:t> BERT, acronyme de "Bidirectional Encoder Representations from Transformers", est un modèle de traitement automatique du langage naturel (TALN) basé sur l'architecture des transformers. Conçu par Google, BERT est particulièrement remarquable pour sa capacité à comprendre le contexte d'un mot dans une phrase en examinant les mots qui l'entourent, à la fois avant et après. Cette approche bidirectionnelle améliore considérablement la compréhension du sens des mots dans un texte. BERT a révolutionné de nombreuses applications de TALN, notamment la traduction automatique, la recherche en langage naturel, la réponse aux questions et la génération de texte en produisant des représentations linguistiques de haute qualité.</a:t>
            </a:r>
            <a:endParaRPr b="0" lang="fr-FR" sz="1100" spc="-1" strike="noStrike">
              <a:solidFill>
                <a:srgbClr val="000000"/>
              </a:solidFill>
              <a:latin typeface="Arial"/>
            </a:endParaRPr>
          </a:p>
          <a:p>
            <a:pPr marL="12600">
              <a:lnSpc>
                <a:spcPct val="100000"/>
              </a:lnSpc>
            </a:pPr>
            <a:endParaRPr b="0" lang="fr-FR" sz="1200" spc="-1" strike="noStrike">
              <a:solidFill>
                <a:srgbClr val="000000"/>
              </a:solidFill>
              <a:latin typeface="Arial"/>
            </a:endParaRPr>
          </a:p>
        </p:txBody>
      </p:sp>
      <p:pic>
        <p:nvPicPr>
          <p:cNvPr id="351" name="" descr=""/>
          <p:cNvPicPr/>
          <p:nvPr/>
        </p:nvPicPr>
        <p:blipFill>
          <a:blip r:embed="rId2"/>
          <a:stretch/>
        </p:blipFill>
        <p:spPr>
          <a:xfrm>
            <a:off x="1900440" y="1984680"/>
            <a:ext cx="6019200" cy="2694960"/>
          </a:xfrm>
          <a:prstGeom prst="rect">
            <a:avLst/>
          </a:prstGeom>
          <a:ln w="0">
            <a:noFill/>
          </a:ln>
        </p:spPr>
      </p:pic>
      <p:sp>
        <p:nvSpPr>
          <p:cNvPr id="352" name=""/>
          <p:cNvSpPr/>
          <p:nvPr/>
        </p:nvSpPr>
        <p:spPr>
          <a:xfrm>
            <a:off x="1908000" y="5400000"/>
            <a:ext cx="84596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rPr>
              <a:t>un "tensor" est une structure de données multidimensionnelle essentielle pour stocker et manipuler des informations. </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3" name="object 2"/>
          <p:cNvGrpSpPr/>
          <p:nvPr/>
        </p:nvGrpSpPr>
        <p:grpSpPr>
          <a:xfrm>
            <a:off x="1961280" y="2744640"/>
            <a:ext cx="8264520" cy="1363680"/>
            <a:chOff x="1961280" y="2744640"/>
            <a:chExt cx="8264520" cy="1363680"/>
          </a:xfrm>
        </p:grpSpPr>
        <p:pic>
          <p:nvPicPr>
            <p:cNvPr id="354" name="object 3" descr=""/>
            <p:cNvPicPr/>
            <p:nvPr/>
          </p:nvPicPr>
          <p:blipFill>
            <a:blip r:embed="rId1"/>
            <a:stretch/>
          </p:blipFill>
          <p:spPr>
            <a:xfrm>
              <a:off x="1961280" y="2744640"/>
              <a:ext cx="8264520" cy="1363680"/>
            </a:xfrm>
            <a:prstGeom prst="rect">
              <a:avLst/>
            </a:prstGeom>
            <a:ln w="0">
              <a:noFill/>
            </a:ln>
          </p:spPr>
        </p:pic>
        <p:pic>
          <p:nvPicPr>
            <p:cNvPr id="355" name="object 4" descr=""/>
            <p:cNvPicPr/>
            <p:nvPr/>
          </p:nvPicPr>
          <p:blipFill>
            <a:blip r:embed="rId2"/>
            <a:stretch/>
          </p:blipFill>
          <p:spPr>
            <a:xfrm>
              <a:off x="3235320" y="3624120"/>
              <a:ext cx="1119240" cy="279360"/>
            </a:xfrm>
            <a:prstGeom prst="rect">
              <a:avLst/>
            </a:prstGeom>
            <a:ln w="0">
              <a:noFill/>
            </a:ln>
          </p:spPr>
        </p:pic>
        <p:pic>
          <p:nvPicPr>
            <p:cNvPr id="356" name="object 5" descr=""/>
            <p:cNvPicPr/>
            <p:nvPr/>
          </p:nvPicPr>
          <p:blipFill>
            <a:blip r:embed="rId3"/>
            <a:stretch/>
          </p:blipFill>
          <p:spPr>
            <a:xfrm>
              <a:off x="3718440" y="3624120"/>
              <a:ext cx="858600" cy="279360"/>
            </a:xfrm>
            <a:prstGeom prst="rect">
              <a:avLst/>
            </a:prstGeom>
            <a:ln w="0">
              <a:noFill/>
            </a:ln>
          </p:spPr>
        </p:pic>
        <p:pic>
          <p:nvPicPr>
            <p:cNvPr id="357" name="object 6" descr=""/>
            <p:cNvPicPr/>
            <p:nvPr/>
          </p:nvPicPr>
          <p:blipFill>
            <a:blip r:embed="rId4"/>
            <a:stretch/>
          </p:blipFill>
          <p:spPr>
            <a:xfrm>
              <a:off x="4034160" y="3624120"/>
              <a:ext cx="4912560" cy="279360"/>
            </a:xfrm>
            <a:prstGeom prst="rect">
              <a:avLst/>
            </a:prstGeom>
            <a:ln w="0">
              <a:noFill/>
            </a:ln>
          </p:spPr>
        </p:pic>
      </p:grpSp>
      <p:sp>
        <p:nvSpPr>
          <p:cNvPr id="358" name="PlaceHolder 1"/>
          <p:cNvSpPr>
            <a:spLocks noGrp="1"/>
          </p:cNvSpPr>
          <p:nvPr>
            <p:ph type="title"/>
          </p:nvPr>
        </p:nvSpPr>
        <p:spPr>
          <a:xfrm>
            <a:off x="3545640" y="3114000"/>
            <a:ext cx="5097240" cy="1155600"/>
          </a:xfrm>
          <a:prstGeom prst="rect">
            <a:avLst/>
          </a:prstGeom>
          <a:noFill/>
          <a:ln w="0">
            <a:noFill/>
          </a:ln>
        </p:spPr>
        <p:txBody>
          <a:bodyPr lIns="0" rIns="0" tIns="12600" bIns="0" anchor="t">
            <a:noAutofit/>
          </a:bodyPr>
          <a:p>
            <a:pPr marL="12600" indent="0">
              <a:lnSpc>
                <a:spcPct val="100000"/>
              </a:lnSpc>
              <a:spcBef>
                <a:spcPts val="99"/>
              </a:spcBef>
              <a:buNone/>
              <a:tabLst>
                <a:tab algn="l" pos="0"/>
              </a:tabLst>
            </a:pPr>
            <a:r>
              <a:rPr b="0" lang="fr-FR" sz="3600" spc="-1" strike="noStrike">
                <a:solidFill>
                  <a:srgbClr val="000000"/>
                </a:solidFill>
                <a:latin typeface="Corbel"/>
              </a:rPr>
              <a:t>IV – </a:t>
            </a:r>
            <a:r>
              <a:rPr b="0" lang="fr-FR" sz="3600" spc="-32" strike="noStrike">
                <a:solidFill>
                  <a:srgbClr val="000000"/>
                </a:solidFill>
                <a:latin typeface="Corbel"/>
              </a:rPr>
              <a:t>DONNEES</a:t>
            </a:r>
            <a:r>
              <a:rPr b="0" lang="fr-FR" sz="3600" spc="-236" strike="noStrike">
                <a:solidFill>
                  <a:srgbClr val="000000"/>
                </a:solidFill>
                <a:latin typeface="Corbel"/>
              </a:rPr>
              <a:t> </a:t>
            </a:r>
            <a:r>
              <a:rPr b="0" lang="fr-FR" sz="3600" spc="-12" strike="noStrike">
                <a:solidFill>
                  <a:srgbClr val="000000"/>
                </a:solidFill>
                <a:latin typeface="Corbel"/>
              </a:rPr>
              <a:t>VISUELLES</a:t>
            </a:r>
            <a:endParaRPr b="0" lang="fr-FR" sz="3600" spc="-1" strike="noStrike">
              <a:solidFill>
                <a:srgbClr val="000000"/>
              </a:solidFill>
              <a:latin typeface="Arial"/>
            </a:endParaRPr>
          </a:p>
        </p:txBody>
      </p:sp>
      <p:sp>
        <p:nvSpPr>
          <p:cNvPr id="359" name="object 8"/>
          <p:cNvSpPr/>
          <p:nvPr/>
        </p:nvSpPr>
        <p:spPr>
          <a:xfrm>
            <a:off x="11974320" y="6580440"/>
            <a:ext cx="13644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13</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0" name="object 2"/>
          <p:cNvGrpSpPr/>
          <p:nvPr/>
        </p:nvGrpSpPr>
        <p:grpSpPr>
          <a:xfrm>
            <a:off x="208800" y="909720"/>
            <a:ext cx="3804840" cy="1828080"/>
            <a:chOff x="208800" y="909720"/>
            <a:chExt cx="3804840" cy="1828080"/>
          </a:xfrm>
        </p:grpSpPr>
        <p:pic>
          <p:nvPicPr>
            <p:cNvPr id="361" name="object 3" descr=""/>
            <p:cNvPicPr/>
            <p:nvPr/>
          </p:nvPicPr>
          <p:blipFill>
            <a:blip r:embed="rId1"/>
            <a:stretch/>
          </p:blipFill>
          <p:spPr>
            <a:xfrm>
              <a:off x="208800" y="909720"/>
              <a:ext cx="3804480" cy="1827720"/>
            </a:xfrm>
            <a:prstGeom prst="rect">
              <a:avLst/>
            </a:prstGeom>
            <a:ln w="0">
              <a:noFill/>
            </a:ln>
          </p:spPr>
        </p:pic>
        <p:sp>
          <p:nvSpPr>
            <p:cNvPr id="362" name="object 4"/>
            <p:cNvSpPr/>
            <p:nvPr/>
          </p:nvSpPr>
          <p:spPr>
            <a:xfrm>
              <a:off x="208800" y="90972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60" h="1830705">
                  <a:moveTo>
                    <a:pt x="0" y="97409"/>
                  </a:moveTo>
                  <a:lnTo>
                    <a:pt x="7657" y="59525"/>
                  </a:lnTo>
                  <a:lnTo>
                    <a:pt x="28540" y="28559"/>
                  </a:lnTo>
                  <a:lnTo>
                    <a:pt x="59514" y="7665"/>
                  </a:lnTo>
                  <a:lnTo>
                    <a:pt x="97447"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47" y="1830324"/>
                  </a:lnTo>
                  <a:lnTo>
                    <a:pt x="59514" y="1822658"/>
                  </a:lnTo>
                  <a:lnTo>
                    <a:pt x="28540" y="1801764"/>
                  </a:lnTo>
                  <a:lnTo>
                    <a:pt x="7657" y="1770798"/>
                  </a:lnTo>
                  <a:lnTo>
                    <a:pt x="0" y="1732914"/>
                  </a:lnTo>
                  <a:lnTo>
                    <a:pt x="0" y="9740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63" name="object 5"/>
          <p:cNvSpPr/>
          <p:nvPr/>
        </p:nvSpPr>
        <p:spPr>
          <a:xfrm>
            <a:off x="11336400" y="6166080"/>
            <a:ext cx="1447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14</a:t>
            </a:r>
            <a:endParaRPr b="0" lang="fr-FR" sz="1000" spc="-1" strike="noStrike">
              <a:solidFill>
                <a:srgbClr val="000000"/>
              </a:solidFill>
              <a:latin typeface="Arial"/>
            </a:endParaRPr>
          </a:p>
        </p:txBody>
      </p:sp>
      <p:sp>
        <p:nvSpPr>
          <p:cNvPr id="364" name="object 6"/>
          <p:cNvSpPr/>
          <p:nvPr/>
        </p:nvSpPr>
        <p:spPr>
          <a:xfrm>
            <a:off x="1461240" y="947520"/>
            <a:ext cx="130068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Home</a:t>
            </a:r>
            <a:r>
              <a:rPr b="1" lang="fr-FR" sz="1400" spc="-32"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furnishing</a:t>
            </a:r>
            <a:endParaRPr b="0" lang="fr-FR" sz="1400" spc="-1" strike="noStrike">
              <a:solidFill>
                <a:srgbClr val="000000"/>
              </a:solidFill>
              <a:latin typeface="Arial"/>
            </a:endParaRPr>
          </a:p>
        </p:txBody>
      </p:sp>
      <p:grpSp>
        <p:nvGrpSpPr>
          <p:cNvPr id="365" name="object 7"/>
          <p:cNvGrpSpPr/>
          <p:nvPr/>
        </p:nvGrpSpPr>
        <p:grpSpPr>
          <a:xfrm>
            <a:off x="4136040" y="909720"/>
            <a:ext cx="3804840" cy="1828080"/>
            <a:chOff x="4136040" y="909720"/>
            <a:chExt cx="3804840" cy="1828080"/>
          </a:xfrm>
        </p:grpSpPr>
        <p:pic>
          <p:nvPicPr>
            <p:cNvPr id="366" name="object 8" descr=""/>
            <p:cNvPicPr/>
            <p:nvPr/>
          </p:nvPicPr>
          <p:blipFill>
            <a:blip r:embed="rId2"/>
            <a:stretch/>
          </p:blipFill>
          <p:spPr>
            <a:xfrm>
              <a:off x="4136040" y="909720"/>
              <a:ext cx="3804480" cy="1827720"/>
            </a:xfrm>
            <a:prstGeom prst="rect">
              <a:avLst/>
            </a:prstGeom>
            <a:ln w="0">
              <a:noFill/>
            </a:ln>
          </p:spPr>
        </p:pic>
        <p:sp>
          <p:nvSpPr>
            <p:cNvPr id="367" name="object 9"/>
            <p:cNvSpPr/>
            <p:nvPr/>
          </p:nvSpPr>
          <p:spPr>
            <a:xfrm>
              <a:off x="4136040" y="90972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59" h="1830705">
                  <a:moveTo>
                    <a:pt x="0" y="97409"/>
                  </a:moveTo>
                  <a:lnTo>
                    <a:pt x="7665" y="59525"/>
                  </a:lnTo>
                  <a:lnTo>
                    <a:pt x="28559" y="28559"/>
                  </a:lnTo>
                  <a:lnTo>
                    <a:pt x="59525" y="7665"/>
                  </a:lnTo>
                  <a:lnTo>
                    <a:pt x="97409"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09" y="1830324"/>
                  </a:lnTo>
                  <a:lnTo>
                    <a:pt x="59525" y="1822658"/>
                  </a:lnTo>
                  <a:lnTo>
                    <a:pt x="28559" y="1801764"/>
                  </a:lnTo>
                  <a:lnTo>
                    <a:pt x="7665" y="1770798"/>
                  </a:lnTo>
                  <a:lnTo>
                    <a:pt x="0" y="1732914"/>
                  </a:lnTo>
                  <a:lnTo>
                    <a:pt x="0" y="9740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68" name="object 10"/>
          <p:cNvGrpSpPr/>
          <p:nvPr/>
        </p:nvGrpSpPr>
        <p:grpSpPr>
          <a:xfrm>
            <a:off x="216360" y="1324080"/>
            <a:ext cx="3804840" cy="3382920"/>
            <a:chOff x="216360" y="1324080"/>
            <a:chExt cx="3804840" cy="3382920"/>
          </a:xfrm>
        </p:grpSpPr>
        <p:pic>
          <p:nvPicPr>
            <p:cNvPr id="369" name="object 11" descr=""/>
            <p:cNvPicPr/>
            <p:nvPr/>
          </p:nvPicPr>
          <p:blipFill>
            <a:blip r:embed="rId3"/>
            <a:stretch/>
          </p:blipFill>
          <p:spPr>
            <a:xfrm>
              <a:off x="294120" y="1328760"/>
              <a:ext cx="3648960" cy="1247040"/>
            </a:xfrm>
            <a:prstGeom prst="rect">
              <a:avLst/>
            </a:prstGeom>
            <a:ln w="0">
              <a:noFill/>
            </a:ln>
          </p:spPr>
        </p:pic>
        <p:sp>
          <p:nvSpPr>
            <p:cNvPr id="370" name="object 12"/>
            <p:cNvSpPr/>
            <p:nvPr/>
          </p:nvSpPr>
          <p:spPr>
            <a:xfrm>
              <a:off x="289440" y="1324080"/>
              <a:ext cx="3659040" cy="1256760"/>
            </a:xfrm>
            <a:custGeom>
              <a:avLst/>
              <a:gdLst>
                <a:gd name="textAreaLeft" fmla="*/ 0 w 3659040"/>
                <a:gd name="textAreaRight" fmla="*/ 3661560 w 3659040"/>
                <a:gd name="textAreaTop" fmla="*/ 0 h 1256760"/>
                <a:gd name="textAreaBottom" fmla="*/ 1259280 h 1256760"/>
              </a:gdLst>
              <a:ahLst/>
              <a:rect l="textAreaLeft" t="textAreaTop" r="textAreaRight" b="textAreaBottom"/>
              <a:pathLst>
                <a:path w="3661410" h="1259205">
                  <a:moveTo>
                    <a:pt x="0" y="1259205"/>
                  </a:moveTo>
                  <a:lnTo>
                    <a:pt x="3661029" y="1259205"/>
                  </a:lnTo>
                  <a:lnTo>
                    <a:pt x="3661029" y="0"/>
                  </a:lnTo>
                  <a:lnTo>
                    <a:pt x="0" y="0"/>
                  </a:lnTo>
                  <a:lnTo>
                    <a:pt x="0" y="125920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71" name="object 13" descr=""/>
            <p:cNvPicPr/>
            <p:nvPr/>
          </p:nvPicPr>
          <p:blipFill>
            <a:blip r:embed="rId4"/>
            <a:stretch/>
          </p:blipFill>
          <p:spPr>
            <a:xfrm>
              <a:off x="216360" y="2878920"/>
              <a:ext cx="3804480" cy="1827720"/>
            </a:xfrm>
            <a:prstGeom prst="rect">
              <a:avLst/>
            </a:prstGeom>
            <a:ln w="0">
              <a:noFill/>
            </a:ln>
          </p:spPr>
        </p:pic>
        <p:sp>
          <p:nvSpPr>
            <p:cNvPr id="372" name="object 14"/>
            <p:cNvSpPr/>
            <p:nvPr/>
          </p:nvSpPr>
          <p:spPr>
            <a:xfrm>
              <a:off x="216360" y="287892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60" h="1830704">
                  <a:moveTo>
                    <a:pt x="0" y="97409"/>
                  </a:moveTo>
                  <a:lnTo>
                    <a:pt x="7657" y="59525"/>
                  </a:lnTo>
                  <a:lnTo>
                    <a:pt x="28540" y="28559"/>
                  </a:lnTo>
                  <a:lnTo>
                    <a:pt x="59514" y="7665"/>
                  </a:lnTo>
                  <a:lnTo>
                    <a:pt x="97447"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47" y="1830324"/>
                  </a:lnTo>
                  <a:lnTo>
                    <a:pt x="59514" y="1822658"/>
                  </a:lnTo>
                  <a:lnTo>
                    <a:pt x="28540" y="1801764"/>
                  </a:lnTo>
                  <a:lnTo>
                    <a:pt x="7657" y="1770798"/>
                  </a:lnTo>
                  <a:lnTo>
                    <a:pt x="0" y="1732914"/>
                  </a:lnTo>
                  <a:lnTo>
                    <a:pt x="0" y="9740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73" name="object 15"/>
          <p:cNvSpPr/>
          <p:nvPr/>
        </p:nvSpPr>
        <p:spPr>
          <a:xfrm>
            <a:off x="5650560" y="947520"/>
            <a:ext cx="77796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Baby</a:t>
            </a:r>
            <a:r>
              <a:rPr b="1" lang="fr-FR" sz="1400" spc="-15" strike="noStrike" u="sng">
                <a:solidFill>
                  <a:srgbClr val="000000"/>
                </a:solidFill>
                <a:uFill>
                  <a:solidFill>
                    <a:srgbClr val="000000"/>
                  </a:solidFill>
                </a:uFill>
                <a:latin typeface="Corbel"/>
                <a:ea typeface="DejaVu Sans"/>
              </a:rPr>
              <a:t> </a:t>
            </a:r>
            <a:r>
              <a:rPr b="1" lang="fr-FR" sz="1400" spc="-21" strike="noStrike" u="sng">
                <a:solidFill>
                  <a:srgbClr val="000000"/>
                </a:solidFill>
                <a:uFill>
                  <a:solidFill>
                    <a:srgbClr val="000000"/>
                  </a:solidFill>
                </a:uFill>
                <a:latin typeface="Corbel"/>
                <a:ea typeface="DejaVu Sans"/>
              </a:rPr>
              <a:t>care</a:t>
            </a:r>
            <a:endParaRPr b="0" lang="fr-FR" sz="1400" spc="-1" strike="noStrike">
              <a:solidFill>
                <a:srgbClr val="000000"/>
              </a:solidFill>
              <a:latin typeface="Arial"/>
            </a:endParaRPr>
          </a:p>
        </p:txBody>
      </p:sp>
      <p:grpSp>
        <p:nvGrpSpPr>
          <p:cNvPr id="374" name="object 16"/>
          <p:cNvGrpSpPr/>
          <p:nvPr/>
        </p:nvGrpSpPr>
        <p:grpSpPr>
          <a:xfrm>
            <a:off x="8112240" y="921960"/>
            <a:ext cx="3804840" cy="1826280"/>
            <a:chOff x="8112240" y="921960"/>
            <a:chExt cx="3804840" cy="1826280"/>
          </a:xfrm>
        </p:grpSpPr>
        <p:pic>
          <p:nvPicPr>
            <p:cNvPr id="375" name="object 17" descr=""/>
            <p:cNvPicPr/>
            <p:nvPr/>
          </p:nvPicPr>
          <p:blipFill>
            <a:blip r:embed="rId5"/>
            <a:stretch/>
          </p:blipFill>
          <p:spPr>
            <a:xfrm>
              <a:off x="8112240" y="921960"/>
              <a:ext cx="3804480" cy="1826280"/>
            </a:xfrm>
            <a:prstGeom prst="rect">
              <a:avLst/>
            </a:prstGeom>
            <a:ln w="0">
              <a:noFill/>
            </a:ln>
          </p:spPr>
        </p:pic>
        <p:sp>
          <p:nvSpPr>
            <p:cNvPr id="376" name="object 18"/>
            <p:cNvSpPr/>
            <p:nvPr/>
          </p:nvSpPr>
          <p:spPr>
            <a:xfrm>
              <a:off x="8112240" y="921960"/>
              <a:ext cx="3804840" cy="1826280"/>
            </a:xfrm>
            <a:custGeom>
              <a:avLst/>
              <a:gdLst>
                <a:gd name="textAreaLeft" fmla="*/ 0 w 3804840"/>
                <a:gd name="textAreaRight" fmla="*/ 3807360 w 3804840"/>
                <a:gd name="textAreaTop" fmla="*/ 0 h 1826280"/>
                <a:gd name="textAreaBottom" fmla="*/ 1828800 h 1826280"/>
              </a:gdLst>
              <a:ahLst/>
              <a:rect l="textAreaLeft" t="textAreaTop" r="textAreaRight" b="textAreaBottom"/>
              <a:pathLst>
                <a:path w="3807459" h="1828800">
                  <a:moveTo>
                    <a:pt x="0" y="97408"/>
                  </a:moveTo>
                  <a:lnTo>
                    <a:pt x="7647" y="59471"/>
                  </a:lnTo>
                  <a:lnTo>
                    <a:pt x="28511" y="28511"/>
                  </a:lnTo>
                  <a:lnTo>
                    <a:pt x="59471" y="7647"/>
                  </a:lnTo>
                  <a:lnTo>
                    <a:pt x="97408" y="0"/>
                  </a:lnTo>
                  <a:lnTo>
                    <a:pt x="3709543" y="0"/>
                  </a:lnTo>
                  <a:lnTo>
                    <a:pt x="3747480" y="7647"/>
                  </a:lnTo>
                  <a:lnTo>
                    <a:pt x="3778440" y="28511"/>
                  </a:lnTo>
                  <a:lnTo>
                    <a:pt x="3799304" y="59471"/>
                  </a:lnTo>
                  <a:lnTo>
                    <a:pt x="3806952" y="97408"/>
                  </a:lnTo>
                  <a:lnTo>
                    <a:pt x="3806952" y="1731390"/>
                  </a:lnTo>
                  <a:lnTo>
                    <a:pt x="3799304" y="1769328"/>
                  </a:lnTo>
                  <a:lnTo>
                    <a:pt x="3778440" y="1800288"/>
                  </a:lnTo>
                  <a:lnTo>
                    <a:pt x="3747480" y="1821152"/>
                  </a:lnTo>
                  <a:lnTo>
                    <a:pt x="3709543" y="1828800"/>
                  </a:lnTo>
                  <a:lnTo>
                    <a:pt x="97408" y="1828800"/>
                  </a:lnTo>
                  <a:lnTo>
                    <a:pt x="59471" y="1821152"/>
                  </a:lnTo>
                  <a:lnTo>
                    <a:pt x="28511" y="1800288"/>
                  </a:lnTo>
                  <a:lnTo>
                    <a:pt x="7647" y="1769328"/>
                  </a:lnTo>
                  <a:lnTo>
                    <a:pt x="0" y="1731390"/>
                  </a:lnTo>
                  <a:lnTo>
                    <a:pt x="0" y="9740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77" name="object 19"/>
          <p:cNvGrpSpPr/>
          <p:nvPr/>
        </p:nvGrpSpPr>
        <p:grpSpPr>
          <a:xfrm>
            <a:off x="4305240" y="1306800"/>
            <a:ext cx="3571920" cy="1314360"/>
            <a:chOff x="4305240" y="1306800"/>
            <a:chExt cx="3571920" cy="1314360"/>
          </a:xfrm>
        </p:grpSpPr>
        <p:pic>
          <p:nvPicPr>
            <p:cNvPr id="378" name="object 20" descr=""/>
            <p:cNvPicPr/>
            <p:nvPr/>
          </p:nvPicPr>
          <p:blipFill>
            <a:blip r:embed="rId6"/>
            <a:stretch/>
          </p:blipFill>
          <p:spPr>
            <a:xfrm>
              <a:off x="4305240" y="1310760"/>
              <a:ext cx="3515040" cy="1265400"/>
            </a:xfrm>
            <a:prstGeom prst="rect">
              <a:avLst/>
            </a:prstGeom>
            <a:ln w="0">
              <a:noFill/>
            </a:ln>
          </p:spPr>
        </p:pic>
        <p:sp>
          <p:nvSpPr>
            <p:cNvPr id="379" name="object 21"/>
            <p:cNvSpPr/>
            <p:nvPr/>
          </p:nvSpPr>
          <p:spPr>
            <a:xfrm>
              <a:off x="4313520" y="1306800"/>
              <a:ext cx="3563640" cy="1314360"/>
            </a:xfrm>
            <a:custGeom>
              <a:avLst/>
              <a:gdLst>
                <a:gd name="textAreaLeft" fmla="*/ 0 w 3563640"/>
                <a:gd name="textAreaRight" fmla="*/ 3566160 w 3563640"/>
                <a:gd name="textAreaTop" fmla="*/ 0 h 1314360"/>
                <a:gd name="textAreaBottom" fmla="*/ 1316880 h 1314360"/>
              </a:gdLst>
              <a:ahLst/>
              <a:rect l="textAreaLeft" t="textAreaTop" r="textAreaRight" b="textAreaBottom"/>
              <a:pathLst>
                <a:path w="3566159" h="1316989">
                  <a:moveTo>
                    <a:pt x="3566160" y="0"/>
                  </a:moveTo>
                  <a:lnTo>
                    <a:pt x="0" y="0"/>
                  </a:lnTo>
                  <a:lnTo>
                    <a:pt x="0" y="1316736"/>
                  </a:lnTo>
                  <a:lnTo>
                    <a:pt x="3566160" y="1316736"/>
                  </a:lnTo>
                  <a:lnTo>
                    <a:pt x="3566160" y="0"/>
                  </a:lnTo>
                  <a:close/>
                </a:path>
              </a:pathLst>
            </a:custGeom>
            <a:solidFill>
              <a:srgbClr val="92d05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0" name="object 22"/>
            <p:cNvSpPr/>
            <p:nvPr/>
          </p:nvSpPr>
          <p:spPr>
            <a:xfrm>
              <a:off x="4313520" y="1306800"/>
              <a:ext cx="3563640" cy="1314360"/>
            </a:xfrm>
            <a:custGeom>
              <a:avLst/>
              <a:gdLst>
                <a:gd name="textAreaLeft" fmla="*/ 0 w 3563640"/>
                <a:gd name="textAreaRight" fmla="*/ 3566160 w 3563640"/>
                <a:gd name="textAreaTop" fmla="*/ 0 h 1314360"/>
                <a:gd name="textAreaBottom" fmla="*/ 1316880 h 1314360"/>
              </a:gdLst>
              <a:ahLst/>
              <a:rect l="textAreaLeft" t="textAreaTop" r="textAreaRight" b="textAreaBottom"/>
              <a:pathLst>
                <a:path w="3566159" h="1316989">
                  <a:moveTo>
                    <a:pt x="0" y="1316736"/>
                  </a:moveTo>
                  <a:lnTo>
                    <a:pt x="3566160" y="1316736"/>
                  </a:lnTo>
                  <a:lnTo>
                    <a:pt x="3566160" y="0"/>
                  </a:lnTo>
                  <a:lnTo>
                    <a:pt x="0" y="0"/>
                  </a:lnTo>
                  <a:lnTo>
                    <a:pt x="0" y="1316736"/>
                  </a:lnTo>
                  <a:close/>
                </a:path>
              </a:pathLst>
            </a:custGeom>
            <a:noFill/>
            <a:ln w="22224">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81" name="object 23"/>
          <p:cNvSpPr/>
          <p:nvPr/>
        </p:nvSpPr>
        <p:spPr>
          <a:xfrm>
            <a:off x="9670680" y="958320"/>
            <a:ext cx="68832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Watches</a:t>
            </a:r>
            <a:endParaRPr b="0" lang="fr-FR" sz="1400" spc="-1" strike="noStrike">
              <a:solidFill>
                <a:srgbClr val="000000"/>
              </a:solidFill>
              <a:latin typeface="Arial"/>
            </a:endParaRPr>
          </a:p>
        </p:txBody>
      </p:sp>
      <p:grpSp>
        <p:nvGrpSpPr>
          <p:cNvPr id="382" name="object 24"/>
          <p:cNvGrpSpPr/>
          <p:nvPr/>
        </p:nvGrpSpPr>
        <p:grpSpPr>
          <a:xfrm>
            <a:off x="8232480" y="1301400"/>
            <a:ext cx="3573000" cy="1324080"/>
            <a:chOff x="8232480" y="1301400"/>
            <a:chExt cx="3573000" cy="1324080"/>
          </a:xfrm>
        </p:grpSpPr>
        <p:pic>
          <p:nvPicPr>
            <p:cNvPr id="383" name="object 25" descr=""/>
            <p:cNvPicPr/>
            <p:nvPr/>
          </p:nvPicPr>
          <p:blipFill>
            <a:blip r:embed="rId7"/>
            <a:stretch/>
          </p:blipFill>
          <p:spPr>
            <a:xfrm>
              <a:off x="8237160" y="1306080"/>
              <a:ext cx="3563640" cy="1314360"/>
            </a:xfrm>
            <a:prstGeom prst="rect">
              <a:avLst/>
            </a:prstGeom>
            <a:ln w="0">
              <a:noFill/>
            </a:ln>
          </p:spPr>
        </p:pic>
        <p:sp>
          <p:nvSpPr>
            <p:cNvPr id="384" name="object 26"/>
            <p:cNvSpPr/>
            <p:nvPr/>
          </p:nvSpPr>
          <p:spPr>
            <a:xfrm>
              <a:off x="8232480" y="1301400"/>
              <a:ext cx="3573000" cy="1324080"/>
            </a:xfrm>
            <a:custGeom>
              <a:avLst/>
              <a:gdLst>
                <a:gd name="textAreaLeft" fmla="*/ 0 w 3573000"/>
                <a:gd name="textAreaRight" fmla="*/ 3575520 w 3573000"/>
                <a:gd name="textAreaTop" fmla="*/ 0 h 1324080"/>
                <a:gd name="textAreaBottom" fmla="*/ 1326600 h 1324080"/>
              </a:gdLst>
              <a:ahLst/>
              <a:rect l="textAreaLeft" t="textAreaTop" r="textAreaRight" b="textAreaBottom"/>
              <a:pathLst>
                <a:path w="3575684" h="1326514">
                  <a:moveTo>
                    <a:pt x="0" y="1326261"/>
                  </a:moveTo>
                  <a:lnTo>
                    <a:pt x="3575684" y="1326261"/>
                  </a:lnTo>
                  <a:lnTo>
                    <a:pt x="3575684" y="0"/>
                  </a:lnTo>
                  <a:lnTo>
                    <a:pt x="0" y="0"/>
                  </a:lnTo>
                  <a:lnTo>
                    <a:pt x="0" y="132626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5" name="object 27"/>
            <p:cNvSpPr/>
            <p:nvPr/>
          </p:nvSpPr>
          <p:spPr>
            <a:xfrm>
              <a:off x="8237880" y="1306800"/>
              <a:ext cx="3563640" cy="1314360"/>
            </a:xfrm>
            <a:custGeom>
              <a:avLst/>
              <a:gdLst>
                <a:gd name="textAreaLeft" fmla="*/ 0 w 3563640"/>
                <a:gd name="textAreaRight" fmla="*/ 3566160 w 3563640"/>
                <a:gd name="textAreaTop" fmla="*/ 0 h 1314360"/>
                <a:gd name="textAreaBottom" fmla="*/ 1316880 h 1314360"/>
              </a:gdLst>
              <a:ahLst/>
              <a:rect l="textAreaLeft" t="textAreaTop" r="textAreaRight" b="textAreaBottom"/>
              <a:pathLst>
                <a:path w="3566159" h="1316989">
                  <a:moveTo>
                    <a:pt x="3566160" y="0"/>
                  </a:moveTo>
                  <a:lnTo>
                    <a:pt x="0" y="0"/>
                  </a:lnTo>
                  <a:lnTo>
                    <a:pt x="0" y="1316736"/>
                  </a:lnTo>
                  <a:lnTo>
                    <a:pt x="3566160" y="1316736"/>
                  </a:lnTo>
                  <a:lnTo>
                    <a:pt x="3566160" y="0"/>
                  </a:lnTo>
                  <a:close/>
                </a:path>
              </a:pathLst>
            </a:custGeom>
            <a:solidFill>
              <a:srgbClr val="92d05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386" name="object 28"/>
            <p:cNvSpPr/>
            <p:nvPr/>
          </p:nvSpPr>
          <p:spPr>
            <a:xfrm>
              <a:off x="8237880" y="1306800"/>
              <a:ext cx="3563640" cy="1314360"/>
            </a:xfrm>
            <a:custGeom>
              <a:avLst/>
              <a:gdLst>
                <a:gd name="textAreaLeft" fmla="*/ 0 w 3563640"/>
                <a:gd name="textAreaRight" fmla="*/ 3566160 w 3563640"/>
                <a:gd name="textAreaTop" fmla="*/ 0 h 1314360"/>
                <a:gd name="textAreaBottom" fmla="*/ 1316880 h 1314360"/>
              </a:gdLst>
              <a:ahLst/>
              <a:rect l="textAreaLeft" t="textAreaTop" r="textAreaRight" b="textAreaBottom"/>
              <a:pathLst>
                <a:path w="3566159" h="1316989">
                  <a:moveTo>
                    <a:pt x="0" y="1316736"/>
                  </a:moveTo>
                  <a:lnTo>
                    <a:pt x="3566160" y="1316736"/>
                  </a:lnTo>
                  <a:lnTo>
                    <a:pt x="3566160" y="0"/>
                  </a:lnTo>
                  <a:lnTo>
                    <a:pt x="0" y="0"/>
                  </a:lnTo>
                  <a:lnTo>
                    <a:pt x="0" y="1316736"/>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87" name="object 29"/>
          <p:cNvSpPr/>
          <p:nvPr/>
        </p:nvSpPr>
        <p:spPr>
          <a:xfrm>
            <a:off x="1459440" y="2916360"/>
            <a:ext cx="131760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Kitchen</a:t>
            </a:r>
            <a:r>
              <a:rPr b="1" lang="fr-FR" sz="1400" spc="-3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&amp;</a:t>
            </a:r>
            <a:r>
              <a:rPr b="1" lang="fr-FR" sz="1400" spc="-12" strike="noStrike" u="sng">
                <a:solidFill>
                  <a:srgbClr val="000000"/>
                </a:solidFill>
                <a:uFill>
                  <a:solidFill>
                    <a:srgbClr val="000000"/>
                  </a:solidFill>
                </a:uFill>
                <a:latin typeface="Corbel"/>
                <a:ea typeface="DejaVu Sans"/>
              </a:rPr>
              <a:t> Dining</a:t>
            </a:r>
            <a:endParaRPr b="0" lang="fr-FR" sz="1400" spc="-1" strike="noStrike">
              <a:solidFill>
                <a:srgbClr val="000000"/>
              </a:solidFill>
              <a:latin typeface="Arial"/>
            </a:endParaRPr>
          </a:p>
        </p:txBody>
      </p:sp>
      <p:grpSp>
        <p:nvGrpSpPr>
          <p:cNvPr id="388" name="object 30"/>
          <p:cNvGrpSpPr/>
          <p:nvPr/>
        </p:nvGrpSpPr>
        <p:grpSpPr>
          <a:xfrm>
            <a:off x="4136040" y="2878920"/>
            <a:ext cx="3804840" cy="1828080"/>
            <a:chOff x="4136040" y="2878920"/>
            <a:chExt cx="3804840" cy="1828080"/>
          </a:xfrm>
        </p:grpSpPr>
        <p:pic>
          <p:nvPicPr>
            <p:cNvPr id="389" name="object 31" descr=""/>
            <p:cNvPicPr/>
            <p:nvPr/>
          </p:nvPicPr>
          <p:blipFill>
            <a:blip r:embed="rId8"/>
            <a:stretch/>
          </p:blipFill>
          <p:spPr>
            <a:xfrm>
              <a:off x="4136040" y="2878920"/>
              <a:ext cx="3804480" cy="1827720"/>
            </a:xfrm>
            <a:prstGeom prst="rect">
              <a:avLst/>
            </a:prstGeom>
            <a:ln w="0">
              <a:noFill/>
            </a:ln>
          </p:spPr>
        </p:pic>
        <p:sp>
          <p:nvSpPr>
            <p:cNvPr id="390" name="object 32"/>
            <p:cNvSpPr/>
            <p:nvPr/>
          </p:nvSpPr>
          <p:spPr>
            <a:xfrm>
              <a:off x="4136040" y="287892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59" h="1830704">
                  <a:moveTo>
                    <a:pt x="0" y="97409"/>
                  </a:moveTo>
                  <a:lnTo>
                    <a:pt x="7665" y="59525"/>
                  </a:lnTo>
                  <a:lnTo>
                    <a:pt x="28559" y="28559"/>
                  </a:lnTo>
                  <a:lnTo>
                    <a:pt x="59525" y="7665"/>
                  </a:lnTo>
                  <a:lnTo>
                    <a:pt x="97409" y="0"/>
                  </a:lnTo>
                  <a:lnTo>
                    <a:pt x="3709542"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2" y="1830324"/>
                  </a:lnTo>
                  <a:lnTo>
                    <a:pt x="97409" y="1830324"/>
                  </a:lnTo>
                  <a:lnTo>
                    <a:pt x="59525" y="1822658"/>
                  </a:lnTo>
                  <a:lnTo>
                    <a:pt x="28559" y="1801764"/>
                  </a:lnTo>
                  <a:lnTo>
                    <a:pt x="7665" y="1770798"/>
                  </a:lnTo>
                  <a:lnTo>
                    <a:pt x="0" y="1732914"/>
                  </a:lnTo>
                  <a:lnTo>
                    <a:pt x="0" y="9740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391" name="object 33"/>
          <p:cNvGrpSpPr/>
          <p:nvPr/>
        </p:nvGrpSpPr>
        <p:grpSpPr>
          <a:xfrm>
            <a:off x="228600" y="3308400"/>
            <a:ext cx="3804840" cy="3367440"/>
            <a:chOff x="228600" y="3308400"/>
            <a:chExt cx="3804840" cy="3367440"/>
          </a:xfrm>
        </p:grpSpPr>
        <p:pic>
          <p:nvPicPr>
            <p:cNvPr id="392" name="object 34" descr=""/>
            <p:cNvPicPr/>
            <p:nvPr/>
          </p:nvPicPr>
          <p:blipFill>
            <a:blip r:embed="rId9"/>
            <a:stretch/>
          </p:blipFill>
          <p:spPr>
            <a:xfrm>
              <a:off x="373320" y="3313080"/>
              <a:ext cx="3515040" cy="1216800"/>
            </a:xfrm>
            <a:prstGeom prst="rect">
              <a:avLst/>
            </a:prstGeom>
            <a:ln w="0">
              <a:noFill/>
            </a:ln>
          </p:spPr>
        </p:pic>
        <p:sp>
          <p:nvSpPr>
            <p:cNvPr id="393" name="object 35"/>
            <p:cNvSpPr/>
            <p:nvPr/>
          </p:nvSpPr>
          <p:spPr>
            <a:xfrm>
              <a:off x="368640" y="3308400"/>
              <a:ext cx="3524760" cy="1226160"/>
            </a:xfrm>
            <a:custGeom>
              <a:avLst/>
              <a:gdLst>
                <a:gd name="textAreaLeft" fmla="*/ 0 w 3524760"/>
                <a:gd name="textAreaRight" fmla="*/ 3527280 w 3524760"/>
                <a:gd name="textAreaTop" fmla="*/ 0 h 1226160"/>
                <a:gd name="textAreaBottom" fmla="*/ 1228680 h 1226160"/>
              </a:gdLst>
              <a:ahLst/>
              <a:rect l="textAreaLeft" t="textAreaTop" r="textAreaRight" b="textAreaBottom"/>
              <a:pathLst>
                <a:path w="3527425" h="1228725">
                  <a:moveTo>
                    <a:pt x="0" y="1228725"/>
                  </a:moveTo>
                  <a:lnTo>
                    <a:pt x="3526916" y="1228725"/>
                  </a:lnTo>
                  <a:lnTo>
                    <a:pt x="3526916" y="0"/>
                  </a:lnTo>
                  <a:lnTo>
                    <a:pt x="0" y="0"/>
                  </a:lnTo>
                  <a:lnTo>
                    <a:pt x="0" y="122872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394" name="object 36" descr=""/>
            <p:cNvPicPr/>
            <p:nvPr/>
          </p:nvPicPr>
          <p:blipFill>
            <a:blip r:embed="rId10"/>
            <a:stretch/>
          </p:blipFill>
          <p:spPr>
            <a:xfrm>
              <a:off x="228600" y="4847760"/>
              <a:ext cx="3804480" cy="1827720"/>
            </a:xfrm>
            <a:prstGeom prst="rect">
              <a:avLst/>
            </a:prstGeom>
            <a:ln w="0">
              <a:noFill/>
            </a:ln>
          </p:spPr>
        </p:pic>
        <p:sp>
          <p:nvSpPr>
            <p:cNvPr id="395" name="object 37"/>
            <p:cNvSpPr/>
            <p:nvPr/>
          </p:nvSpPr>
          <p:spPr>
            <a:xfrm>
              <a:off x="228600" y="484776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60" h="1830704">
                  <a:moveTo>
                    <a:pt x="0" y="97408"/>
                  </a:moveTo>
                  <a:lnTo>
                    <a:pt x="7657" y="59525"/>
                  </a:lnTo>
                  <a:lnTo>
                    <a:pt x="28540" y="28559"/>
                  </a:lnTo>
                  <a:lnTo>
                    <a:pt x="59514" y="7665"/>
                  </a:lnTo>
                  <a:lnTo>
                    <a:pt x="97447" y="0"/>
                  </a:lnTo>
                  <a:lnTo>
                    <a:pt x="3709542" y="0"/>
                  </a:lnTo>
                  <a:lnTo>
                    <a:pt x="3747426" y="7665"/>
                  </a:lnTo>
                  <a:lnTo>
                    <a:pt x="3778392" y="28559"/>
                  </a:lnTo>
                  <a:lnTo>
                    <a:pt x="3799286" y="59525"/>
                  </a:lnTo>
                  <a:lnTo>
                    <a:pt x="3806952" y="97408"/>
                  </a:lnTo>
                  <a:lnTo>
                    <a:pt x="3806952" y="1732876"/>
                  </a:lnTo>
                  <a:lnTo>
                    <a:pt x="3799286" y="1770809"/>
                  </a:lnTo>
                  <a:lnTo>
                    <a:pt x="3778392" y="1801783"/>
                  </a:lnTo>
                  <a:lnTo>
                    <a:pt x="3747426" y="1822666"/>
                  </a:lnTo>
                  <a:lnTo>
                    <a:pt x="3709542" y="1830323"/>
                  </a:lnTo>
                  <a:lnTo>
                    <a:pt x="97447" y="1830323"/>
                  </a:lnTo>
                  <a:lnTo>
                    <a:pt x="59514" y="1822666"/>
                  </a:lnTo>
                  <a:lnTo>
                    <a:pt x="28540" y="1801783"/>
                  </a:lnTo>
                  <a:lnTo>
                    <a:pt x="7657" y="1770809"/>
                  </a:lnTo>
                  <a:lnTo>
                    <a:pt x="0" y="1732876"/>
                  </a:lnTo>
                  <a:lnTo>
                    <a:pt x="0" y="97408"/>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396" name="object 38"/>
          <p:cNvSpPr/>
          <p:nvPr/>
        </p:nvSpPr>
        <p:spPr>
          <a:xfrm>
            <a:off x="5185800" y="2916360"/>
            <a:ext cx="170892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Decor</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&amp;</a:t>
            </a:r>
            <a:r>
              <a:rPr b="1" lang="fr-FR" sz="1400" spc="-7"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Festive</a:t>
            </a:r>
            <a:r>
              <a:rPr b="1" lang="fr-FR" sz="1400" spc="-26"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needs</a:t>
            </a:r>
            <a:endParaRPr b="0" lang="fr-FR" sz="1400" spc="-1" strike="noStrike">
              <a:solidFill>
                <a:srgbClr val="000000"/>
              </a:solidFill>
              <a:latin typeface="Arial"/>
            </a:endParaRPr>
          </a:p>
        </p:txBody>
      </p:sp>
      <p:grpSp>
        <p:nvGrpSpPr>
          <p:cNvPr id="397" name="object 39"/>
          <p:cNvGrpSpPr/>
          <p:nvPr/>
        </p:nvGrpSpPr>
        <p:grpSpPr>
          <a:xfrm>
            <a:off x="8112240" y="2878920"/>
            <a:ext cx="3804840" cy="1828080"/>
            <a:chOff x="8112240" y="2878920"/>
            <a:chExt cx="3804840" cy="1828080"/>
          </a:xfrm>
        </p:grpSpPr>
        <p:pic>
          <p:nvPicPr>
            <p:cNvPr id="398" name="object 40" descr=""/>
            <p:cNvPicPr/>
            <p:nvPr/>
          </p:nvPicPr>
          <p:blipFill>
            <a:blip r:embed="rId11"/>
            <a:stretch/>
          </p:blipFill>
          <p:spPr>
            <a:xfrm>
              <a:off x="8112240" y="2878920"/>
              <a:ext cx="3804480" cy="1827720"/>
            </a:xfrm>
            <a:prstGeom prst="rect">
              <a:avLst/>
            </a:prstGeom>
            <a:ln w="0">
              <a:noFill/>
            </a:ln>
          </p:spPr>
        </p:pic>
        <p:sp>
          <p:nvSpPr>
            <p:cNvPr id="399" name="object 41"/>
            <p:cNvSpPr/>
            <p:nvPr/>
          </p:nvSpPr>
          <p:spPr>
            <a:xfrm>
              <a:off x="8112240" y="287892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59" h="1830704">
                  <a:moveTo>
                    <a:pt x="0" y="97409"/>
                  </a:moveTo>
                  <a:lnTo>
                    <a:pt x="7665" y="59525"/>
                  </a:lnTo>
                  <a:lnTo>
                    <a:pt x="28559" y="28559"/>
                  </a:lnTo>
                  <a:lnTo>
                    <a:pt x="59525" y="7665"/>
                  </a:lnTo>
                  <a:lnTo>
                    <a:pt x="97408" y="0"/>
                  </a:lnTo>
                  <a:lnTo>
                    <a:pt x="3709543" y="0"/>
                  </a:lnTo>
                  <a:lnTo>
                    <a:pt x="3747426" y="7665"/>
                  </a:lnTo>
                  <a:lnTo>
                    <a:pt x="3778392" y="28559"/>
                  </a:lnTo>
                  <a:lnTo>
                    <a:pt x="3799286" y="59525"/>
                  </a:lnTo>
                  <a:lnTo>
                    <a:pt x="3806952" y="97409"/>
                  </a:lnTo>
                  <a:lnTo>
                    <a:pt x="3806952" y="1732914"/>
                  </a:lnTo>
                  <a:lnTo>
                    <a:pt x="3799286" y="1770798"/>
                  </a:lnTo>
                  <a:lnTo>
                    <a:pt x="3778392" y="1801764"/>
                  </a:lnTo>
                  <a:lnTo>
                    <a:pt x="3747426" y="1822658"/>
                  </a:lnTo>
                  <a:lnTo>
                    <a:pt x="3709543" y="1830324"/>
                  </a:lnTo>
                  <a:lnTo>
                    <a:pt x="97408" y="1830324"/>
                  </a:lnTo>
                  <a:lnTo>
                    <a:pt x="59525" y="1822658"/>
                  </a:lnTo>
                  <a:lnTo>
                    <a:pt x="28559" y="1801764"/>
                  </a:lnTo>
                  <a:lnTo>
                    <a:pt x="7665" y="1770798"/>
                  </a:lnTo>
                  <a:lnTo>
                    <a:pt x="0" y="1732914"/>
                  </a:lnTo>
                  <a:lnTo>
                    <a:pt x="0" y="9740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00" name="object 42"/>
          <p:cNvGrpSpPr/>
          <p:nvPr/>
        </p:nvGrpSpPr>
        <p:grpSpPr>
          <a:xfrm>
            <a:off x="4253400" y="3288960"/>
            <a:ext cx="3593520" cy="1255680"/>
            <a:chOff x="4253400" y="3288960"/>
            <a:chExt cx="3593520" cy="1255680"/>
          </a:xfrm>
        </p:grpSpPr>
        <p:pic>
          <p:nvPicPr>
            <p:cNvPr id="401" name="object 43" descr=""/>
            <p:cNvPicPr/>
            <p:nvPr/>
          </p:nvPicPr>
          <p:blipFill>
            <a:blip r:embed="rId12"/>
            <a:stretch/>
          </p:blipFill>
          <p:spPr>
            <a:xfrm>
              <a:off x="4253400" y="3288960"/>
              <a:ext cx="3592440" cy="1254600"/>
            </a:xfrm>
            <a:prstGeom prst="rect">
              <a:avLst/>
            </a:prstGeom>
            <a:ln w="0">
              <a:noFill/>
            </a:ln>
          </p:spPr>
        </p:pic>
        <p:sp>
          <p:nvSpPr>
            <p:cNvPr id="402" name="object 44"/>
            <p:cNvSpPr/>
            <p:nvPr/>
          </p:nvSpPr>
          <p:spPr>
            <a:xfrm>
              <a:off x="4254120" y="3289680"/>
              <a:ext cx="3592800" cy="1254960"/>
            </a:xfrm>
            <a:custGeom>
              <a:avLst/>
              <a:gdLst>
                <a:gd name="textAreaLeft" fmla="*/ 0 w 3592800"/>
                <a:gd name="textAreaRight" fmla="*/ 3595320 w 3592800"/>
                <a:gd name="textAreaTop" fmla="*/ 0 h 1254960"/>
                <a:gd name="textAreaBottom" fmla="*/ 1257480 h 1254960"/>
              </a:gdLst>
              <a:ahLst/>
              <a:rect l="textAreaLeft" t="textAreaTop" r="textAreaRight" b="textAreaBottom"/>
              <a:pathLst>
                <a:path w="3595370" h="1257300">
                  <a:moveTo>
                    <a:pt x="3595115" y="0"/>
                  </a:moveTo>
                  <a:lnTo>
                    <a:pt x="0" y="0"/>
                  </a:lnTo>
                  <a:lnTo>
                    <a:pt x="0" y="1257300"/>
                  </a:lnTo>
                  <a:lnTo>
                    <a:pt x="3595115" y="1257300"/>
                  </a:lnTo>
                  <a:lnTo>
                    <a:pt x="3595115"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3" name="object 45"/>
            <p:cNvSpPr/>
            <p:nvPr/>
          </p:nvSpPr>
          <p:spPr>
            <a:xfrm>
              <a:off x="4254120" y="3289680"/>
              <a:ext cx="3592800" cy="1254960"/>
            </a:xfrm>
            <a:custGeom>
              <a:avLst/>
              <a:gdLst>
                <a:gd name="textAreaLeft" fmla="*/ 0 w 3592800"/>
                <a:gd name="textAreaRight" fmla="*/ 3595320 w 3592800"/>
                <a:gd name="textAreaTop" fmla="*/ 0 h 1254960"/>
                <a:gd name="textAreaBottom" fmla="*/ 1257480 h 1254960"/>
              </a:gdLst>
              <a:ahLst/>
              <a:rect l="textAreaLeft" t="textAreaTop" r="textAreaRight" b="textAreaBottom"/>
              <a:pathLst>
                <a:path w="3595370" h="1257300">
                  <a:moveTo>
                    <a:pt x="0" y="1257300"/>
                  </a:moveTo>
                  <a:lnTo>
                    <a:pt x="3595115" y="1257300"/>
                  </a:lnTo>
                  <a:lnTo>
                    <a:pt x="3595115" y="0"/>
                  </a:lnTo>
                  <a:lnTo>
                    <a:pt x="0" y="0"/>
                  </a:lnTo>
                  <a:lnTo>
                    <a:pt x="0" y="1257300"/>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04" name="object 46"/>
          <p:cNvSpPr/>
          <p:nvPr/>
        </p:nvSpPr>
        <p:spPr>
          <a:xfrm>
            <a:off x="9581040" y="2916360"/>
            <a:ext cx="87048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Computers</a:t>
            </a:r>
            <a:endParaRPr b="0" lang="fr-FR" sz="1400" spc="-1" strike="noStrike">
              <a:solidFill>
                <a:srgbClr val="000000"/>
              </a:solidFill>
              <a:latin typeface="Arial"/>
            </a:endParaRPr>
          </a:p>
        </p:txBody>
      </p:sp>
      <p:grpSp>
        <p:nvGrpSpPr>
          <p:cNvPr id="405" name="object 47"/>
          <p:cNvGrpSpPr/>
          <p:nvPr/>
        </p:nvGrpSpPr>
        <p:grpSpPr>
          <a:xfrm>
            <a:off x="8224200" y="3297600"/>
            <a:ext cx="3592800" cy="1216080"/>
            <a:chOff x="8224200" y="3297600"/>
            <a:chExt cx="3592800" cy="1216080"/>
          </a:xfrm>
        </p:grpSpPr>
        <p:pic>
          <p:nvPicPr>
            <p:cNvPr id="406" name="object 48" descr=""/>
            <p:cNvPicPr/>
            <p:nvPr/>
          </p:nvPicPr>
          <p:blipFill>
            <a:blip r:embed="rId13"/>
            <a:stretch/>
          </p:blipFill>
          <p:spPr>
            <a:xfrm>
              <a:off x="8237160" y="3302640"/>
              <a:ext cx="3563640" cy="1206000"/>
            </a:xfrm>
            <a:prstGeom prst="rect">
              <a:avLst/>
            </a:prstGeom>
            <a:ln w="0">
              <a:noFill/>
            </a:ln>
          </p:spPr>
        </p:pic>
        <p:sp>
          <p:nvSpPr>
            <p:cNvPr id="407" name="object 49"/>
            <p:cNvSpPr/>
            <p:nvPr/>
          </p:nvSpPr>
          <p:spPr>
            <a:xfrm>
              <a:off x="8232480" y="3297600"/>
              <a:ext cx="3573000" cy="1216080"/>
            </a:xfrm>
            <a:custGeom>
              <a:avLst/>
              <a:gdLst>
                <a:gd name="textAreaLeft" fmla="*/ 0 w 3573000"/>
                <a:gd name="textAreaRight" fmla="*/ 3575520 w 3573000"/>
                <a:gd name="textAreaTop" fmla="*/ 0 h 1216080"/>
                <a:gd name="textAreaBottom" fmla="*/ 1218600 h 1216080"/>
              </a:gdLst>
              <a:ahLst/>
              <a:rect l="textAreaLeft" t="textAreaTop" r="textAreaRight" b="textAreaBottom"/>
              <a:pathLst>
                <a:path w="3575684" h="1218564">
                  <a:moveTo>
                    <a:pt x="0" y="1218057"/>
                  </a:moveTo>
                  <a:lnTo>
                    <a:pt x="3575684" y="1218057"/>
                  </a:lnTo>
                  <a:lnTo>
                    <a:pt x="3575684" y="0"/>
                  </a:lnTo>
                  <a:lnTo>
                    <a:pt x="0" y="0"/>
                  </a:lnTo>
                  <a:lnTo>
                    <a:pt x="0" y="1218057"/>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8" name="object 50"/>
            <p:cNvSpPr/>
            <p:nvPr/>
          </p:nvSpPr>
          <p:spPr>
            <a:xfrm>
              <a:off x="8224200" y="3303360"/>
              <a:ext cx="3592800" cy="1206360"/>
            </a:xfrm>
            <a:custGeom>
              <a:avLst/>
              <a:gdLst>
                <a:gd name="textAreaLeft" fmla="*/ 0 w 3592800"/>
                <a:gd name="textAreaRight" fmla="*/ 3595320 w 3592800"/>
                <a:gd name="textAreaTop" fmla="*/ 0 h 1206360"/>
                <a:gd name="textAreaBottom" fmla="*/ 1208880 h 1206360"/>
              </a:gdLst>
              <a:ahLst/>
              <a:rect l="textAreaLeft" t="textAreaTop" r="textAreaRight" b="textAreaBottom"/>
              <a:pathLst>
                <a:path w="3595370" h="1209039">
                  <a:moveTo>
                    <a:pt x="3595116" y="0"/>
                  </a:moveTo>
                  <a:lnTo>
                    <a:pt x="0" y="0"/>
                  </a:lnTo>
                  <a:lnTo>
                    <a:pt x="0" y="1208531"/>
                  </a:lnTo>
                  <a:lnTo>
                    <a:pt x="3595116" y="1208531"/>
                  </a:lnTo>
                  <a:lnTo>
                    <a:pt x="3595116"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09" name="object 51"/>
            <p:cNvSpPr/>
            <p:nvPr/>
          </p:nvSpPr>
          <p:spPr>
            <a:xfrm>
              <a:off x="8224200" y="3303360"/>
              <a:ext cx="3592800" cy="1206360"/>
            </a:xfrm>
            <a:custGeom>
              <a:avLst/>
              <a:gdLst>
                <a:gd name="textAreaLeft" fmla="*/ 0 w 3592800"/>
                <a:gd name="textAreaRight" fmla="*/ 3595320 w 3592800"/>
                <a:gd name="textAreaTop" fmla="*/ 0 h 1206360"/>
                <a:gd name="textAreaBottom" fmla="*/ 1208880 h 1206360"/>
              </a:gdLst>
              <a:ahLst/>
              <a:rect l="textAreaLeft" t="textAreaTop" r="textAreaRight" b="textAreaBottom"/>
              <a:pathLst>
                <a:path w="3595370" h="1209039">
                  <a:moveTo>
                    <a:pt x="0" y="1208531"/>
                  </a:moveTo>
                  <a:lnTo>
                    <a:pt x="3595116" y="1208531"/>
                  </a:lnTo>
                  <a:lnTo>
                    <a:pt x="3595116" y="0"/>
                  </a:lnTo>
                  <a:lnTo>
                    <a:pt x="0" y="0"/>
                  </a:lnTo>
                  <a:lnTo>
                    <a:pt x="0" y="1208531"/>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10" name="object 52"/>
          <p:cNvSpPr/>
          <p:nvPr/>
        </p:nvSpPr>
        <p:spPr>
          <a:xfrm>
            <a:off x="1153800" y="4885560"/>
            <a:ext cx="195444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400" spc="-1" strike="noStrike" u="sng">
                <a:solidFill>
                  <a:srgbClr val="000000"/>
                </a:solidFill>
                <a:uFill>
                  <a:solidFill>
                    <a:srgbClr val="000000"/>
                  </a:solidFill>
                </a:uFill>
                <a:latin typeface="Corbel"/>
                <a:ea typeface="DejaVu Sans"/>
              </a:rPr>
              <a:t>Beauty</a:t>
            </a:r>
            <a:r>
              <a:rPr b="1" lang="fr-FR" sz="1400" spc="-15"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and </a:t>
            </a:r>
            <a:r>
              <a:rPr b="1" lang="fr-FR" sz="1400" spc="-12" strike="noStrike" u="sng">
                <a:solidFill>
                  <a:srgbClr val="000000"/>
                </a:solidFill>
                <a:uFill>
                  <a:solidFill>
                    <a:srgbClr val="000000"/>
                  </a:solidFill>
                </a:uFill>
                <a:latin typeface="Corbel"/>
                <a:ea typeface="DejaVu Sans"/>
              </a:rPr>
              <a:t>Personal</a:t>
            </a:r>
            <a:r>
              <a:rPr b="1" lang="fr-FR" sz="1400" spc="-35" strike="noStrike" u="sng">
                <a:solidFill>
                  <a:srgbClr val="000000"/>
                </a:solidFill>
                <a:uFill>
                  <a:solidFill>
                    <a:srgbClr val="000000"/>
                  </a:solidFill>
                </a:uFill>
                <a:latin typeface="Corbel"/>
                <a:ea typeface="DejaVu Sans"/>
              </a:rPr>
              <a:t> </a:t>
            </a:r>
            <a:r>
              <a:rPr b="1" lang="fr-FR" sz="1400" spc="-21" strike="noStrike" u="sng">
                <a:solidFill>
                  <a:srgbClr val="000000"/>
                </a:solidFill>
                <a:uFill>
                  <a:solidFill>
                    <a:srgbClr val="000000"/>
                  </a:solidFill>
                </a:uFill>
                <a:latin typeface="Corbel"/>
                <a:ea typeface="DejaVu Sans"/>
              </a:rPr>
              <a:t>care</a:t>
            </a:r>
            <a:endParaRPr b="0" lang="fr-FR" sz="1400" spc="-1" strike="noStrike">
              <a:solidFill>
                <a:srgbClr val="000000"/>
              </a:solidFill>
              <a:latin typeface="Arial"/>
            </a:endParaRPr>
          </a:p>
        </p:txBody>
      </p:sp>
      <p:grpSp>
        <p:nvGrpSpPr>
          <p:cNvPr id="411" name="object 53"/>
          <p:cNvGrpSpPr/>
          <p:nvPr/>
        </p:nvGrpSpPr>
        <p:grpSpPr>
          <a:xfrm>
            <a:off x="4136040" y="4847760"/>
            <a:ext cx="3804840" cy="735480"/>
            <a:chOff x="4136040" y="4847760"/>
            <a:chExt cx="3804840" cy="735480"/>
          </a:xfrm>
        </p:grpSpPr>
        <p:sp>
          <p:nvSpPr>
            <p:cNvPr id="412" name="object 54"/>
            <p:cNvSpPr/>
            <p:nvPr/>
          </p:nvSpPr>
          <p:spPr>
            <a:xfrm>
              <a:off x="4136040" y="4847760"/>
              <a:ext cx="3804840" cy="735480"/>
            </a:xfrm>
            <a:custGeom>
              <a:avLst/>
              <a:gdLst>
                <a:gd name="textAreaLeft" fmla="*/ 0 w 3804840"/>
                <a:gd name="textAreaRight" fmla="*/ 3807360 w 3804840"/>
                <a:gd name="textAreaTop" fmla="*/ 0 h 735480"/>
                <a:gd name="textAreaBottom" fmla="*/ 738000 h 735480"/>
              </a:gdLst>
              <a:ahLst/>
              <a:rect l="textAreaLeft" t="textAreaTop" r="textAreaRight" b="textAreaBottom"/>
              <a:pathLst>
                <a:path w="3807459" h="737870">
                  <a:moveTo>
                    <a:pt x="3696462" y="0"/>
                  </a:moveTo>
                  <a:lnTo>
                    <a:pt x="110489" y="0"/>
                  </a:lnTo>
                  <a:lnTo>
                    <a:pt x="67454" y="8673"/>
                  </a:lnTo>
                  <a:lnTo>
                    <a:pt x="32337" y="32337"/>
                  </a:lnTo>
                  <a:lnTo>
                    <a:pt x="8673" y="67454"/>
                  </a:lnTo>
                  <a:lnTo>
                    <a:pt x="0" y="110489"/>
                  </a:lnTo>
                  <a:lnTo>
                    <a:pt x="0" y="627125"/>
                  </a:lnTo>
                  <a:lnTo>
                    <a:pt x="8673" y="670107"/>
                  </a:lnTo>
                  <a:lnTo>
                    <a:pt x="32337" y="705230"/>
                  </a:lnTo>
                  <a:lnTo>
                    <a:pt x="67454" y="728924"/>
                  </a:lnTo>
                  <a:lnTo>
                    <a:pt x="110489" y="737615"/>
                  </a:lnTo>
                  <a:lnTo>
                    <a:pt x="3696462" y="737615"/>
                  </a:lnTo>
                  <a:lnTo>
                    <a:pt x="3739443" y="728924"/>
                  </a:lnTo>
                  <a:lnTo>
                    <a:pt x="3774566" y="705230"/>
                  </a:lnTo>
                  <a:lnTo>
                    <a:pt x="3798260" y="670107"/>
                  </a:lnTo>
                  <a:lnTo>
                    <a:pt x="3806952" y="627125"/>
                  </a:lnTo>
                  <a:lnTo>
                    <a:pt x="3806952" y="110489"/>
                  </a:lnTo>
                  <a:lnTo>
                    <a:pt x="3798260" y="67454"/>
                  </a:lnTo>
                  <a:lnTo>
                    <a:pt x="3774566" y="32337"/>
                  </a:lnTo>
                  <a:lnTo>
                    <a:pt x="3739443" y="8673"/>
                  </a:lnTo>
                  <a:lnTo>
                    <a:pt x="3696462"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3" name="object 55"/>
            <p:cNvSpPr/>
            <p:nvPr/>
          </p:nvSpPr>
          <p:spPr>
            <a:xfrm>
              <a:off x="4136040" y="4847760"/>
              <a:ext cx="3804840" cy="735480"/>
            </a:xfrm>
            <a:custGeom>
              <a:avLst/>
              <a:gdLst>
                <a:gd name="textAreaLeft" fmla="*/ 0 w 3804840"/>
                <a:gd name="textAreaRight" fmla="*/ 3807360 w 3804840"/>
                <a:gd name="textAreaTop" fmla="*/ 0 h 735480"/>
                <a:gd name="textAreaBottom" fmla="*/ 738000 h 735480"/>
              </a:gdLst>
              <a:ahLst/>
              <a:rect l="textAreaLeft" t="textAreaTop" r="textAreaRight" b="textAreaBottom"/>
              <a:pathLst>
                <a:path w="3807459" h="737870">
                  <a:moveTo>
                    <a:pt x="0" y="110489"/>
                  </a:moveTo>
                  <a:lnTo>
                    <a:pt x="8673" y="67454"/>
                  </a:lnTo>
                  <a:lnTo>
                    <a:pt x="32337" y="32337"/>
                  </a:lnTo>
                  <a:lnTo>
                    <a:pt x="67454" y="8673"/>
                  </a:lnTo>
                  <a:lnTo>
                    <a:pt x="110489" y="0"/>
                  </a:lnTo>
                  <a:lnTo>
                    <a:pt x="3696462" y="0"/>
                  </a:lnTo>
                  <a:lnTo>
                    <a:pt x="3739443" y="8673"/>
                  </a:lnTo>
                  <a:lnTo>
                    <a:pt x="3774566" y="32337"/>
                  </a:lnTo>
                  <a:lnTo>
                    <a:pt x="3798260" y="67454"/>
                  </a:lnTo>
                  <a:lnTo>
                    <a:pt x="3806952" y="110489"/>
                  </a:lnTo>
                  <a:lnTo>
                    <a:pt x="3806952" y="627125"/>
                  </a:lnTo>
                  <a:lnTo>
                    <a:pt x="3798260" y="670107"/>
                  </a:lnTo>
                  <a:lnTo>
                    <a:pt x="3774566" y="705230"/>
                  </a:lnTo>
                  <a:lnTo>
                    <a:pt x="3739443" y="728924"/>
                  </a:lnTo>
                  <a:lnTo>
                    <a:pt x="3696462" y="737615"/>
                  </a:lnTo>
                  <a:lnTo>
                    <a:pt x="110489" y="737615"/>
                  </a:lnTo>
                  <a:lnTo>
                    <a:pt x="67454" y="728924"/>
                  </a:lnTo>
                  <a:lnTo>
                    <a:pt x="32337" y="705230"/>
                  </a:lnTo>
                  <a:lnTo>
                    <a:pt x="8673" y="670107"/>
                  </a:lnTo>
                  <a:lnTo>
                    <a:pt x="0" y="627125"/>
                  </a:lnTo>
                  <a:lnTo>
                    <a:pt x="0" y="110489"/>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14" name="object 56"/>
          <p:cNvGrpSpPr/>
          <p:nvPr/>
        </p:nvGrpSpPr>
        <p:grpSpPr>
          <a:xfrm>
            <a:off x="305640" y="1329840"/>
            <a:ext cx="3638520" cy="5199480"/>
            <a:chOff x="305640" y="1329840"/>
            <a:chExt cx="3638520" cy="5199480"/>
          </a:xfrm>
        </p:grpSpPr>
        <p:pic>
          <p:nvPicPr>
            <p:cNvPr id="415" name="object 57" descr=""/>
            <p:cNvPicPr/>
            <p:nvPr/>
          </p:nvPicPr>
          <p:blipFill>
            <a:blip r:embed="rId14"/>
            <a:stretch/>
          </p:blipFill>
          <p:spPr>
            <a:xfrm>
              <a:off x="347400" y="5247000"/>
              <a:ext cx="3569760" cy="1282320"/>
            </a:xfrm>
            <a:prstGeom prst="rect">
              <a:avLst/>
            </a:prstGeom>
            <a:ln w="0">
              <a:noFill/>
            </a:ln>
          </p:spPr>
        </p:pic>
        <p:sp>
          <p:nvSpPr>
            <p:cNvPr id="416" name="object 58"/>
            <p:cNvSpPr/>
            <p:nvPr/>
          </p:nvSpPr>
          <p:spPr>
            <a:xfrm>
              <a:off x="305640" y="1329840"/>
              <a:ext cx="3638520" cy="1247040"/>
            </a:xfrm>
            <a:custGeom>
              <a:avLst/>
              <a:gdLst>
                <a:gd name="textAreaLeft" fmla="*/ 0 w 3638520"/>
                <a:gd name="textAreaRight" fmla="*/ 3641040 w 3638520"/>
                <a:gd name="textAreaTop" fmla="*/ 0 h 1247040"/>
                <a:gd name="textAreaBottom" fmla="*/ 1249560 h 1247040"/>
              </a:gdLst>
              <a:ahLst/>
              <a:rect l="textAreaLeft" t="textAreaTop" r="textAreaRight" b="textAreaBottom"/>
              <a:pathLst>
                <a:path w="3641090" h="1249680">
                  <a:moveTo>
                    <a:pt x="3640836" y="0"/>
                  </a:moveTo>
                  <a:lnTo>
                    <a:pt x="0" y="0"/>
                  </a:lnTo>
                  <a:lnTo>
                    <a:pt x="0" y="1249679"/>
                  </a:lnTo>
                  <a:lnTo>
                    <a:pt x="3640836" y="1249679"/>
                  </a:lnTo>
                  <a:lnTo>
                    <a:pt x="3640836" y="0"/>
                  </a:lnTo>
                  <a:close/>
                </a:path>
              </a:pathLst>
            </a:custGeom>
            <a:solidFill>
              <a:srgbClr val="ffc0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17" name="object 59"/>
            <p:cNvSpPr/>
            <p:nvPr/>
          </p:nvSpPr>
          <p:spPr>
            <a:xfrm>
              <a:off x="305640" y="1329840"/>
              <a:ext cx="3638520" cy="1247040"/>
            </a:xfrm>
            <a:custGeom>
              <a:avLst/>
              <a:gdLst>
                <a:gd name="textAreaLeft" fmla="*/ 0 w 3638520"/>
                <a:gd name="textAreaRight" fmla="*/ 3641040 w 3638520"/>
                <a:gd name="textAreaTop" fmla="*/ 0 h 1247040"/>
                <a:gd name="textAreaBottom" fmla="*/ 1249560 h 1247040"/>
              </a:gdLst>
              <a:ahLst/>
              <a:rect l="textAreaLeft" t="textAreaTop" r="textAreaRight" b="textAreaBottom"/>
              <a:pathLst>
                <a:path w="3641090" h="1249680">
                  <a:moveTo>
                    <a:pt x="0" y="1249679"/>
                  </a:moveTo>
                  <a:lnTo>
                    <a:pt x="3640836" y="1249679"/>
                  </a:lnTo>
                  <a:lnTo>
                    <a:pt x="3640836" y="0"/>
                  </a:lnTo>
                  <a:lnTo>
                    <a:pt x="0" y="0"/>
                  </a:lnTo>
                  <a:lnTo>
                    <a:pt x="0" y="1249679"/>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18" name="object 60"/>
          <p:cNvSpPr/>
          <p:nvPr/>
        </p:nvSpPr>
        <p:spPr>
          <a:xfrm>
            <a:off x="4248360" y="4852800"/>
            <a:ext cx="2916000" cy="697680"/>
          </a:xfrm>
          <a:prstGeom prst="rect">
            <a:avLst/>
          </a:prstGeom>
          <a:noFill/>
          <a:ln w="0">
            <a:noFill/>
          </a:ln>
        </p:spPr>
        <p:style>
          <a:lnRef idx="0"/>
          <a:fillRef idx="0"/>
          <a:effectRef idx="0"/>
          <a:fontRef idx="minor"/>
        </p:style>
        <p:txBody>
          <a:bodyPr lIns="0" rIns="0" tIns="12600" bIns="0" anchor="t">
            <a:spAutoFit/>
          </a:bodyPr>
          <a:p>
            <a:pPr marL="185400" indent="-172800">
              <a:lnSpc>
                <a:spcPct val="100000"/>
              </a:lnSpc>
              <a:spcBef>
                <a:spcPts val="99"/>
              </a:spcBef>
              <a:buClr>
                <a:srgbClr val="000000"/>
              </a:buClr>
              <a:buFont typeface="Arial"/>
              <a:buChar char="•"/>
              <a:tabLst>
                <a:tab algn="l" pos="185400"/>
              </a:tabLst>
            </a:pPr>
            <a:r>
              <a:rPr b="1" lang="fr-FR" sz="1200" spc="-1" strike="noStrike" u="sng">
                <a:solidFill>
                  <a:srgbClr val="000000"/>
                </a:solidFill>
                <a:uFill>
                  <a:solidFill>
                    <a:srgbClr val="000000"/>
                  </a:solidFill>
                </a:uFill>
                <a:latin typeface="Corbel"/>
                <a:ea typeface="DejaVu Sans"/>
              </a:rPr>
              <a:t>Après</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analyses</a:t>
            </a:r>
            <a:r>
              <a:rPr b="1" lang="fr-FR" sz="1200" spc="-2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39360" indent="-169560">
              <a:lnSpc>
                <a:spcPct val="100000"/>
              </a:lnSpc>
              <a:spcBef>
                <a:spcPts val="6"/>
              </a:spcBef>
              <a:buClr>
                <a:srgbClr val="000000"/>
              </a:buClr>
              <a:buFont typeface="Arial"/>
              <a:buChar char="•"/>
              <a:tabLst>
                <a:tab algn="l" pos="639360"/>
              </a:tabLst>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tailles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différentes</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à</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recontraster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faciliter</a:t>
            </a:r>
            <a:endParaRPr b="0" lang="fr-FR" sz="1100" spc="-1" strike="noStrike">
              <a:solidFill>
                <a:srgbClr val="000000"/>
              </a:solidFill>
              <a:latin typeface="Arial"/>
            </a:endParaRPr>
          </a:p>
          <a:p>
            <a:pPr marL="641880">
              <a:lnSpc>
                <a:spcPct val="100000"/>
              </a:lnSpc>
              <a:tabLst>
                <a:tab algn="l" pos="639360"/>
              </a:tabLst>
            </a:pPr>
            <a:r>
              <a:rPr b="0" lang="fr-FR" sz="1100" spc="-1" strike="noStrike">
                <a:solidFill>
                  <a:srgbClr val="000000"/>
                </a:solidFill>
                <a:latin typeface="Corbel"/>
                <a:ea typeface="DejaVu Sans"/>
              </a:rPr>
              <a:t>l’extraction</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features</a:t>
            </a:r>
            <a:endParaRPr b="0" lang="fr-FR" sz="1100" spc="-1" strike="noStrike">
              <a:solidFill>
                <a:srgbClr val="000000"/>
              </a:solidFill>
              <a:latin typeface="Arial"/>
            </a:endParaRPr>
          </a:p>
        </p:txBody>
      </p:sp>
      <p:sp>
        <p:nvSpPr>
          <p:cNvPr id="419"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106" strike="noStrike">
                <a:solidFill>
                  <a:srgbClr val="000000"/>
                </a:solidFill>
                <a:latin typeface="Corbel"/>
              </a:rPr>
              <a:t> </a:t>
            </a:r>
            <a:r>
              <a:rPr b="1" lang="fr-FR" sz="4000" spc="-12" strike="noStrike">
                <a:solidFill>
                  <a:srgbClr val="000000"/>
                </a:solidFill>
                <a:latin typeface="Corbel"/>
              </a:rPr>
              <a:t>IMAGES</a:t>
            </a:r>
            <a:endParaRPr b="0" lang="fr-FR" sz="4000" spc="-1" strike="noStrike">
              <a:solidFill>
                <a:srgbClr val="000000"/>
              </a:solidFill>
              <a:latin typeface="Arial"/>
            </a:endParaRPr>
          </a:p>
        </p:txBody>
      </p:sp>
      <p:grpSp>
        <p:nvGrpSpPr>
          <p:cNvPr id="420" name="object 62"/>
          <p:cNvGrpSpPr/>
          <p:nvPr/>
        </p:nvGrpSpPr>
        <p:grpSpPr>
          <a:xfrm>
            <a:off x="8112240" y="4847760"/>
            <a:ext cx="3804840" cy="1828080"/>
            <a:chOff x="8112240" y="4847760"/>
            <a:chExt cx="3804840" cy="1828080"/>
          </a:xfrm>
        </p:grpSpPr>
        <p:pic>
          <p:nvPicPr>
            <p:cNvPr id="421" name="object 63" descr=""/>
            <p:cNvPicPr/>
            <p:nvPr/>
          </p:nvPicPr>
          <p:blipFill>
            <a:blip r:embed="rId15"/>
            <a:stretch/>
          </p:blipFill>
          <p:spPr>
            <a:xfrm>
              <a:off x="8112240" y="4847760"/>
              <a:ext cx="3804480" cy="1827720"/>
            </a:xfrm>
            <a:prstGeom prst="rect">
              <a:avLst/>
            </a:prstGeom>
            <a:ln w="0">
              <a:noFill/>
            </a:ln>
          </p:spPr>
        </p:pic>
        <p:sp>
          <p:nvSpPr>
            <p:cNvPr id="422" name="object 64"/>
            <p:cNvSpPr/>
            <p:nvPr/>
          </p:nvSpPr>
          <p:spPr>
            <a:xfrm>
              <a:off x="8112240" y="4847760"/>
              <a:ext cx="3804840" cy="1828080"/>
            </a:xfrm>
            <a:custGeom>
              <a:avLst/>
              <a:gdLst>
                <a:gd name="textAreaLeft" fmla="*/ 0 w 3804840"/>
                <a:gd name="textAreaRight" fmla="*/ 3807360 w 3804840"/>
                <a:gd name="textAreaTop" fmla="*/ 0 h 1828080"/>
                <a:gd name="textAreaBottom" fmla="*/ 1830600 h 1828080"/>
              </a:gdLst>
              <a:ahLst/>
              <a:rect l="textAreaLeft" t="textAreaTop" r="textAreaRight" b="textAreaBottom"/>
              <a:pathLst>
                <a:path w="3807459" h="1830704">
                  <a:moveTo>
                    <a:pt x="0" y="127253"/>
                  </a:moveTo>
                  <a:lnTo>
                    <a:pt x="9989" y="77688"/>
                  </a:lnTo>
                  <a:lnTo>
                    <a:pt x="37242" y="37242"/>
                  </a:lnTo>
                  <a:lnTo>
                    <a:pt x="77688" y="9989"/>
                  </a:lnTo>
                  <a:lnTo>
                    <a:pt x="127253" y="0"/>
                  </a:lnTo>
                  <a:lnTo>
                    <a:pt x="3679698" y="0"/>
                  </a:lnTo>
                  <a:lnTo>
                    <a:pt x="3729263" y="9989"/>
                  </a:lnTo>
                  <a:lnTo>
                    <a:pt x="3769709" y="37242"/>
                  </a:lnTo>
                  <a:lnTo>
                    <a:pt x="3796962" y="77688"/>
                  </a:lnTo>
                  <a:lnTo>
                    <a:pt x="3806952" y="127253"/>
                  </a:lnTo>
                  <a:lnTo>
                    <a:pt x="3806952" y="1703120"/>
                  </a:lnTo>
                  <a:lnTo>
                    <a:pt x="3796962" y="1752635"/>
                  </a:lnTo>
                  <a:lnTo>
                    <a:pt x="3769709" y="1793068"/>
                  </a:lnTo>
                  <a:lnTo>
                    <a:pt x="3729263" y="1820328"/>
                  </a:lnTo>
                  <a:lnTo>
                    <a:pt x="3679698" y="1830323"/>
                  </a:lnTo>
                  <a:lnTo>
                    <a:pt x="127253" y="1830323"/>
                  </a:lnTo>
                  <a:lnTo>
                    <a:pt x="77688" y="1820328"/>
                  </a:lnTo>
                  <a:lnTo>
                    <a:pt x="37242" y="1793068"/>
                  </a:lnTo>
                  <a:lnTo>
                    <a:pt x="9989" y="1752635"/>
                  </a:lnTo>
                  <a:lnTo>
                    <a:pt x="0" y="1703120"/>
                  </a:lnTo>
                  <a:lnTo>
                    <a:pt x="0" y="127253"/>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23" name="object 65"/>
          <p:cNvSpPr/>
          <p:nvPr/>
        </p:nvSpPr>
        <p:spPr>
          <a:xfrm>
            <a:off x="8229240" y="5022360"/>
            <a:ext cx="3562200" cy="439200"/>
          </a:xfrm>
          <a:prstGeom prst="rect">
            <a:avLst/>
          </a:prstGeom>
          <a:noFill/>
          <a:ln w="0">
            <a:noFill/>
          </a:ln>
        </p:spPr>
        <p:style>
          <a:lnRef idx="0"/>
          <a:fillRef idx="0"/>
          <a:effectRef idx="0"/>
          <a:fontRef idx="minor"/>
        </p:style>
        <p:txBody>
          <a:bodyPr lIns="0" rIns="0" tIns="13320" bIns="0" anchor="t">
            <a:spAutoFit/>
          </a:bodyPr>
          <a:p>
            <a:pPr marL="184320" indent="-171360">
              <a:lnSpc>
                <a:spcPct val="100000"/>
              </a:lnSpc>
              <a:spcBef>
                <a:spcPts val="105"/>
              </a:spcBef>
              <a:buClr>
                <a:srgbClr val="000000"/>
              </a:buClr>
              <a:buFont typeface="Arial"/>
              <a:buChar char="•"/>
              <a:tabLst>
                <a:tab algn="l" pos="184320"/>
              </a:tabLst>
            </a:pPr>
            <a:r>
              <a:rPr b="1" lang="fr-FR" sz="1400" spc="-1" strike="noStrike" u="sng">
                <a:solidFill>
                  <a:srgbClr val="000000"/>
                </a:solidFill>
                <a:uFill>
                  <a:solidFill>
                    <a:srgbClr val="000000"/>
                  </a:solidFill>
                </a:uFill>
                <a:latin typeface="Corbel"/>
                <a:ea typeface="DejaVu Sans"/>
              </a:rPr>
              <a:t>Modèles</a:t>
            </a:r>
            <a:r>
              <a:rPr b="1" lang="fr-FR" sz="1400" spc="-5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utilisés</a:t>
            </a:r>
            <a:r>
              <a:rPr b="1" lang="fr-FR" sz="1400" spc="-4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pour</a:t>
            </a:r>
            <a:r>
              <a:rPr b="1" lang="fr-FR" sz="1400" spc="-1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encodage</a:t>
            </a:r>
            <a:r>
              <a:rPr b="1" lang="fr-FR" sz="1400" spc="-3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des</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images</a:t>
            </a:r>
            <a:r>
              <a:rPr b="1" lang="fr-FR" sz="1400" spc="-32" strike="noStrike" u="sng">
                <a:solidFill>
                  <a:srgbClr val="000000"/>
                </a:solidFill>
                <a:uFill>
                  <a:solidFill>
                    <a:srgbClr val="000000"/>
                  </a:solidFill>
                </a:uFill>
                <a:latin typeface="Corbel"/>
                <a:ea typeface="DejaVu Sans"/>
              </a:rPr>
              <a:t> </a:t>
            </a:r>
            <a:r>
              <a:rPr b="1" lang="fr-FR" sz="1400" spc="-52" strike="noStrike" u="sng">
                <a:solidFill>
                  <a:srgbClr val="000000"/>
                </a:solidFill>
                <a:uFill>
                  <a:solidFill>
                    <a:srgbClr val="000000"/>
                  </a:solidFill>
                </a:uFill>
                <a:latin typeface="Corbel"/>
                <a:ea typeface="DejaVu Sans"/>
              </a:rPr>
              <a:t>:</a:t>
            </a:r>
            <a:endParaRPr b="0" lang="fr-FR" sz="1400" spc="-1" strike="noStrike">
              <a:solidFill>
                <a:srgbClr val="000000"/>
              </a:solidFill>
              <a:latin typeface="Arial"/>
            </a:endParaRPr>
          </a:p>
        </p:txBody>
      </p:sp>
      <p:sp>
        <p:nvSpPr>
          <p:cNvPr id="424" name="object 66"/>
          <p:cNvSpPr/>
          <p:nvPr/>
        </p:nvSpPr>
        <p:spPr>
          <a:xfrm>
            <a:off x="8686440" y="5452560"/>
            <a:ext cx="2844360" cy="347040"/>
          </a:xfrm>
          <a:prstGeom prst="rect">
            <a:avLst/>
          </a:prstGeom>
          <a:noFill/>
          <a:ln w="0">
            <a:noFill/>
          </a:ln>
        </p:spPr>
        <p:style>
          <a:lnRef idx="0"/>
          <a:fillRef idx="0"/>
          <a:effectRef idx="0"/>
          <a:fontRef idx="minor"/>
        </p:style>
        <p:txBody>
          <a:bodyPr lIns="0" rIns="0" tIns="12600" bIns="0" anchor="t">
            <a:spAutoFit/>
          </a:bodyPr>
          <a:p>
            <a:pPr marL="181440" indent="-169560">
              <a:lnSpc>
                <a:spcPct val="100000"/>
              </a:lnSpc>
              <a:spcBef>
                <a:spcPts val="99"/>
              </a:spcBef>
              <a:buClr>
                <a:srgbClr val="000000"/>
              </a:buClr>
              <a:buFont typeface="Arial"/>
              <a:buChar char="•"/>
              <a:tabLst>
                <a:tab algn="l" pos="184680"/>
              </a:tabLst>
            </a:pPr>
            <a:r>
              <a:rPr b="0" lang="fr-FR" sz="1100" spc="-1" strike="noStrike">
                <a:solidFill>
                  <a:srgbClr val="000000"/>
                </a:solidFill>
                <a:latin typeface="Corbel"/>
                <a:ea typeface="DejaVu Sans"/>
              </a:rPr>
              <a:t>Algorithme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ORB</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BoVW</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(Bag</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of</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Visual </a:t>
            </a:r>
            <a:r>
              <a:rPr b="0" lang="fr-FR" sz="1100" spc="-12" strike="noStrike">
                <a:solidFill>
                  <a:srgbClr val="000000"/>
                </a:solidFill>
                <a:latin typeface="Corbel"/>
                <a:ea typeface="DejaVu Sans"/>
              </a:rPr>
              <a:t>	</a:t>
            </a:r>
            <a:r>
              <a:rPr b="0" lang="fr-FR" sz="1100" spc="-12" strike="noStrike">
                <a:solidFill>
                  <a:srgbClr val="000000"/>
                </a:solidFill>
                <a:latin typeface="Corbel"/>
                <a:ea typeface="DejaVu Sans"/>
              </a:rPr>
              <a:t>Words)</a:t>
            </a:r>
            <a:endParaRPr b="0" lang="fr-FR" sz="1100" spc="-1" strike="noStrike">
              <a:solidFill>
                <a:srgbClr val="000000"/>
              </a:solidFill>
              <a:latin typeface="Arial"/>
            </a:endParaRPr>
          </a:p>
        </p:txBody>
      </p:sp>
      <p:sp>
        <p:nvSpPr>
          <p:cNvPr id="425" name="object 67"/>
          <p:cNvSpPr/>
          <p:nvPr/>
        </p:nvSpPr>
        <p:spPr>
          <a:xfrm>
            <a:off x="8686440" y="5955480"/>
            <a:ext cx="1281600" cy="514440"/>
          </a:xfrm>
          <a:prstGeom prst="rect">
            <a:avLst/>
          </a:prstGeom>
          <a:noFill/>
          <a:ln w="0">
            <a:noFill/>
          </a:ln>
        </p:spPr>
        <p:style>
          <a:lnRef idx="0"/>
          <a:fillRef idx="0"/>
          <a:effectRef idx="0"/>
          <a:fontRef idx="minor"/>
        </p:style>
        <p:txBody>
          <a:bodyPr lIns="0" rIns="0" tIns="12600" bIns="0" anchor="t">
            <a:spAutoFit/>
          </a:bodyPr>
          <a:p>
            <a:pPr marL="182160" indent="-169560">
              <a:lnSpc>
                <a:spcPct val="100000"/>
              </a:lnSpc>
              <a:spcBef>
                <a:spcPts val="99"/>
              </a:spcBef>
              <a:buClr>
                <a:srgbClr val="000000"/>
              </a:buClr>
              <a:buFont typeface="Arial"/>
              <a:buChar char="•"/>
              <a:tabLst>
                <a:tab algn="l" pos="182160"/>
              </a:tabLst>
            </a:pPr>
            <a:r>
              <a:rPr b="0" lang="fr-FR" sz="1100" spc="-1" strike="noStrike" u="sng">
                <a:solidFill>
                  <a:srgbClr val="000000"/>
                </a:solidFill>
                <a:uFill>
                  <a:solidFill>
                    <a:srgbClr val="000000"/>
                  </a:solidFill>
                </a:uFill>
                <a:latin typeface="Corbel"/>
                <a:ea typeface="DejaVu Sans"/>
              </a:rPr>
              <a:t>Transfer</a:t>
            </a:r>
            <a:r>
              <a:rPr b="0" lang="fr-FR" sz="1100" spc="-35"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Learning</a:t>
            </a:r>
            <a:r>
              <a:rPr b="0" lang="fr-FR" sz="1100" spc="-35" strike="noStrike" u="sng">
                <a:solidFill>
                  <a:srgbClr val="000000"/>
                </a:solidFill>
                <a:uFill>
                  <a:solidFill>
                    <a:srgbClr val="000000"/>
                  </a:solidFill>
                </a:uFill>
                <a:latin typeface="Corbel"/>
                <a:ea typeface="DejaVu Sans"/>
              </a:rPr>
              <a:t> </a:t>
            </a:r>
            <a:r>
              <a:rPr b="0"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21" strike="noStrike">
                <a:solidFill>
                  <a:srgbClr val="000000"/>
                </a:solidFill>
                <a:latin typeface="Corbel"/>
                <a:ea typeface="DejaVu Sans"/>
              </a:rPr>
              <a:t>VGG16</a:t>
            </a:r>
            <a:endParaRPr b="0" lang="fr-FR" sz="1100" spc="-1" strike="noStrike">
              <a:solidFill>
                <a:srgbClr val="000000"/>
              </a:solidFill>
              <a:latin typeface="Arial"/>
            </a:endParaRPr>
          </a:p>
          <a:p>
            <a:pPr lvl="1" marL="639360" indent="-169560">
              <a:lnSpc>
                <a:spcPct val="100000"/>
              </a:lnSpc>
              <a:buClr>
                <a:srgbClr val="000000"/>
              </a:buClr>
              <a:buFont typeface="Arial"/>
              <a:buChar char="•"/>
              <a:tabLst>
                <a:tab algn="l" pos="639360"/>
              </a:tabLst>
            </a:pPr>
            <a:r>
              <a:rPr b="0" lang="fr-FR" sz="1100" spc="-12" strike="noStrike">
                <a:solidFill>
                  <a:srgbClr val="000000"/>
                </a:solidFill>
                <a:latin typeface="Corbel"/>
                <a:ea typeface="DejaVu Sans"/>
              </a:rPr>
              <a:t>ResNet50</a:t>
            </a:r>
            <a:endParaRPr b="0" lang="fr-FR" sz="1100" spc="-1" strike="noStrike">
              <a:solidFill>
                <a:srgbClr val="000000"/>
              </a:solidFill>
              <a:latin typeface="Arial"/>
            </a:endParaRPr>
          </a:p>
        </p:txBody>
      </p:sp>
      <p:sp>
        <p:nvSpPr>
          <p:cNvPr id="426" name="object 68"/>
          <p:cNvSpPr/>
          <p:nvPr/>
        </p:nvSpPr>
        <p:spPr>
          <a:xfrm>
            <a:off x="8875440" y="1800000"/>
            <a:ext cx="22885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Facilement</a:t>
            </a:r>
            <a:r>
              <a:rPr b="1" lang="fr-FR" sz="1800" spc="-92"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27" name="object 69"/>
          <p:cNvSpPr/>
          <p:nvPr/>
        </p:nvSpPr>
        <p:spPr>
          <a:xfrm>
            <a:off x="4950360" y="1800000"/>
            <a:ext cx="22885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Facilement</a:t>
            </a:r>
            <a:r>
              <a:rPr b="1" lang="fr-FR" sz="1800" spc="-92"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28" name="object 70"/>
          <p:cNvSpPr/>
          <p:nvPr/>
        </p:nvSpPr>
        <p:spPr>
          <a:xfrm>
            <a:off x="886680" y="1789200"/>
            <a:ext cx="247320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1" strike="noStrike">
                <a:solidFill>
                  <a:srgbClr val="000000"/>
                </a:solidFill>
                <a:latin typeface="Corbel"/>
                <a:ea typeface="DejaVu Sans"/>
              </a:rPr>
              <a:t>Difficilement</a:t>
            </a:r>
            <a:r>
              <a:rPr b="1" lang="fr-FR" sz="1800" spc="-86"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grpSp>
        <p:nvGrpSpPr>
          <p:cNvPr id="429" name="object 71"/>
          <p:cNvGrpSpPr/>
          <p:nvPr/>
        </p:nvGrpSpPr>
        <p:grpSpPr>
          <a:xfrm>
            <a:off x="383400" y="3313800"/>
            <a:ext cx="3505680" cy="1216800"/>
            <a:chOff x="383400" y="3313800"/>
            <a:chExt cx="3505680" cy="1216800"/>
          </a:xfrm>
        </p:grpSpPr>
        <p:sp>
          <p:nvSpPr>
            <p:cNvPr id="430" name="object 72"/>
            <p:cNvSpPr/>
            <p:nvPr/>
          </p:nvSpPr>
          <p:spPr>
            <a:xfrm>
              <a:off x="383400" y="3313800"/>
              <a:ext cx="3505680" cy="1216800"/>
            </a:xfrm>
            <a:custGeom>
              <a:avLst/>
              <a:gdLst>
                <a:gd name="textAreaLeft" fmla="*/ 0 w 3505680"/>
                <a:gd name="textAreaRight" fmla="*/ 3508200 w 3505680"/>
                <a:gd name="textAreaTop" fmla="*/ 0 h 1216800"/>
                <a:gd name="textAreaBottom" fmla="*/ 1219320 h 1216800"/>
              </a:gdLst>
              <a:ahLst/>
              <a:rect l="textAreaLeft" t="textAreaTop" r="textAreaRight" b="textAreaBottom"/>
              <a:pathLst>
                <a:path w="3508375" h="1219200">
                  <a:moveTo>
                    <a:pt x="3508248" y="0"/>
                  </a:moveTo>
                  <a:lnTo>
                    <a:pt x="0" y="0"/>
                  </a:lnTo>
                  <a:lnTo>
                    <a:pt x="0" y="1219200"/>
                  </a:lnTo>
                  <a:lnTo>
                    <a:pt x="3508248" y="1219200"/>
                  </a:lnTo>
                  <a:lnTo>
                    <a:pt x="3508248" y="0"/>
                  </a:lnTo>
                  <a:close/>
                </a:path>
              </a:pathLst>
            </a:custGeom>
            <a:solidFill>
              <a:srgbClr val="cc3300">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431" name="object 73"/>
            <p:cNvSpPr/>
            <p:nvPr/>
          </p:nvSpPr>
          <p:spPr>
            <a:xfrm>
              <a:off x="383400" y="3313800"/>
              <a:ext cx="3505680" cy="1216800"/>
            </a:xfrm>
            <a:custGeom>
              <a:avLst/>
              <a:gdLst>
                <a:gd name="textAreaLeft" fmla="*/ 0 w 3505680"/>
                <a:gd name="textAreaRight" fmla="*/ 3508200 w 3505680"/>
                <a:gd name="textAreaTop" fmla="*/ 0 h 1216800"/>
                <a:gd name="textAreaBottom" fmla="*/ 1219320 h 1216800"/>
              </a:gdLst>
              <a:ahLst/>
              <a:rect l="textAreaLeft" t="textAreaTop" r="textAreaRight" b="textAreaBottom"/>
              <a:pathLst>
                <a:path w="3508375" h="1219200">
                  <a:moveTo>
                    <a:pt x="0" y="1219200"/>
                  </a:moveTo>
                  <a:lnTo>
                    <a:pt x="3508248" y="1219200"/>
                  </a:lnTo>
                  <a:lnTo>
                    <a:pt x="3508248" y="0"/>
                  </a:lnTo>
                  <a:lnTo>
                    <a:pt x="0" y="0"/>
                  </a:lnTo>
                  <a:lnTo>
                    <a:pt x="0" y="1219200"/>
                  </a:lnTo>
                  <a:close/>
                </a:path>
              </a:pathLst>
            </a:custGeom>
            <a:noFill/>
            <a:ln w="22225">
              <a:solidFill>
                <a:srgbClr val="fffff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32" name="object 74"/>
          <p:cNvSpPr/>
          <p:nvPr/>
        </p:nvSpPr>
        <p:spPr>
          <a:xfrm>
            <a:off x="685440" y="3758400"/>
            <a:ext cx="289944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3" name="object 75"/>
          <p:cNvSpPr/>
          <p:nvPr/>
        </p:nvSpPr>
        <p:spPr>
          <a:xfrm>
            <a:off x="4599720" y="3753000"/>
            <a:ext cx="289944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4" name="object 76"/>
          <p:cNvSpPr/>
          <p:nvPr/>
        </p:nvSpPr>
        <p:spPr>
          <a:xfrm>
            <a:off x="8570160" y="3742920"/>
            <a:ext cx="289944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800" spc="-21" strike="noStrike">
                <a:solidFill>
                  <a:srgbClr val="000000"/>
                </a:solidFill>
                <a:latin typeface="Corbel"/>
                <a:ea typeface="DejaVu Sans"/>
              </a:rPr>
              <a:t>Très</a:t>
            </a:r>
            <a:r>
              <a:rPr b="1" lang="fr-FR" sz="1800" spc="-26" strike="noStrike">
                <a:solidFill>
                  <a:srgbClr val="000000"/>
                </a:solidFill>
                <a:latin typeface="Corbel"/>
                <a:ea typeface="DejaVu Sans"/>
              </a:rPr>
              <a:t> </a:t>
            </a:r>
            <a:r>
              <a:rPr b="1" lang="fr-FR" sz="1800" spc="-12" strike="noStrike">
                <a:solidFill>
                  <a:srgbClr val="000000"/>
                </a:solidFill>
                <a:latin typeface="Corbel"/>
                <a:ea typeface="DejaVu Sans"/>
              </a:rPr>
              <a:t>difficilement</a:t>
            </a:r>
            <a:r>
              <a:rPr b="1" lang="fr-FR" sz="1800" spc="-15"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sp>
        <p:nvSpPr>
          <p:cNvPr id="435" name="object 77"/>
          <p:cNvSpPr/>
          <p:nvPr/>
        </p:nvSpPr>
        <p:spPr>
          <a:xfrm>
            <a:off x="349920" y="5247720"/>
            <a:ext cx="3594240" cy="772560"/>
          </a:xfrm>
          <a:prstGeom prst="rect">
            <a:avLst/>
          </a:prstGeom>
          <a:solidFill>
            <a:srgbClr val="ffc000">
              <a:alpha val="50000"/>
            </a:srgbClr>
          </a:solidFill>
          <a:ln w="22225">
            <a:solidFill>
              <a:srgbClr val="ffffff"/>
            </a:solidFill>
            <a:round/>
          </a:ln>
        </p:spPr>
        <p:style>
          <a:lnRef idx="0"/>
          <a:fillRef idx="0"/>
          <a:effectRef idx="0"/>
          <a:fontRef idx="minor"/>
        </p:style>
        <p:txBody>
          <a:bodyPr lIns="0" rIns="0" tIns="223560" bIns="0" anchor="t">
            <a:spAutoFit/>
          </a:bodyPr>
          <a:p>
            <a:pPr>
              <a:lnSpc>
                <a:spcPct val="100000"/>
              </a:lnSpc>
              <a:spcBef>
                <a:spcPts val="1760"/>
              </a:spcBef>
            </a:pPr>
            <a:endParaRPr b="0" lang="fr-FR" sz="1800" spc="-1" strike="noStrike">
              <a:solidFill>
                <a:srgbClr val="000000"/>
              </a:solidFill>
              <a:latin typeface="Arial"/>
            </a:endParaRPr>
          </a:p>
          <a:p>
            <a:pPr marL="572040">
              <a:lnSpc>
                <a:spcPct val="100000"/>
              </a:lnSpc>
              <a:spcBef>
                <a:spcPts val="6"/>
              </a:spcBef>
            </a:pPr>
            <a:r>
              <a:rPr b="1" lang="fr-FR" sz="1800" spc="-12" strike="noStrike">
                <a:solidFill>
                  <a:srgbClr val="000000"/>
                </a:solidFill>
                <a:latin typeface="Corbel"/>
                <a:ea typeface="DejaVu Sans"/>
              </a:rPr>
              <a:t>Difficilement</a:t>
            </a:r>
            <a:r>
              <a:rPr b="1" lang="fr-FR" sz="1800" spc="-1" strike="noStrike">
                <a:solidFill>
                  <a:srgbClr val="000000"/>
                </a:solidFill>
                <a:latin typeface="Corbel"/>
                <a:ea typeface="DejaVu Sans"/>
              </a:rPr>
              <a:t> </a:t>
            </a:r>
            <a:r>
              <a:rPr b="1" lang="fr-FR" sz="1800" spc="-12" strike="noStrike">
                <a:solidFill>
                  <a:srgbClr val="000000"/>
                </a:solidFill>
                <a:latin typeface="Corbel"/>
                <a:ea typeface="DejaVu Sans"/>
              </a:rPr>
              <a:t>identifiable</a:t>
            </a:r>
            <a:endParaRPr b="0" lang="fr-FR" sz="1800" spc="-1" strike="noStrike">
              <a:solidFill>
                <a:srgbClr val="000000"/>
              </a:solidFill>
              <a:latin typeface="Arial"/>
            </a:endParaRPr>
          </a:p>
        </p:txBody>
      </p:sp>
      <p:grpSp>
        <p:nvGrpSpPr>
          <p:cNvPr id="436" name="object 78"/>
          <p:cNvGrpSpPr/>
          <p:nvPr/>
        </p:nvGrpSpPr>
        <p:grpSpPr>
          <a:xfrm>
            <a:off x="4136040" y="5748480"/>
            <a:ext cx="3804840" cy="1049040"/>
            <a:chOff x="4136040" y="5748480"/>
            <a:chExt cx="3804840" cy="1049040"/>
          </a:xfrm>
        </p:grpSpPr>
        <p:pic>
          <p:nvPicPr>
            <p:cNvPr id="437" name="object 79" descr=""/>
            <p:cNvPicPr/>
            <p:nvPr/>
          </p:nvPicPr>
          <p:blipFill>
            <a:blip r:embed="rId16"/>
            <a:stretch/>
          </p:blipFill>
          <p:spPr>
            <a:xfrm>
              <a:off x="4136040" y="5748480"/>
              <a:ext cx="3804480" cy="1049040"/>
            </a:xfrm>
            <a:prstGeom prst="rect">
              <a:avLst/>
            </a:prstGeom>
            <a:ln w="0">
              <a:noFill/>
            </a:ln>
          </p:spPr>
        </p:pic>
        <p:sp>
          <p:nvSpPr>
            <p:cNvPr id="438" name="object 80"/>
            <p:cNvSpPr/>
            <p:nvPr/>
          </p:nvSpPr>
          <p:spPr>
            <a:xfrm>
              <a:off x="4136040" y="5748480"/>
              <a:ext cx="3804840" cy="927000"/>
            </a:xfrm>
            <a:custGeom>
              <a:avLst/>
              <a:gdLst>
                <a:gd name="textAreaLeft" fmla="*/ 0 w 3804840"/>
                <a:gd name="textAreaRight" fmla="*/ 3807360 w 3804840"/>
                <a:gd name="textAreaTop" fmla="*/ 0 h 927000"/>
                <a:gd name="textAreaBottom" fmla="*/ 929520 h 927000"/>
              </a:gdLst>
              <a:ahLst/>
              <a:rect l="textAreaLeft" t="textAreaTop" r="textAreaRight" b="textAreaBottom"/>
              <a:pathLst>
                <a:path w="3807459" h="929640">
                  <a:moveTo>
                    <a:pt x="0" y="98513"/>
                  </a:moveTo>
                  <a:lnTo>
                    <a:pt x="7737" y="60168"/>
                  </a:lnTo>
                  <a:lnTo>
                    <a:pt x="28844" y="28854"/>
                  </a:lnTo>
                  <a:lnTo>
                    <a:pt x="60168" y="7741"/>
                  </a:lnTo>
                  <a:lnTo>
                    <a:pt x="98551" y="0"/>
                  </a:lnTo>
                  <a:lnTo>
                    <a:pt x="3708399" y="0"/>
                  </a:lnTo>
                  <a:lnTo>
                    <a:pt x="3746783" y="7741"/>
                  </a:lnTo>
                  <a:lnTo>
                    <a:pt x="3778107" y="28854"/>
                  </a:lnTo>
                  <a:lnTo>
                    <a:pt x="3799214" y="60168"/>
                  </a:lnTo>
                  <a:lnTo>
                    <a:pt x="3806952" y="98513"/>
                  </a:lnTo>
                  <a:lnTo>
                    <a:pt x="3806952" y="831126"/>
                  </a:lnTo>
                  <a:lnTo>
                    <a:pt x="3799214" y="869471"/>
                  </a:lnTo>
                  <a:lnTo>
                    <a:pt x="3778107" y="900785"/>
                  </a:lnTo>
                  <a:lnTo>
                    <a:pt x="3746783" y="921898"/>
                  </a:lnTo>
                  <a:lnTo>
                    <a:pt x="3708399" y="929640"/>
                  </a:lnTo>
                  <a:lnTo>
                    <a:pt x="98551" y="929640"/>
                  </a:lnTo>
                  <a:lnTo>
                    <a:pt x="60168" y="921898"/>
                  </a:lnTo>
                  <a:lnTo>
                    <a:pt x="28844" y="900785"/>
                  </a:lnTo>
                  <a:lnTo>
                    <a:pt x="7737" y="869471"/>
                  </a:lnTo>
                  <a:lnTo>
                    <a:pt x="0" y="831126"/>
                  </a:lnTo>
                  <a:lnTo>
                    <a:pt x="0" y="98513"/>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39" name="object 81"/>
          <p:cNvSpPr/>
          <p:nvPr/>
        </p:nvSpPr>
        <p:spPr>
          <a:xfrm>
            <a:off x="4244760" y="5766120"/>
            <a:ext cx="3258360" cy="103248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1" lang="fr-FR" sz="1200" spc="-1" strike="noStrike" u="sng">
                <a:solidFill>
                  <a:srgbClr val="000000"/>
                </a:solidFill>
                <a:uFill>
                  <a:solidFill>
                    <a:srgbClr val="000000"/>
                  </a:solidFill>
                </a:uFill>
                <a:latin typeface="Corbel"/>
                <a:ea typeface="DejaVu Sans"/>
              </a:rPr>
              <a:t>Premier point</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vue</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39360" indent="-170280">
              <a:lnSpc>
                <a:spcPct val="100000"/>
              </a:lnSpc>
              <a:spcBef>
                <a:spcPts val="6"/>
              </a:spcBef>
              <a:buClr>
                <a:srgbClr val="000000"/>
              </a:buClr>
              <a:buFont typeface="Arial"/>
              <a:buChar char="•"/>
              <a:tabLst>
                <a:tab algn="l" pos="641880"/>
              </a:tabLst>
            </a:pPr>
            <a:r>
              <a:rPr b="0" lang="fr-FR" sz="1100" spc="-1" strike="noStrike">
                <a:solidFill>
                  <a:srgbClr val="000000"/>
                </a:solidFill>
                <a:latin typeface="Corbel"/>
                <a:ea typeface="DejaVu Sans"/>
              </a:rPr>
              <a:t>En</a:t>
            </a:r>
            <a:r>
              <a:rPr b="0" lang="fr-FR" sz="1100" spc="-12" strike="noStrike">
                <a:solidFill>
                  <a:srgbClr val="000000"/>
                </a:solidFill>
                <a:latin typeface="Corbel"/>
                <a:ea typeface="DejaVu Sans"/>
              </a:rPr>
              <a:t> regardant</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simplement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les images,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on</a:t>
            </a:r>
            <a:r>
              <a:rPr b="0" lang="fr-FR" sz="1100" spc="-21" strike="noStrike">
                <a:solidFill>
                  <a:srgbClr val="000000"/>
                </a:solidFill>
                <a:latin typeface="Corbel"/>
                <a:ea typeface="DejaVu Sans"/>
              </a:rPr>
              <a:t> peut </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remarquer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les </a:t>
            </a:r>
            <a:r>
              <a:rPr b="0" lang="fr-FR" sz="1100" spc="-12" strike="noStrike">
                <a:solidFill>
                  <a:srgbClr val="000000"/>
                </a:solidFill>
                <a:latin typeface="Corbel"/>
                <a:ea typeface="DejaVu Sans"/>
              </a:rPr>
              <a:t>catégories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qui sont </a:t>
            </a:r>
            <a:r>
              <a:rPr b="0" lang="fr-FR" sz="1100" spc="-12" strike="noStrike">
                <a:solidFill>
                  <a:srgbClr val="000000"/>
                </a:solidFill>
                <a:latin typeface="Corbel"/>
                <a:ea typeface="DejaVu Sans"/>
              </a:rPr>
              <a:t>facilement </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identifiables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ou non.</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classification</a:t>
            </a:r>
            <a:r>
              <a:rPr b="0" lang="fr-FR" sz="1100" spc="-1" strike="noStrike">
                <a:solidFill>
                  <a:srgbClr val="000000"/>
                </a:solidFill>
                <a:latin typeface="Corbel"/>
                <a:ea typeface="DejaVu Sans"/>
              </a:rPr>
              <a:t> </a:t>
            </a:r>
            <a:r>
              <a:rPr b="0" lang="fr-FR" sz="1100" spc="-21" strike="noStrike">
                <a:solidFill>
                  <a:srgbClr val="000000"/>
                </a:solidFill>
                <a:latin typeface="Corbel"/>
                <a:ea typeface="DejaVu Sans"/>
              </a:rPr>
              <a:t>nous </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confirmera,</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ou</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non,</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ce point</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vue.</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object 2"/>
          <p:cNvSpPr/>
          <p:nvPr/>
        </p:nvSpPr>
        <p:spPr>
          <a:xfrm>
            <a:off x="11282040" y="5954760"/>
            <a:ext cx="1404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15</a:t>
            </a:r>
            <a:endParaRPr b="0" lang="fr-FR" sz="1000" spc="-1" strike="noStrike">
              <a:solidFill>
                <a:srgbClr val="000000"/>
              </a:solidFill>
              <a:latin typeface="Arial"/>
            </a:endParaRPr>
          </a:p>
        </p:txBody>
      </p:sp>
      <p:sp>
        <p:nvSpPr>
          <p:cNvPr id="441"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TRANSFORMATIONS</a:t>
            </a:r>
            <a:r>
              <a:rPr b="1" lang="fr-FR" sz="4000" spc="-92" strike="noStrike">
                <a:solidFill>
                  <a:srgbClr val="000000"/>
                </a:solidFill>
                <a:latin typeface="Corbel"/>
              </a:rPr>
              <a:t> </a:t>
            </a:r>
            <a:r>
              <a:rPr b="1" lang="fr-FR" sz="4000" spc="-21" strike="noStrike">
                <a:solidFill>
                  <a:srgbClr val="000000"/>
                </a:solidFill>
                <a:latin typeface="Corbel"/>
              </a:rPr>
              <a:t>IMAGES</a:t>
            </a:r>
            <a:r>
              <a:rPr b="1" lang="fr-FR" sz="4000" spc="-185" strike="noStrike">
                <a:solidFill>
                  <a:srgbClr val="000000"/>
                </a:solidFill>
                <a:latin typeface="Corbel"/>
              </a:rPr>
              <a:t> </a:t>
            </a:r>
            <a:r>
              <a:rPr b="1" lang="fr-FR" sz="4000" spc="-12" strike="noStrike">
                <a:solidFill>
                  <a:srgbClr val="000000"/>
                </a:solidFill>
                <a:latin typeface="Corbel"/>
              </a:rPr>
              <a:t>GRAYSCALE</a:t>
            </a:r>
            <a:endParaRPr b="0" lang="fr-FR" sz="4000" spc="-1" strike="noStrike">
              <a:solidFill>
                <a:srgbClr val="000000"/>
              </a:solidFill>
              <a:latin typeface="Arial"/>
            </a:endParaRPr>
          </a:p>
        </p:txBody>
      </p:sp>
      <p:grpSp>
        <p:nvGrpSpPr>
          <p:cNvPr id="442" name="object 4"/>
          <p:cNvGrpSpPr/>
          <p:nvPr/>
        </p:nvGrpSpPr>
        <p:grpSpPr>
          <a:xfrm>
            <a:off x="2153520" y="5046120"/>
            <a:ext cx="2530440" cy="452160"/>
            <a:chOff x="2153520" y="5046120"/>
            <a:chExt cx="2530440" cy="452160"/>
          </a:xfrm>
        </p:grpSpPr>
        <p:pic>
          <p:nvPicPr>
            <p:cNvPr id="443" name="object 5" descr=""/>
            <p:cNvPicPr/>
            <p:nvPr/>
          </p:nvPicPr>
          <p:blipFill>
            <a:blip r:embed="rId1"/>
            <a:stretch/>
          </p:blipFill>
          <p:spPr>
            <a:xfrm>
              <a:off x="2153520" y="5046120"/>
              <a:ext cx="2530440" cy="451800"/>
            </a:xfrm>
            <a:prstGeom prst="rect">
              <a:avLst/>
            </a:prstGeom>
            <a:ln w="0">
              <a:noFill/>
            </a:ln>
          </p:spPr>
        </p:pic>
        <p:sp>
          <p:nvSpPr>
            <p:cNvPr id="444" name="object 6"/>
            <p:cNvSpPr/>
            <p:nvPr/>
          </p:nvSpPr>
          <p:spPr>
            <a:xfrm>
              <a:off x="2153520" y="5046120"/>
              <a:ext cx="2530440" cy="452160"/>
            </a:xfrm>
            <a:custGeom>
              <a:avLst/>
              <a:gdLst>
                <a:gd name="textAreaLeft" fmla="*/ 0 w 2530440"/>
                <a:gd name="textAreaRight" fmla="*/ 2532960 w 2530440"/>
                <a:gd name="textAreaTop" fmla="*/ 0 h 452160"/>
                <a:gd name="textAreaBottom" fmla="*/ 454680 h 452160"/>
              </a:gdLst>
              <a:ahLst/>
              <a:rect l="textAreaLeft" t="textAreaTop" r="textAreaRight" b="textAreaBottom"/>
              <a:pathLst>
                <a:path w="2533015" h="454660">
                  <a:moveTo>
                    <a:pt x="0" y="98552"/>
                  </a:moveTo>
                  <a:lnTo>
                    <a:pt x="7754" y="60221"/>
                  </a:lnTo>
                  <a:lnTo>
                    <a:pt x="28892" y="28892"/>
                  </a:lnTo>
                  <a:lnTo>
                    <a:pt x="60221" y="7754"/>
                  </a:lnTo>
                  <a:lnTo>
                    <a:pt x="98551" y="0"/>
                  </a:lnTo>
                  <a:lnTo>
                    <a:pt x="2434336" y="0"/>
                  </a:lnTo>
                  <a:lnTo>
                    <a:pt x="2472666" y="7754"/>
                  </a:lnTo>
                  <a:lnTo>
                    <a:pt x="2503995" y="28892"/>
                  </a:lnTo>
                  <a:lnTo>
                    <a:pt x="2525133" y="60221"/>
                  </a:lnTo>
                  <a:lnTo>
                    <a:pt x="2532888" y="98552"/>
                  </a:lnTo>
                  <a:lnTo>
                    <a:pt x="2532888" y="355600"/>
                  </a:lnTo>
                  <a:lnTo>
                    <a:pt x="2525133" y="393930"/>
                  </a:lnTo>
                  <a:lnTo>
                    <a:pt x="2503995" y="425259"/>
                  </a:lnTo>
                  <a:lnTo>
                    <a:pt x="2472666" y="446397"/>
                  </a:lnTo>
                  <a:lnTo>
                    <a:pt x="2434336" y="454152"/>
                  </a:lnTo>
                  <a:lnTo>
                    <a:pt x="98551" y="454152"/>
                  </a:lnTo>
                  <a:lnTo>
                    <a:pt x="60221" y="446397"/>
                  </a:lnTo>
                  <a:lnTo>
                    <a:pt x="28892" y="425259"/>
                  </a:lnTo>
                  <a:lnTo>
                    <a:pt x="7754" y="393930"/>
                  </a:lnTo>
                  <a:lnTo>
                    <a:pt x="0" y="355600"/>
                  </a:lnTo>
                  <a:lnTo>
                    <a:pt x="0" y="9855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45" name="object 7"/>
          <p:cNvSpPr/>
          <p:nvPr/>
        </p:nvSpPr>
        <p:spPr>
          <a:xfrm>
            <a:off x="2938680" y="5168520"/>
            <a:ext cx="95940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a:solidFill>
                  <a:srgbClr val="000000"/>
                </a:solidFill>
                <a:latin typeface="Corbel"/>
                <a:ea typeface="DejaVu Sans"/>
              </a:rPr>
              <a:t>Image</a:t>
            </a:r>
            <a:r>
              <a:rPr b="1" lang="fr-FR" sz="1100" spc="-21" strike="noStrike">
                <a:solidFill>
                  <a:srgbClr val="000000"/>
                </a:solidFill>
                <a:latin typeface="Corbel"/>
                <a:ea typeface="DejaVu Sans"/>
              </a:rPr>
              <a:t> </a:t>
            </a:r>
            <a:r>
              <a:rPr b="1" lang="fr-FR" sz="1100" spc="-12" strike="noStrike">
                <a:solidFill>
                  <a:srgbClr val="000000"/>
                </a:solidFill>
                <a:latin typeface="Corbel"/>
                <a:ea typeface="DejaVu Sans"/>
              </a:rPr>
              <a:t>originale</a:t>
            </a:r>
            <a:endParaRPr b="0" lang="fr-FR" sz="1100" spc="-1" strike="noStrike">
              <a:solidFill>
                <a:srgbClr val="000000"/>
              </a:solidFill>
              <a:latin typeface="Arial"/>
            </a:endParaRPr>
          </a:p>
        </p:txBody>
      </p:sp>
      <p:grpSp>
        <p:nvGrpSpPr>
          <p:cNvPr id="446" name="object 8"/>
          <p:cNvGrpSpPr/>
          <p:nvPr/>
        </p:nvGrpSpPr>
        <p:grpSpPr>
          <a:xfrm>
            <a:off x="5239440" y="5046120"/>
            <a:ext cx="2530440" cy="452160"/>
            <a:chOff x="5239440" y="5046120"/>
            <a:chExt cx="2530440" cy="452160"/>
          </a:xfrm>
        </p:grpSpPr>
        <p:pic>
          <p:nvPicPr>
            <p:cNvPr id="447" name="object 9" descr=""/>
            <p:cNvPicPr/>
            <p:nvPr/>
          </p:nvPicPr>
          <p:blipFill>
            <a:blip r:embed="rId2"/>
            <a:stretch/>
          </p:blipFill>
          <p:spPr>
            <a:xfrm>
              <a:off x="5239440" y="5046120"/>
              <a:ext cx="2530440" cy="451800"/>
            </a:xfrm>
            <a:prstGeom prst="rect">
              <a:avLst/>
            </a:prstGeom>
            <a:ln w="0">
              <a:noFill/>
            </a:ln>
          </p:spPr>
        </p:pic>
        <p:sp>
          <p:nvSpPr>
            <p:cNvPr id="448" name="object 10"/>
            <p:cNvSpPr/>
            <p:nvPr/>
          </p:nvSpPr>
          <p:spPr>
            <a:xfrm>
              <a:off x="5239440" y="5046120"/>
              <a:ext cx="2530440" cy="452160"/>
            </a:xfrm>
            <a:custGeom>
              <a:avLst/>
              <a:gdLst>
                <a:gd name="textAreaLeft" fmla="*/ 0 w 2530440"/>
                <a:gd name="textAreaRight" fmla="*/ 2532960 w 2530440"/>
                <a:gd name="textAreaTop" fmla="*/ 0 h 452160"/>
                <a:gd name="textAreaBottom" fmla="*/ 454680 h 452160"/>
              </a:gdLst>
              <a:ahLst/>
              <a:rect l="textAreaLeft" t="textAreaTop" r="textAreaRight" b="textAreaBottom"/>
              <a:pathLst>
                <a:path w="2533015" h="454660">
                  <a:moveTo>
                    <a:pt x="0" y="39369"/>
                  </a:moveTo>
                  <a:lnTo>
                    <a:pt x="3097" y="24056"/>
                  </a:lnTo>
                  <a:lnTo>
                    <a:pt x="11541" y="11541"/>
                  </a:lnTo>
                  <a:lnTo>
                    <a:pt x="24056" y="3097"/>
                  </a:lnTo>
                  <a:lnTo>
                    <a:pt x="39370" y="0"/>
                  </a:lnTo>
                  <a:lnTo>
                    <a:pt x="2493517" y="0"/>
                  </a:lnTo>
                  <a:lnTo>
                    <a:pt x="2508831" y="3097"/>
                  </a:lnTo>
                  <a:lnTo>
                    <a:pt x="2521346" y="11541"/>
                  </a:lnTo>
                  <a:lnTo>
                    <a:pt x="2529790" y="24056"/>
                  </a:lnTo>
                  <a:lnTo>
                    <a:pt x="2532888" y="39369"/>
                  </a:lnTo>
                  <a:lnTo>
                    <a:pt x="2532888" y="414782"/>
                  </a:lnTo>
                  <a:lnTo>
                    <a:pt x="2529790" y="430095"/>
                  </a:lnTo>
                  <a:lnTo>
                    <a:pt x="2521346" y="442610"/>
                  </a:lnTo>
                  <a:lnTo>
                    <a:pt x="2508831" y="451054"/>
                  </a:lnTo>
                  <a:lnTo>
                    <a:pt x="2493517" y="454152"/>
                  </a:lnTo>
                  <a:lnTo>
                    <a:pt x="39370" y="454152"/>
                  </a:lnTo>
                  <a:lnTo>
                    <a:pt x="24056" y="451054"/>
                  </a:lnTo>
                  <a:lnTo>
                    <a:pt x="11541" y="442610"/>
                  </a:lnTo>
                  <a:lnTo>
                    <a:pt x="3097" y="430095"/>
                  </a:lnTo>
                  <a:lnTo>
                    <a:pt x="0" y="414782"/>
                  </a:lnTo>
                  <a:lnTo>
                    <a:pt x="0" y="3936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49" name="object 11"/>
          <p:cNvGrpSpPr/>
          <p:nvPr/>
        </p:nvGrpSpPr>
        <p:grpSpPr>
          <a:xfrm>
            <a:off x="2153520" y="845640"/>
            <a:ext cx="8795880" cy="4119120"/>
            <a:chOff x="2153520" y="845640"/>
            <a:chExt cx="8795880" cy="4119120"/>
          </a:xfrm>
        </p:grpSpPr>
        <p:pic>
          <p:nvPicPr>
            <p:cNvPr id="450" name="object 12" descr=""/>
            <p:cNvPicPr/>
            <p:nvPr/>
          </p:nvPicPr>
          <p:blipFill>
            <a:blip r:embed="rId3"/>
            <a:stretch/>
          </p:blipFill>
          <p:spPr>
            <a:xfrm>
              <a:off x="2153520" y="1990440"/>
              <a:ext cx="2530440" cy="2973960"/>
            </a:xfrm>
            <a:prstGeom prst="rect">
              <a:avLst/>
            </a:prstGeom>
            <a:ln w="0">
              <a:noFill/>
            </a:ln>
          </p:spPr>
        </p:pic>
        <p:sp>
          <p:nvSpPr>
            <p:cNvPr id="451" name="object 13"/>
            <p:cNvSpPr/>
            <p:nvPr/>
          </p:nvSpPr>
          <p:spPr>
            <a:xfrm>
              <a:off x="2153520" y="1990440"/>
              <a:ext cx="2530440" cy="2974320"/>
            </a:xfrm>
            <a:custGeom>
              <a:avLst/>
              <a:gdLst>
                <a:gd name="textAreaLeft" fmla="*/ 0 w 2530440"/>
                <a:gd name="textAreaRight" fmla="*/ 2532960 w 2530440"/>
                <a:gd name="textAreaTop" fmla="*/ 0 h 2974320"/>
                <a:gd name="textAreaBottom" fmla="*/ 2976840 h 2974320"/>
              </a:gdLst>
              <a:ahLst/>
              <a:rect l="textAreaLeft" t="textAreaTop" r="textAreaRight" b="textAreaBottom"/>
              <a:pathLst>
                <a:path w="2533015" h="2976879">
                  <a:moveTo>
                    <a:pt x="0" y="169544"/>
                  </a:moveTo>
                  <a:lnTo>
                    <a:pt x="6058" y="124486"/>
                  </a:lnTo>
                  <a:lnTo>
                    <a:pt x="23156" y="83989"/>
                  </a:lnTo>
                  <a:lnTo>
                    <a:pt x="49672" y="49672"/>
                  </a:lnTo>
                  <a:lnTo>
                    <a:pt x="83989" y="23156"/>
                  </a:lnTo>
                  <a:lnTo>
                    <a:pt x="124486" y="6058"/>
                  </a:lnTo>
                  <a:lnTo>
                    <a:pt x="169544" y="0"/>
                  </a:lnTo>
                  <a:lnTo>
                    <a:pt x="2363342" y="0"/>
                  </a:lnTo>
                  <a:lnTo>
                    <a:pt x="2408401" y="6058"/>
                  </a:lnTo>
                  <a:lnTo>
                    <a:pt x="2448898" y="23156"/>
                  </a:lnTo>
                  <a:lnTo>
                    <a:pt x="2483215" y="49672"/>
                  </a:lnTo>
                  <a:lnTo>
                    <a:pt x="2509731" y="83989"/>
                  </a:lnTo>
                  <a:lnTo>
                    <a:pt x="2526829" y="124486"/>
                  </a:lnTo>
                  <a:lnTo>
                    <a:pt x="2532888" y="169544"/>
                  </a:lnTo>
                  <a:lnTo>
                    <a:pt x="2532888" y="2806826"/>
                  </a:lnTo>
                  <a:lnTo>
                    <a:pt x="2526829" y="2851885"/>
                  </a:lnTo>
                  <a:lnTo>
                    <a:pt x="2509731" y="2892382"/>
                  </a:lnTo>
                  <a:lnTo>
                    <a:pt x="2483215" y="2926699"/>
                  </a:lnTo>
                  <a:lnTo>
                    <a:pt x="2448898" y="2953215"/>
                  </a:lnTo>
                  <a:lnTo>
                    <a:pt x="2408401" y="2970313"/>
                  </a:lnTo>
                  <a:lnTo>
                    <a:pt x="2363342" y="2976372"/>
                  </a:lnTo>
                  <a:lnTo>
                    <a:pt x="169544" y="2976372"/>
                  </a:lnTo>
                  <a:lnTo>
                    <a:pt x="124486" y="2970313"/>
                  </a:lnTo>
                  <a:lnTo>
                    <a:pt x="83989" y="2953215"/>
                  </a:lnTo>
                  <a:lnTo>
                    <a:pt x="49672" y="2926699"/>
                  </a:lnTo>
                  <a:lnTo>
                    <a:pt x="23156" y="2892382"/>
                  </a:lnTo>
                  <a:lnTo>
                    <a:pt x="6058" y="2851885"/>
                  </a:lnTo>
                  <a:lnTo>
                    <a:pt x="0" y="2806826"/>
                  </a:lnTo>
                  <a:lnTo>
                    <a:pt x="0" y="169544"/>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52" name="object 14" descr=""/>
            <p:cNvPicPr/>
            <p:nvPr/>
          </p:nvPicPr>
          <p:blipFill>
            <a:blip r:embed="rId4"/>
            <a:stretch/>
          </p:blipFill>
          <p:spPr>
            <a:xfrm>
              <a:off x="2240280" y="2220480"/>
              <a:ext cx="2356560" cy="2594520"/>
            </a:xfrm>
            <a:prstGeom prst="rect">
              <a:avLst/>
            </a:prstGeom>
            <a:ln w="0">
              <a:noFill/>
            </a:ln>
          </p:spPr>
        </p:pic>
        <p:pic>
          <p:nvPicPr>
            <p:cNvPr id="453" name="object 15" descr=""/>
            <p:cNvPicPr/>
            <p:nvPr/>
          </p:nvPicPr>
          <p:blipFill>
            <a:blip r:embed="rId5"/>
            <a:stretch/>
          </p:blipFill>
          <p:spPr>
            <a:xfrm>
              <a:off x="2153520" y="845640"/>
              <a:ext cx="8795520" cy="675720"/>
            </a:xfrm>
            <a:prstGeom prst="rect">
              <a:avLst/>
            </a:prstGeom>
            <a:ln w="0">
              <a:noFill/>
            </a:ln>
          </p:spPr>
        </p:pic>
        <p:sp>
          <p:nvSpPr>
            <p:cNvPr id="454" name="object 16"/>
            <p:cNvSpPr/>
            <p:nvPr/>
          </p:nvSpPr>
          <p:spPr>
            <a:xfrm>
              <a:off x="2153520" y="845640"/>
              <a:ext cx="8795880" cy="675720"/>
            </a:xfrm>
            <a:custGeom>
              <a:avLst/>
              <a:gdLst>
                <a:gd name="textAreaLeft" fmla="*/ 0 w 8795880"/>
                <a:gd name="textAreaRight" fmla="*/ 8798400 w 8795880"/>
                <a:gd name="textAreaTop" fmla="*/ 0 h 675720"/>
                <a:gd name="textAreaBottom" fmla="*/ 678240 h 675720"/>
              </a:gdLst>
              <a:ahLst/>
              <a:rect l="textAreaLeft" t="textAreaTop" r="textAreaRight" b="textAreaBottom"/>
              <a:pathLst>
                <a:path w="8798560" h="678180">
                  <a:moveTo>
                    <a:pt x="0" y="147192"/>
                  </a:moveTo>
                  <a:lnTo>
                    <a:pt x="7505" y="100673"/>
                  </a:lnTo>
                  <a:lnTo>
                    <a:pt x="28403" y="60268"/>
                  </a:lnTo>
                  <a:lnTo>
                    <a:pt x="60268" y="28403"/>
                  </a:lnTo>
                  <a:lnTo>
                    <a:pt x="100673" y="7505"/>
                  </a:lnTo>
                  <a:lnTo>
                    <a:pt x="147193" y="0"/>
                  </a:lnTo>
                  <a:lnTo>
                    <a:pt x="8650859" y="0"/>
                  </a:lnTo>
                  <a:lnTo>
                    <a:pt x="8697378" y="7505"/>
                  </a:lnTo>
                  <a:lnTo>
                    <a:pt x="8737783" y="28403"/>
                  </a:lnTo>
                  <a:lnTo>
                    <a:pt x="8769648" y="60268"/>
                  </a:lnTo>
                  <a:lnTo>
                    <a:pt x="8790546" y="100673"/>
                  </a:lnTo>
                  <a:lnTo>
                    <a:pt x="8798052" y="147192"/>
                  </a:lnTo>
                  <a:lnTo>
                    <a:pt x="8798052" y="530987"/>
                  </a:lnTo>
                  <a:lnTo>
                    <a:pt x="8790546" y="577506"/>
                  </a:lnTo>
                  <a:lnTo>
                    <a:pt x="8769648" y="617911"/>
                  </a:lnTo>
                  <a:lnTo>
                    <a:pt x="8737783" y="649776"/>
                  </a:lnTo>
                  <a:lnTo>
                    <a:pt x="8697378" y="670674"/>
                  </a:lnTo>
                  <a:lnTo>
                    <a:pt x="8650859" y="678179"/>
                  </a:lnTo>
                  <a:lnTo>
                    <a:pt x="147193" y="678179"/>
                  </a:lnTo>
                  <a:lnTo>
                    <a:pt x="100673" y="670674"/>
                  </a:lnTo>
                  <a:lnTo>
                    <a:pt x="60268" y="649776"/>
                  </a:lnTo>
                  <a:lnTo>
                    <a:pt x="28403" y="617911"/>
                  </a:lnTo>
                  <a:lnTo>
                    <a:pt x="7505" y="577506"/>
                  </a:lnTo>
                  <a:lnTo>
                    <a:pt x="0" y="530987"/>
                  </a:lnTo>
                  <a:lnTo>
                    <a:pt x="0" y="14719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55" name="object 17"/>
          <p:cNvSpPr/>
          <p:nvPr/>
        </p:nvSpPr>
        <p:spPr>
          <a:xfrm>
            <a:off x="5441040" y="5085000"/>
            <a:ext cx="2129040" cy="34776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1" lang="fr-FR" sz="1100" spc="-1" strike="noStrike">
                <a:solidFill>
                  <a:srgbClr val="000000"/>
                </a:solidFill>
                <a:latin typeface="Corbel"/>
                <a:ea typeface="DejaVu Sans"/>
              </a:rPr>
              <a:t>Conversion</a:t>
            </a:r>
            <a:r>
              <a:rPr b="1" lang="fr-FR" sz="1100" spc="-35" strike="noStrike">
                <a:solidFill>
                  <a:srgbClr val="000000"/>
                </a:solidFill>
                <a:latin typeface="Corbel"/>
                <a:ea typeface="DejaVu Sans"/>
              </a:rPr>
              <a:t> </a:t>
            </a:r>
            <a:r>
              <a:rPr b="1" lang="fr-FR" sz="1100" spc="-1" strike="noStrike">
                <a:solidFill>
                  <a:srgbClr val="000000"/>
                </a:solidFill>
                <a:latin typeface="Corbel"/>
                <a:ea typeface="DejaVu Sans"/>
              </a:rPr>
              <a:t>de</a:t>
            </a:r>
            <a:r>
              <a:rPr b="1" lang="fr-FR" sz="1100" spc="-12" strike="noStrike">
                <a:solidFill>
                  <a:srgbClr val="000000"/>
                </a:solidFill>
                <a:latin typeface="Corbel"/>
                <a:ea typeface="DejaVu Sans"/>
              </a:rPr>
              <a:t> </a:t>
            </a:r>
            <a:r>
              <a:rPr b="1" lang="fr-FR" sz="1100" spc="-1" strike="noStrike">
                <a:solidFill>
                  <a:srgbClr val="000000"/>
                </a:solidFill>
                <a:latin typeface="Corbel"/>
                <a:ea typeface="DejaVu Sans"/>
              </a:rPr>
              <a:t>l’image</a:t>
            </a:r>
            <a:r>
              <a:rPr b="1" lang="fr-FR" sz="1100" spc="-35" strike="noStrike">
                <a:solidFill>
                  <a:srgbClr val="000000"/>
                </a:solidFill>
                <a:latin typeface="Corbel"/>
                <a:ea typeface="DejaVu Sans"/>
              </a:rPr>
              <a:t> </a:t>
            </a:r>
            <a:r>
              <a:rPr b="1" lang="fr-FR" sz="1100" spc="-1" strike="noStrike">
                <a:solidFill>
                  <a:srgbClr val="000000"/>
                </a:solidFill>
                <a:latin typeface="Corbel"/>
                <a:ea typeface="DejaVu Sans"/>
              </a:rPr>
              <a:t>en</a:t>
            </a:r>
            <a:r>
              <a:rPr b="1" lang="fr-FR" sz="1100" spc="-12" strike="noStrike">
                <a:solidFill>
                  <a:srgbClr val="000000"/>
                </a:solidFill>
                <a:latin typeface="Corbel"/>
                <a:ea typeface="DejaVu Sans"/>
              </a:rPr>
              <a:t> </a:t>
            </a:r>
            <a:r>
              <a:rPr b="1" lang="fr-FR" sz="1100" spc="-1" strike="noStrike">
                <a:solidFill>
                  <a:srgbClr val="000000"/>
                </a:solidFill>
                <a:latin typeface="Corbel"/>
                <a:ea typeface="DejaVu Sans"/>
              </a:rPr>
              <a:t>niveau</a:t>
            </a:r>
            <a:r>
              <a:rPr b="1" lang="fr-FR" sz="1100" spc="-26" strike="noStrike">
                <a:solidFill>
                  <a:srgbClr val="000000"/>
                </a:solidFill>
                <a:latin typeface="Corbel"/>
                <a:ea typeface="DejaVu Sans"/>
              </a:rPr>
              <a:t> de</a:t>
            </a:r>
            <a:endParaRPr b="0" lang="fr-FR" sz="1100" spc="-1" strike="noStrike">
              <a:solidFill>
                <a:srgbClr val="000000"/>
              </a:solidFill>
              <a:latin typeface="Arial"/>
            </a:endParaRPr>
          </a:p>
          <a:p>
            <a:pPr algn="ctr">
              <a:lnSpc>
                <a:spcPct val="100000"/>
              </a:lnSpc>
              <a:spcBef>
                <a:spcPts val="6"/>
              </a:spcBef>
            </a:pPr>
            <a:r>
              <a:rPr b="1" lang="fr-FR" sz="1100" spc="-21" strike="noStrike">
                <a:solidFill>
                  <a:srgbClr val="000000"/>
                </a:solidFill>
                <a:latin typeface="Corbel"/>
                <a:ea typeface="DejaVu Sans"/>
              </a:rPr>
              <a:t>gris</a:t>
            </a:r>
            <a:endParaRPr b="0" lang="fr-FR" sz="1100" spc="-1" strike="noStrike">
              <a:solidFill>
                <a:srgbClr val="000000"/>
              </a:solidFill>
              <a:latin typeface="Arial"/>
            </a:endParaRPr>
          </a:p>
        </p:txBody>
      </p:sp>
      <p:grpSp>
        <p:nvGrpSpPr>
          <p:cNvPr id="456" name="object 18"/>
          <p:cNvGrpSpPr/>
          <p:nvPr/>
        </p:nvGrpSpPr>
        <p:grpSpPr>
          <a:xfrm>
            <a:off x="5239440" y="1990440"/>
            <a:ext cx="2530440" cy="2974320"/>
            <a:chOff x="5239440" y="1990440"/>
            <a:chExt cx="2530440" cy="2974320"/>
          </a:xfrm>
        </p:grpSpPr>
        <p:pic>
          <p:nvPicPr>
            <p:cNvPr id="457" name="object 19" descr=""/>
            <p:cNvPicPr/>
            <p:nvPr/>
          </p:nvPicPr>
          <p:blipFill>
            <a:blip r:embed="rId6"/>
            <a:stretch/>
          </p:blipFill>
          <p:spPr>
            <a:xfrm>
              <a:off x="5239440" y="1990440"/>
              <a:ext cx="2530440" cy="2973960"/>
            </a:xfrm>
            <a:prstGeom prst="rect">
              <a:avLst/>
            </a:prstGeom>
            <a:ln w="0">
              <a:noFill/>
            </a:ln>
          </p:spPr>
        </p:pic>
        <p:sp>
          <p:nvSpPr>
            <p:cNvPr id="458" name="object 20"/>
            <p:cNvSpPr/>
            <p:nvPr/>
          </p:nvSpPr>
          <p:spPr>
            <a:xfrm>
              <a:off x="5239440" y="1990440"/>
              <a:ext cx="2530440" cy="2974320"/>
            </a:xfrm>
            <a:custGeom>
              <a:avLst/>
              <a:gdLst>
                <a:gd name="textAreaLeft" fmla="*/ 0 w 2530440"/>
                <a:gd name="textAreaRight" fmla="*/ 2532960 w 2530440"/>
                <a:gd name="textAreaTop" fmla="*/ 0 h 2974320"/>
                <a:gd name="textAreaBottom" fmla="*/ 2976840 h 2974320"/>
              </a:gdLst>
              <a:ahLst/>
              <a:rect l="textAreaLeft" t="textAreaTop" r="textAreaRight" b="textAreaBottom"/>
              <a:pathLst>
                <a:path w="2533015" h="2976879">
                  <a:moveTo>
                    <a:pt x="0" y="169544"/>
                  </a:moveTo>
                  <a:lnTo>
                    <a:pt x="6058" y="124486"/>
                  </a:lnTo>
                  <a:lnTo>
                    <a:pt x="23156" y="83989"/>
                  </a:lnTo>
                  <a:lnTo>
                    <a:pt x="49672" y="49672"/>
                  </a:lnTo>
                  <a:lnTo>
                    <a:pt x="83989" y="23156"/>
                  </a:lnTo>
                  <a:lnTo>
                    <a:pt x="124486" y="6058"/>
                  </a:lnTo>
                  <a:lnTo>
                    <a:pt x="169545" y="0"/>
                  </a:lnTo>
                  <a:lnTo>
                    <a:pt x="2363342" y="0"/>
                  </a:lnTo>
                  <a:lnTo>
                    <a:pt x="2408401" y="6058"/>
                  </a:lnTo>
                  <a:lnTo>
                    <a:pt x="2448898" y="23156"/>
                  </a:lnTo>
                  <a:lnTo>
                    <a:pt x="2483215" y="49672"/>
                  </a:lnTo>
                  <a:lnTo>
                    <a:pt x="2509731" y="83989"/>
                  </a:lnTo>
                  <a:lnTo>
                    <a:pt x="2526829" y="124486"/>
                  </a:lnTo>
                  <a:lnTo>
                    <a:pt x="2532888" y="169544"/>
                  </a:lnTo>
                  <a:lnTo>
                    <a:pt x="2532888" y="2806826"/>
                  </a:lnTo>
                  <a:lnTo>
                    <a:pt x="2526829" y="2851885"/>
                  </a:lnTo>
                  <a:lnTo>
                    <a:pt x="2509731" y="2892382"/>
                  </a:lnTo>
                  <a:lnTo>
                    <a:pt x="2483215" y="2926699"/>
                  </a:lnTo>
                  <a:lnTo>
                    <a:pt x="2448898" y="2953215"/>
                  </a:lnTo>
                  <a:lnTo>
                    <a:pt x="2408401" y="2970313"/>
                  </a:lnTo>
                  <a:lnTo>
                    <a:pt x="2363342" y="2976372"/>
                  </a:lnTo>
                  <a:lnTo>
                    <a:pt x="169545" y="2976372"/>
                  </a:lnTo>
                  <a:lnTo>
                    <a:pt x="124486" y="2970313"/>
                  </a:lnTo>
                  <a:lnTo>
                    <a:pt x="83989" y="2953215"/>
                  </a:lnTo>
                  <a:lnTo>
                    <a:pt x="49672" y="2926699"/>
                  </a:lnTo>
                  <a:lnTo>
                    <a:pt x="23156" y="2892382"/>
                  </a:lnTo>
                  <a:lnTo>
                    <a:pt x="6058" y="2851885"/>
                  </a:lnTo>
                  <a:lnTo>
                    <a:pt x="0" y="2806826"/>
                  </a:lnTo>
                  <a:lnTo>
                    <a:pt x="0" y="16954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59" name="object 21" descr=""/>
            <p:cNvPicPr/>
            <p:nvPr/>
          </p:nvPicPr>
          <p:blipFill>
            <a:blip r:embed="rId7"/>
            <a:stretch/>
          </p:blipFill>
          <p:spPr>
            <a:xfrm>
              <a:off x="5378040" y="2214360"/>
              <a:ext cx="2274480" cy="2504520"/>
            </a:xfrm>
            <a:prstGeom prst="rect">
              <a:avLst/>
            </a:prstGeom>
            <a:ln w="0">
              <a:noFill/>
            </a:ln>
          </p:spPr>
        </p:pic>
      </p:grpSp>
      <p:grpSp>
        <p:nvGrpSpPr>
          <p:cNvPr id="460" name="object 22"/>
          <p:cNvGrpSpPr/>
          <p:nvPr/>
        </p:nvGrpSpPr>
        <p:grpSpPr>
          <a:xfrm>
            <a:off x="8325720" y="5046120"/>
            <a:ext cx="2530440" cy="819000"/>
            <a:chOff x="8325720" y="5046120"/>
            <a:chExt cx="2530440" cy="819000"/>
          </a:xfrm>
        </p:grpSpPr>
        <p:pic>
          <p:nvPicPr>
            <p:cNvPr id="461" name="object 23" descr=""/>
            <p:cNvPicPr/>
            <p:nvPr/>
          </p:nvPicPr>
          <p:blipFill>
            <a:blip r:embed="rId8"/>
            <a:stretch/>
          </p:blipFill>
          <p:spPr>
            <a:xfrm>
              <a:off x="8325720" y="5046120"/>
              <a:ext cx="2530440" cy="819000"/>
            </a:xfrm>
            <a:prstGeom prst="rect">
              <a:avLst/>
            </a:prstGeom>
            <a:ln w="0">
              <a:noFill/>
            </a:ln>
          </p:spPr>
        </p:pic>
        <p:sp>
          <p:nvSpPr>
            <p:cNvPr id="462" name="object 24"/>
            <p:cNvSpPr/>
            <p:nvPr/>
          </p:nvSpPr>
          <p:spPr>
            <a:xfrm>
              <a:off x="8325720" y="5046120"/>
              <a:ext cx="2530440" cy="819000"/>
            </a:xfrm>
            <a:custGeom>
              <a:avLst/>
              <a:gdLst>
                <a:gd name="textAreaLeft" fmla="*/ 0 w 2530440"/>
                <a:gd name="textAreaRight" fmla="*/ 2532960 w 2530440"/>
                <a:gd name="textAreaTop" fmla="*/ 0 h 819000"/>
                <a:gd name="textAreaBottom" fmla="*/ 821520 h 819000"/>
              </a:gdLst>
              <a:ahLst/>
              <a:rect l="textAreaLeft" t="textAreaTop" r="textAreaRight" b="textAreaBottom"/>
              <a:pathLst>
                <a:path w="2533015" h="821689">
                  <a:moveTo>
                    <a:pt x="0" y="71247"/>
                  </a:moveTo>
                  <a:lnTo>
                    <a:pt x="5595" y="43505"/>
                  </a:lnTo>
                  <a:lnTo>
                    <a:pt x="20859" y="20859"/>
                  </a:lnTo>
                  <a:lnTo>
                    <a:pt x="43505" y="5595"/>
                  </a:lnTo>
                  <a:lnTo>
                    <a:pt x="71247" y="0"/>
                  </a:lnTo>
                  <a:lnTo>
                    <a:pt x="2461641" y="0"/>
                  </a:lnTo>
                  <a:lnTo>
                    <a:pt x="2489382" y="5595"/>
                  </a:lnTo>
                  <a:lnTo>
                    <a:pt x="2512028" y="20859"/>
                  </a:lnTo>
                  <a:lnTo>
                    <a:pt x="2527292" y="43505"/>
                  </a:lnTo>
                  <a:lnTo>
                    <a:pt x="2532888" y="71247"/>
                  </a:lnTo>
                  <a:lnTo>
                    <a:pt x="2532888" y="750227"/>
                  </a:lnTo>
                  <a:lnTo>
                    <a:pt x="2527292" y="777946"/>
                  </a:lnTo>
                  <a:lnTo>
                    <a:pt x="2512028" y="800581"/>
                  </a:lnTo>
                  <a:lnTo>
                    <a:pt x="2489382" y="815840"/>
                  </a:lnTo>
                  <a:lnTo>
                    <a:pt x="2461641" y="821436"/>
                  </a:lnTo>
                  <a:lnTo>
                    <a:pt x="71247" y="821436"/>
                  </a:lnTo>
                  <a:lnTo>
                    <a:pt x="43505" y="815840"/>
                  </a:lnTo>
                  <a:lnTo>
                    <a:pt x="20859" y="800581"/>
                  </a:lnTo>
                  <a:lnTo>
                    <a:pt x="5595" y="777946"/>
                  </a:lnTo>
                  <a:lnTo>
                    <a:pt x="0" y="750227"/>
                  </a:lnTo>
                  <a:lnTo>
                    <a:pt x="0" y="71247"/>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63" name="object 25"/>
          <p:cNvSpPr/>
          <p:nvPr/>
        </p:nvSpPr>
        <p:spPr>
          <a:xfrm>
            <a:off x="8611920" y="5100480"/>
            <a:ext cx="1959120" cy="682560"/>
          </a:xfrm>
          <a:prstGeom prst="rect">
            <a:avLst/>
          </a:prstGeom>
          <a:noFill/>
          <a:ln w="0">
            <a:noFill/>
          </a:ln>
        </p:spPr>
        <p:style>
          <a:lnRef idx="0"/>
          <a:fillRef idx="0"/>
          <a:effectRef idx="0"/>
          <a:fontRef idx="minor"/>
        </p:style>
        <p:txBody>
          <a:bodyPr lIns="0" rIns="0" tIns="12600" bIns="0" anchor="t">
            <a:spAutoFit/>
          </a:bodyPr>
          <a:p>
            <a:pPr marL="74880">
              <a:lnSpc>
                <a:spcPct val="100000"/>
              </a:lnSpc>
              <a:spcBef>
                <a:spcPts val="99"/>
              </a:spcBef>
            </a:pPr>
            <a:r>
              <a:rPr b="1" lang="fr-FR" sz="1100" spc="-1" strike="noStrike" u="sng">
                <a:solidFill>
                  <a:srgbClr val="000000"/>
                </a:solidFill>
                <a:uFill>
                  <a:solidFill>
                    <a:srgbClr val="000000"/>
                  </a:solidFill>
                </a:uFill>
                <a:latin typeface="Corbel"/>
                <a:ea typeface="DejaVu Sans"/>
              </a:rPr>
              <a:t>Amélioration</a:t>
            </a:r>
            <a:r>
              <a:rPr b="1" lang="fr-FR" sz="1100" spc="-21"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de</a:t>
            </a:r>
            <a:r>
              <a:rPr b="1" lang="fr-FR" sz="1100" spc="-26"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l’image</a:t>
            </a:r>
            <a:r>
              <a:rPr b="1" lang="fr-FR" sz="1100" spc="-32"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avec</a:t>
            </a:r>
            <a:r>
              <a:rPr b="1" lang="fr-FR" sz="1100" spc="-26"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marL="224640" indent="-169560">
              <a:lnSpc>
                <a:spcPct val="100000"/>
              </a:lnSpc>
              <a:buClr>
                <a:srgbClr val="000000"/>
              </a:buClr>
              <a:buFont typeface="Arial"/>
              <a:buChar char="•"/>
              <a:tabLst>
                <a:tab algn="l" pos="224640"/>
              </a:tabLst>
            </a:pPr>
            <a:r>
              <a:rPr b="0" lang="fr-FR" sz="1100" spc="-1" strike="noStrike">
                <a:solidFill>
                  <a:srgbClr val="000000"/>
                </a:solidFill>
                <a:latin typeface="Corbel"/>
                <a:ea typeface="DejaVu Sans"/>
              </a:rPr>
              <a:t>Egalisation</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l’histogramme</a:t>
            </a:r>
            <a:endParaRPr b="0" lang="fr-FR" sz="1100" spc="-1" strike="noStrike">
              <a:solidFill>
                <a:srgbClr val="000000"/>
              </a:solidFill>
              <a:latin typeface="Arial"/>
            </a:endParaRPr>
          </a:p>
          <a:p>
            <a:pPr marL="182160" indent="-169560">
              <a:lnSpc>
                <a:spcPct val="100000"/>
              </a:lnSpc>
              <a:spcBef>
                <a:spcPts val="6"/>
              </a:spcBef>
              <a:buClr>
                <a:srgbClr val="000000"/>
              </a:buClr>
              <a:buFont typeface="Arial"/>
              <a:buChar char="•"/>
              <a:tabLst>
                <a:tab algn="l" pos="182160"/>
              </a:tabLst>
            </a:pPr>
            <a:r>
              <a:rPr b="0" lang="fr-FR" sz="1100" spc="-1" strike="noStrike">
                <a:solidFill>
                  <a:srgbClr val="000000"/>
                </a:solidFill>
                <a:latin typeface="Corbel"/>
                <a:ea typeface="DejaVu Sans"/>
              </a:rPr>
              <a:t>Réduction</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du</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bruit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un</a:t>
            </a:r>
            <a:r>
              <a:rPr b="0" lang="fr-FR" sz="1100" spc="-26" strike="noStrike">
                <a:solidFill>
                  <a:srgbClr val="000000"/>
                </a:solidFill>
                <a:latin typeface="Corbel"/>
                <a:ea typeface="DejaVu Sans"/>
              </a:rPr>
              <a:t> </a:t>
            </a:r>
            <a:r>
              <a:rPr b="0" lang="fr-FR" sz="1100" spc="-12" strike="noStrike">
                <a:solidFill>
                  <a:srgbClr val="000000"/>
                </a:solidFill>
                <a:latin typeface="Corbel"/>
                <a:ea typeface="DejaVu Sans"/>
              </a:rPr>
              <a:t>filtre</a:t>
            </a:r>
            <a:endParaRPr b="0" lang="fr-FR" sz="1100" spc="-1" strike="noStrike">
              <a:solidFill>
                <a:srgbClr val="000000"/>
              </a:solidFill>
              <a:latin typeface="Arial"/>
            </a:endParaRPr>
          </a:p>
          <a:p>
            <a:pPr marL="848880">
              <a:lnSpc>
                <a:spcPct val="100000"/>
              </a:lnSpc>
              <a:tabLst>
                <a:tab algn="l" pos="182160"/>
              </a:tabLst>
            </a:pPr>
            <a:r>
              <a:rPr b="0" lang="fr-FR" sz="1100" spc="-12" strike="noStrike">
                <a:solidFill>
                  <a:srgbClr val="000000"/>
                </a:solidFill>
                <a:latin typeface="Corbel"/>
                <a:ea typeface="DejaVu Sans"/>
              </a:rPr>
              <a:t>médian</a:t>
            </a:r>
            <a:endParaRPr b="0" lang="fr-FR" sz="1100" spc="-1" strike="noStrike">
              <a:solidFill>
                <a:srgbClr val="000000"/>
              </a:solidFill>
              <a:latin typeface="Arial"/>
            </a:endParaRPr>
          </a:p>
        </p:txBody>
      </p:sp>
      <p:grpSp>
        <p:nvGrpSpPr>
          <p:cNvPr id="464" name="object 26"/>
          <p:cNvGrpSpPr/>
          <p:nvPr/>
        </p:nvGrpSpPr>
        <p:grpSpPr>
          <a:xfrm>
            <a:off x="8325720" y="1981080"/>
            <a:ext cx="2530440" cy="2974320"/>
            <a:chOff x="8325720" y="1981080"/>
            <a:chExt cx="2530440" cy="2974320"/>
          </a:xfrm>
        </p:grpSpPr>
        <p:pic>
          <p:nvPicPr>
            <p:cNvPr id="465" name="object 27" descr=""/>
            <p:cNvPicPr/>
            <p:nvPr/>
          </p:nvPicPr>
          <p:blipFill>
            <a:blip r:embed="rId9"/>
            <a:stretch/>
          </p:blipFill>
          <p:spPr>
            <a:xfrm>
              <a:off x="8325720" y="1981080"/>
              <a:ext cx="2530440" cy="2973960"/>
            </a:xfrm>
            <a:prstGeom prst="rect">
              <a:avLst/>
            </a:prstGeom>
            <a:ln w="0">
              <a:noFill/>
            </a:ln>
          </p:spPr>
        </p:pic>
        <p:sp>
          <p:nvSpPr>
            <p:cNvPr id="466" name="object 28"/>
            <p:cNvSpPr/>
            <p:nvPr/>
          </p:nvSpPr>
          <p:spPr>
            <a:xfrm>
              <a:off x="8325720" y="1981080"/>
              <a:ext cx="2530440" cy="2974320"/>
            </a:xfrm>
            <a:custGeom>
              <a:avLst/>
              <a:gdLst>
                <a:gd name="textAreaLeft" fmla="*/ 0 w 2530440"/>
                <a:gd name="textAreaRight" fmla="*/ 2532960 w 2530440"/>
                <a:gd name="textAreaTop" fmla="*/ 0 h 2974320"/>
                <a:gd name="textAreaBottom" fmla="*/ 2976840 h 2974320"/>
              </a:gdLst>
              <a:ahLst/>
              <a:rect l="textAreaLeft" t="textAreaTop" r="textAreaRight" b="textAreaBottom"/>
              <a:pathLst>
                <a:path w="2533015" h="2976879">
                  <a:moveTo>
                    <a:pt x="0" y="169545"/>
                  </a:moveTo>
                  <a:lnTo>
                    <a:pt x="6058" y="124486"/>
                  </a:lnTo>
                  <a:lnTo>
                    <a:pt x="23156" y="83989"/>
                  </a:lnTo>
                  <a:lnTo>
                    <a:pt x="49672" y="49672"/>
                  </a:lnTo>
                  <a:lnTo>
                    <a:pt x="83989" y="23156"/>
                  </a:lnTo>
                  <a:lnTo>
                    <a:pt x="124486" y="6058"/>
                  </a:lnTo>
                  <a:lnTo>
                    <a:pt x="169545" y="0"/>
                  </a:lnTo>
                  <a:lnTo>
                    <a:pt x="2363343" y="0"/>
                  </a:lnTo>
                  <a:lnTo>
                    <a:pt x="2408401" y="6058"/>
                  </a:lnTo>
                  <a:lnTo>
                    <a:pt x="2448898" y="23156"/>
                  </a:lnTo>
                  <a:lnTo>
                    <a:pt x="2483215" y="49672"/>
                  </a:lnTo>
                  <a:lnTo>
                    <a:pt x="2509731" y="83989"/>
                  </a:lnTo>
                  <a:lnTo>
                    <a:pt x="2526829" y="124486"/>
                  </a:lnTo>
                  <a:lnTo>
                    <a:pt x="2532888" y="169545"/>
                  </a:lnTo>
                  <a:lnTo>
                    <a:pt x="2532888" y="2806827"/>
                  </a:lnTo>
                  <a:lnTo>
                    <a:pt x="2526829" y="2851885"/>
                  </a:lnTo>
                  <a:lnTo>
                    <a:pt x="2509731" y="2892382"/>
                  </a:lnTo>
                  <a:lnTo>
                    <a:pt x="2483215" y="2926699"/>
                  </a:lnTo>
                  <a:lnTo>
                    <a:pt x="2448898" y="2953215"/>
                  </a:lnTo>
                  <a:lnTo>
                    <a:pt x="2408401" y="2970313"/>
                  </a:lnTo>
                  <a:lnTo>
                    <a:pt x="2363343" y="2976372"/>
                  </a:lnTo>
                  <a:lnTo>
                    <a:pt x="169545" y="2976372"/>
                  </a:lnTo>
                  <a:lnTo>
                    <a:pt x="124486" y="2970313"/>
                  </a:lnTo>
                  <a:lnTo>
                    <a:pt x="83989" y="2953215"/>
                  </a:lnTo>
                  <a:lnTo>
                    <a:pt x="49672" y="2926699"/>
                  </a:lnTo>
                  <a:lnTo>
                    <a:pt x="23156" y="2892382"/>
                  </a:lnTo>
                  <a:lnTo>
                    <a:pt x="6058" y="2851885"/>
                  </a:lnTo>
                  <a:lnTo>
                    <a:pt x="0" y="2806827"/>
                  </a:lnTo>
                  <a:lnTo>
                    <a:pt x="0" y="16954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67" name="object 29" descr=""/>
            <p:cNvPicPr/>
            <p:nvPr/>
          </p:nvPicPr>
          <p:blipFill>
            <a:blip r:embed="rId10"/>
            <a:stretch/>
          </p:blipFill>
          <p:spPr>
            <a:xfrm>
              <a:off x="8476560" y="2214360"/>
              <a:ext cx="2274480" cy="2504520"/>
            </a:xfrm>
            <a:prstGeom prst="rect">
              <a:avLst/>
            </a:prstGeom>
            <a:ln w="0">
              <a:noFill/>
            </a:ln>
          </p:spPr>
        </p:pic>
      </p:grpSp>
      <p:sp>
        <p:nvSpPr>
          <p:cNvPr id="468" name="object 30"/>
          <p:cNvSpPr/>
          <p:nvPr/>
        </p:nvSpPr>
        <p:spPr>
          <a:xfrm>
            <a:off x="2611800" y="1079640"/>
            <a:ext cx="7881120" cy="180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certains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des </a:t>
            </a:r>
            <a:r>
              <a:rPr b="0" lang="fr-FR" sz="1100" spc="-12" strike="noStrike">
                <a:solidFill>
                  <a:srgbClr val="000000"/>
                </a:solidFill>
                <a:latin typeface="Corbel"/>
                <a:ea typeface="DejaVu Sans"/>
              </a:rPr>
              <a:t>algorithmes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dont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allons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servir</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suite comme ORB,</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devons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convertir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nos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niveaux</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12" strike="noStrike">
                <a:solidFill>
                  <a:srgbClr val="000000"/>
                </a:solidFill>
                <a:latin typeface="Corbel"/>
                <a:ea typeface="DejaVu Sans"/>
              </a:rPr>
              <a:t>gris.</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object 2"/>
          <p:cNvSpPr/>
          <p:nvPr/>
        </p:nvSpPr>
        <p:spPr>
          <a:xfrm>
            <a:off x="11288520" y="5999760"/>
            <a:ext cx="11988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32" strike="noStrike">
                <a:solidFill>
                  <a:srgbClr val="000000"/>
                </a:solidFill>
                <a:latin typeface="Corbel"/>
                <a:ea typeface="DejaVu Sans"/>
              </a:rPr>
              <a:t>16</a:t>
            </a:r>
            <a:endParaRPr b="0" lang="fr-FR" sz="1000" spc="-1" strike="noStrike">
              <a:solidFill>
                <a:srgbClr val="000000"/>
              </a:solidFill>
              <a:latin typeface="Arial"/>
            </a:endParaRPr>
          </a:p>
        </p:txBody>
      </p:sp>
      <p:grpSp>
        <p:nvGrpSpPr>
          <p:cNvPr id="470" name="object 3"/>
          <p:cNvGrpSpPr/>
          <p:nvPr/>
        </p:nvGrpSpPr>
        <p:grpSpPr>
          <a:xfrm>
            <a:off x="3250800" y="919080"/>
            <a:ext cx="2529360" cy="2440800"/>
            <a:chOff x="3250800" y="919080"/>
            <a:chExt cx="2529360" cy="2440800"/>
          </a:xfrm>
        </p:grpSpPr>
        <p:pic>
          <p:nvPicPr>
            <p:cNvPr id="471" name="object 4" descr=""/>
            <p:cNvPicPr/>
            <p:nvPr/>
          </p:nvPicPr>
          <p:blipFill>
            <a:blip r:embed="rId1"/>
            <a:stretch/>
          </p:blipFill>
          <p:spPr>
            <a:xfrm>
              <a:off x="3250800" y="919080"/>
              <a:ext cx="2529000" cy="2440440"/>
            </a:xfrm>
            <a:prstGeom prst="rect">
              <a:avLst/>
            </a:prstGeom>
            <a:ln w="0">
              <a:noFill/>
            </a:ln>
          </p:spPr>
        </p:pic>
        <p:sp>
          <p:nvSpPr>
            <p:cNvPr id="472" name="object 5"/>
            <p:cNvSpPr/>
            <p:nvPr/>
          </p:nvSpPr>
          <p:spPr>
            <a:xfrm>
              <a:off x="3250800" y="919080"/>
              <a:ext cx="2529360" cy="2440800"/>
            </a:xfrm>
            <a:custGeom>
              <a:avLst/>
              <a:gdLst>
                <a:gd name="textAreaLeft" fmla="*/ 0 w 2529360"/>
                <a:gd name="textAreaRight" fmla="*/ 2531880 w 2529360"/>
                <a:gd name="textAreaTop" fmla="*/ 0 h 2440800"/>
                <a:gd name="textAreaBottom" fmla="*/ 2443320 h 2440800"/>
              </a:gdLst>
              <a:ahLst/>
              <a:rect l="textAreaLeft" t="textAreaTop" r="textAreaRight" b="textAreaBottom"/>
              <a:pathLst>
                <a:path w="2531745" h="2443479">
                  <a:moveTo>
                    <a:pt x="0" y="163449"/>
                  </a:moveTo>
                  <a:lnTo>
                    <a:pt x="5836" y="119988"/>
                  </a:lnTo>
                  <a:lnTo>
                    <a:pt x="22309" y="80941"/>
                  </a:lnTo>
                  <a:lnTo>
                    <a:pt x="47863" y="47863"/>
                  </a:lnTo>
                  <a:lnTo>
                    <a:pt x="80941" y="22309"/>
                  </a:lnTo>
                  <a:lnTo>
                    <a:pt x="119988" y="5836"/>
                  </a:lnTo>
                  <a:lnTo>
                    <a:pt x="163448" y="0"/>
                  </a:lnTo>
                  <a:lnTo>
                    <a:pt x="2367915" y="0"/>
                  </a:lnTo>
                  <a:lnTo>
                    <a:pt x="2411375" y="5836"/>
                  </a:lnTo>
                  <a:lnTo>
                    <a:pt x="2450422" y="22309"/>
                  </a:lnTo>
                  <a:lnTo>
                    <a:pt x="2483500" y="47863"/>
                  </a:lnTo>
                  <a:lnTo>
                    <a:pt x="2509054" y="80941"/>
                  </a:lnTo>
                  <a:lnTo>
                    <a:pt x="2525527" y="119988"/>
                  </a:lnTo>
                  <a:lnTo>
                    <a:pt x="2531363" y="163449"/>
                  </a:lnTo>
                  <a:lnTo>
                    <a:pt x="2531363" y="2279523"/>
                  </a:lnTo>
                  <a:lnTo>
                    <a:pt x="2525527" y="2322983"/>
                  </a:lnTo>
                  <a:lnTo>
                    <a:pt x="2509054" y="2362030"/>
                  </a:lnTo>
                  <a:lnTo>
                    <a:pt x="2483500" y="2395108"/>
                  </a:lnTo>
                  <a:lnTo>
                    <a:pt x="2450422" y="2420662"/>
                  </a:lnTo>
                  <a:lnTo>
                    <a:pt x="2411375" y="2437135"/>
                  </a:lnTo>
                  <a:lnTo>
                    <a:pt x="2367915" y="2442972"/>
                  </a:lnTo>
                  <a:lnTo>
                    <a:pt x="163448" y="2442972"/>
                  </a:lnTo>
                  <a:lnTo>
                    <a:pt x="119988" y="2437135"/>
                  </a:lnTo>
                  <a:lnTo>
                    <a:pt x="80941" y="2420662"/>
                  </a:lnTo>
                  <a:lnTo>
                    <a:pt x="47863" y="2395108"/>
                  </a:lnTo>
                  <a:lnTo>
                    <a:pt x="22309" y="2362030"/>
                  </a:lnTo>
                  <a:lnTo>
                    <a:pt x="5836" y="2322983"/>
                  </a:lnTo>
                  <a:lnTo>
                    <a:pt x="0" y="2279523"/>
                  </a:lnTo>
                  <a:lnTo>
                    <a:pt x="0" y="16344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73" name="object 6" descr=""/>
            <p:cNvPicPr/>
            <p:nvPr/>
          </p:nvPicPr>
          <p:blipFill>
            <a:blip r:embed="rId2"/>
            <a:stretch/>
          </p:blipFill>
          <p:spPr>
            <a:xfrm>
              <a:off x="3450240" y="1063800"/>
              <a:ext cx="2131200" cy="2131200"/>
            </a:xfrm>
            <a:prstGeom prst="rect">
              <a:avLst/>
            </a:prstGeom>
            <a:ln w="0">
              <a:noFill/>
            </a:ln>
          </p:spPr>
        </p:pic>
        <p:sp>
          <p:nvSpPr>
            <p:cNvPr id="474" name="object 7"/>
            <p:cNvSpPr/>
            <p:nvPr/>
          </p:nvSpPr>
          <p:spPr>
            <a:xfrm>
              <a:off x="3445560" y="1058760"/>
              <a:ext cx="2140560" cy="2140560"/>
            </a:xfrm>
            <a:custGeom>
              <a:avLst/>
              <a:gdLst>
                <a:gd name="textAreaLeft" fmla="*/ 0 w 2140560"/>
                <a:gd name="textAreaRight" fmla="*/ 2143080 w 2140560"/>
                <a:gd name="textAreaTop" fmla="*/ 0 h 2140560"/>
                <a:gd name="textAreaBottom" fmla="*/ 2143080 h 2140560"/>
              </a:gdLst>
              <a:ahLst/>
              <a:rect l="textAreaLeft" t="textAreaTop" r="textAreaRight" b="textAreaBottom"/>
              <a:pathLst>
                <a:path w="2143125" h="2143125">
                  <a:moveTo>
                    <a:pt x="0" y="2143125"/>
                  </a:moveTo>
                  <a:lnTo>
                    <a:pt x="2143125" y="2143125"/>
                  </a:lnTo>
                  <a:lnTo>
                    <a:pt x="2143125" y="0"/>
                  </a:lnTo>
                  <a:lnTo>
                    <a:pt x="0" y="0"/>
                  </a:lnTo>
                  <a:lnTo>
                    <a:pt x="0" y="214312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75" name="object 8"/>
          <p:cNvGrpSpPr/>
          <p:nvPr/>
        </p:nvGrpSpPr>
        <p:grpSpPr>
          <a:xfrm>
            <a:off x="164520" y="919080"/>
            <a:ext cx="2529360" cy="4395960"/>
            <a:chOff x="164520" y="919080"/>
            <a:chExt cx="2529360" cy="4395960"/>
          </a:xfrm>
        </p:grpSpPr>
        <p:pic>
          <p:nvPicPr>
            <p:cNvPr id="476" name="object 9" descr=""/>
            <p:cNvPicPr/>
            <p:nvPr/>
          </p:nvPicPr>
          <p:blipFill>
            <a:blip r:embed="rId3"/>
            <a:stretch/>
          </p:blipFill>
          <p:spPr>
            <a:xfrm>
              <a:off x="164520" y="919080"/>
              <a:ext cx="2529000" cy="4395600"/>
            </a:xfrm>
            <a:prstGeom prst="rect">
              <a:avLst/>
            </a:prstGeom>
            <a:ln w="0">
              <a:noFill/>
            </a:ln>
          </p:spPr>
        </p:pic>
        <p:sp>
          <p:nvSpPr>
            <p:cNvPr id="477" name="object 10"/>
            <p:cNvSpPr/>
            <p:nvPr/>
          </p:nvSpPr>
          <p:spPr>
            <a:xfrm>
              <a:off x="164520" y="919080"/>
              <a:ext cx="2529360" cy="4395960"/>
            </a:xfrm>
            <a:custGeom>
              <a:avLst/>
              <a:gdLst>
                <a:gd name="textAreaLeft" fmla="*/ 0 w 2529360"/>
                <a:gd name="textAreaRight" fmla="*/ 2531880 w 2529360"/>
                <a:gd name="textAreaTop" fmla="*/ 0 h 4395960"/>
                <a:gd name="textAreaBottom" fmla="*/ 4398480 h 4395960"/>
              </a:gdLst>
              <a:ahLst/>
              <a:rect l="textAreaLeft" t="textAreaTop" r="textAreaRight" b="textAreaBottom"/>
              <a:pathLst>
                <a:path w="2531745" h="4398645">
                  <a:moveTo>
                    <a:pt x="0" y="169417"/>
                  </a:moveTo>
                  <a:lnTo>
                    <a:pt x="6052" y="124368"/>
                  </a:lnTo>
                  <a:lnTo>
                    <a:pt x="23131" y="83895"/>
                  </a:lnTo>
                  <a:lnTo>
                    <a:pt x="49623" y="49609"/>
                  </a:lnTo>
                  <a:lnTo>
                    <a:pt x="83912" y="23123"/>
                  </a:lnTo>
                  <a:lnTo>
                    <a:pt x="124382" y="6049"/>
                  </a:lnTo>
                  <a:lnTo>
                    <a:pt x="169418" y="0"/>
                  </a:lnTo>
                  <a:lnTo>
                    <a:pt x="2361946" y="0"/>
                  </a:lnTo>
                  <a:lnTo>
                    <a:pt x="2406995" y="6049"/>
                  </a:lnTo>
                  <a:lnTo>
                    <a:pt x="2447468" y="23123"/>
                  </a:lnTo>
                  <a:lnTo>
                    <a:pt x="2481754" y="49609"/>
                  </a:lnTo>
                  <a:lnTo>
                    <a:pt x="2508240" y="83895"/>
                  </a:lnTo>
                  <a:lnTo>
                    <a:pt x="2525314" y="124368"/>
                  </a:lnTo>
                  <a:lnTo>
                    <a:pt x="2531364" y="169417"/>
                  </a:lnTo>
                  <a:lnTo>
                    <a:pt x="2531364" y="4228846"/>
                  </a:lnTo>
                  <a:lnTo>
                    <a:pt x="2525314" y="4273895"/>
                  </a:lnTo>
                  <a:lnTo>
                    <a:pt x="2508240" y="4314368"/>
                  </a:lnTo>
                  <a:lnTo>
                    <a:pt x="2481754" y="4348654"/>
                  </a:lnTo>
                  <a:lnTo>
                    <a:pt x="2447468" y="4375140"/>
                  </a:lnTo>
                  <a:lnTo>
                    <a:pt x="2406995" y="4392214"/>
                  </a:lnTo>
                  <a:lnTo>
                    <a:pt x="2361946" y="4398264"/>
                  </a:lnTo>
                  <a:lnTo>
                    <a:pt x="169418" y="4398264"/>
                  </a:lnTo>
                  <a:lnTo>
                    <a:pt x="124382" y="4392214"/>
                  </a:lnTo>
                  <a:lnTo>
                    <a:pt x="83912" y="4375140"/>
                  </a:lnTo>
                  <a:lnTo>
                    <a:pt x="49623" y="4348654"/>
                  </a:lnTo>
                  <a:lnTo>
                    <a:pt x="23131" y="4314368"/>
                  </a:lnTo>
                  <a:lnTo>
                    <a:pt x="6052" y="4273895"/>
                  </a:lnTo>
                  <a:lnTo>
                    <a:pt x="0" y="4228846"/>
                  </a:lnTo>
                  <a:lnTo>
                    <a:pt x="0" y="169417"/>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78" name="object 11" descr=""/>
            <p:cNvPicPr/>
            <p:nvPr/>
          </p:nvPicPr>
          <p:blipFill>
            <a:blip r:embed="rId4"/>
            <a:stretch/>
          </p:blipFill>
          <p:spPr>
            <a:xfrm>
              <a:off x="341280" y="1063800"/>
              <a:ext cx="2175120" cy="4103280"/>
            </a:xfrm>
            <a:prstGeom prst="rect">
              <a:avLst/>
            </a:prstGeom>
            <a:ln w="0">
              <a:noFill/>
            </a:ln>
          </p:spPr>
        </p:pic>
        <p:sp>
          <p:nvSpPr>
            <p:cNvPr id="479" name="object 12"/>
            <p:cNvSpPr/>
            <p:nvPr/>
          </p:nvSpPr>
          <p:spPr>
            <a:xfrm>
              <a:off x="336600" y="1058760"/>
              <a:ext cx="2185200" cy="4113000"/>
            </a:xfrm>
            <a:custGeom>
              <a:avLst/>
              <a:gdLst>
                <a:gd name="textAreaLeft" fmla="*/ 0 w 2185200"/>
                <a:gd name="textAreaRight" fmla="*/ 2187720 w 2185200"/>
                <a:gd name="textAreaTop" fmla="*/ 0 h 4113000"/>
                <a:gd name="textAreaBottom" fmla="*/ 4115520 h 4113000"/>
              </a:gdLst>
              <a:ahLst/>
              <a:rect l="textAreaLeft" t="textAreaTop" r="textAreaRight" b="textAreaBottom"/>
              <a:pathLst>
                <a:path w="2187575" h="4115435">
                  <a:moveTo>
                    <a:pt x="0" y="4115180"/>
                  </a:moveTo>
                  <a:lnTo>
                    <a:pt x="2187321" y="4115180"/>
                  </a:lnTo>
                  <a:lnTo>
                    <a:pt x="2187321" y="0"/>
                  </a:lnTo>
                  <a:lnTo>
                    <a:pt x="0" y="0"/>
                  </a:lnTo>
                  <a:lnTo>
                    <a:pt x="0" y="411518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480" name="object 13"/>
          <p:cNvGrpSpPr/>
          <p:nvPr/>
        </p:nvGrpSpPr>
        <p:grpSpPr>
          <a:xfrm>
            <a:off x="6336720" y="909720"/>
            <a:ext cx="2529360" cy="2439000"/>
            <a:chOff x="6336720" y="909720"/>
            <a:chExt cx="2529360" cy="2439000"/>
          </a:xfrm>
        </p:grpSpPr>
        <p:pic>
          <p:nvPicPr>
            <p:cNvPr id="481" name="object 14" descr=""/>
            <p:cNvPicPr/>
            <p:nvPr/>
          </p:nvPicPr>
          <p:blipFill>
            <a:blip r:embed="rId5"/>
            <a:stretch/>
          </p:blipFill>
          <p:spPr>
            <a:xfrm>
              <a:off x="6336720" y="909720"/>
              <a:ext cx="2529000" cy="2439000"/>
            </a:xfrm>
            <a:prstGeom prst="rect">
              <a:avLst/>
            </a:prstGeom>
            <a:ln w="0">
              <a:noFill/>
            </a:ln>
          </p:spPr>
        </p:pic>
        <p:sp>
          <p:nvSpPr>
            <p:cNvPr id="482" name="object 15"/>
            <p:cNvSpPr/>
            <p:nvPr/>
          </p:nvSpPr>
          <p:spPr>
            <a:xfrm>
              <a:off x="6336720" y="909720"/>
              <a:ext cx="2529360" cy="2439000"/>
            </a:xfrm>
            <a:custGeom>
              <a:avLst/>
              <a:gdLst>
                <a:gd name="textAreaLeft" fmla="*/ 0 w 2529360"/>
                <a:gd name="textAreaRight" fmla="*/ 2531880 w 2529360"/>
                <a:gd name="textAreaTop" fmla="*/ 0 h 2439000"/>
                <a:gd name="textAreaBottom" fmla="*/ 2441520 h 2439000"/>
              </a:gdLst>
              <a:ahLst/>
              <a:rect l="textAreaLeft" t="textAreaTop" r="textAreaRight" b="textAreaBottom"/>
              <a:pathLst>
                <a:path w="2531745" h="2441575">
                  <a:moveTo>
                    <a:pt x="0" y="163449"/>
                  </a:moveTo>
                  <a:lnTo>
                    <a:pt x="5836" y="119988"/>
                  </a:lnTo>
                  <a:lnTo>
                    <a:pt x="22309" y="80941"/>
                  </a:lnTo>
                  <a:lnTo>
                    <a:pt x="47863" y="47863"/>
                  </a:lnTo>
                  <a:lnTo>
                    <a:pt x="80941" y="22309"/>
                  </a:lnTo>
                  <a:lnTo>
                    <a:pt x="119988" y="5836"/>
                  </a:lnTo>
                  <a:lnTo>
                    <a:pt x="163449" y="0"/>
                  </a:lnTo>
                  <a:lnTo>
                    <a:pt x="2367915" y="0"/>
                  </a:lnTo>
                  <a:lnTo>
                    <a:pt x="2411375" y="5836"/>
                  </a:lnTo>
                  <a:lnTo>
                    <a:pt x="2450422" y="22309"/>
                  </a:lnTo>
                  <a:lnTo>
                    <a:pt x="2483500" y="47863"/>
                  </a:lnTo>
                  <a:lnTo>
                    <a:pt x="2509054" y="80941"/>
                  </a:lnTo>
                  <a:lnTo>
                    <a:pt x="2525527" y="119988"/>
                  </a:lnTo>
                  <a:lnTo>
                    <a:pt x="2531364" y="163449"/>
                  </a:lnTo>
                  <a:lnTo>
                    <a:pt x="2531364" y="2277999"/>
                  </a:lnTo>
                  <a:lnTo>
                    <a:pt x="2525527" y="2321459"/>
                  </a:lnTo>
                  <a:lnTo>
                    <a:pt x="2509054" y="2360506"/>
                  </a:lnTo>
                  <a:lnTo>
                    <a:pt x="2483500" y="2393584"/>
                  </a:lnTo>
                  <a:lnTo>
                    <a:pt x="2450422" y="2419138"/>
                  </a:lnTo>
                  <a:lnTo>
                    <a:pt x="2411375" y="2435611"/>
                  </a:lnTo>
                  <a:lnTo>
                    <a:pt x="2367915" y="2441448"/>
                  </a:lnTo>
                  <a:lnTo>
                    <a:pt x="163449" y="2441448"/>
                  </a:lnTo>
                  <a:lnTo>
                    <a:pt x="119988" y="2435611"/>
                  </a:lnTo>
                  <a:lnTo>
                    <a:pt x="80941" y="2419138"/>
                  </a:lnTo>
                  <a:lnTo>
                    <a:pt x="47863" y="2393584"/>
                  </a:lnTo>
                  <a:lnTo>
                    <a:pt x="22309" y="2360506"/>
                  </a:lnTo>
                  <a:lnTo>
                    <a:pt x="5836" y="2321459"/>
                  </a:lnTo>
                  <a:lnTo>
                    <a:pt x="0" y="2277999"/>
                  </a:lnTo>
                  <a:lnTo>
                    <a:pt x="0" y="16344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483" name="object 16" descr=""/>
            <p:cNvPicPr/>
            <p:nvPr/>
          </p:nvPicPr>
          <p:blipFill>
            <a:blip r:embed="rId6"/>
            <a:stretch/>
          </p:blipFill>
          <p:spPr>
            <a:xfrm>
              <a:off x="6536520" y="1063800"/>
              <a:ext cx="2131200" cy="2131200"/>
            </a:xfrm>
            <a:prstGeom prst="rect">
              <a:avLst/>
            </a:prstGeom>
            <a:ln w="0">
              <a:noFill/>
            </a:ln>
          </p:spPr>
        </p:pic>
        <p:sp>
          <p:nvSpPr>
            <p:cNvPr id="484" name="object 17"/>
            <p:cNvSpPr/>
            <p:nvPr/>
          </p:nvSpPr>
          <p:spPr>
            <a:xfrm>
              <a:off x="6531480" y="1058760"/>
              <a:ext cx="2140560" cy="2140560"/>
            </a:xfrm>
            <a:custGeom>
              <a:avLst/>
              <a:gdLst>
                <a:gd name="textAreaLeft" fmla="*/ 0 w 2140560"/>
                <a:gd name="textAreaRight" fmla="*/ 2143080 w 2140560"/>
                <a:gd name="textAreaTop" fmla="*/ 0 h 2140560"/>
                <a:gd name="textAreaBottom" fmla="*/ 2143080 h 2140560"/>
              </a:gdLst>
              <a:ahLst/>
              <a:rect l="textAreaLeft" t="textAreaTop" r="textAreaRight" b="textAreaBottom"/>
              <a:pathLst>
                <a:path w="2143125" h="2143125">
                  <a:moveTo>
                    <a:pt x="0" y="2143125"/>
                  </a:moveTo>
                  <a:lnTo>
                    <a:pt x="2143125" y="2143125"/>
                  </a:lnTo>
                  <a:lnTo>
                    <a:pt x="2143125" y="0"/>
                  </a:lnTo>
                  <a:lnTo>
                    <a:pt x="0" y="0"/>
                  </a:lnTo>
                  <a:lnTo>
                    <a:pt x="0" y="214312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85"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TRANSFORMATIONS</a:t>
            </a:r>
            <a:r>
              <a:rPr b="1" lang="fr-FR" sz="4000" spc="-92" strike="noStrike">
                <a:solidFill>
                  <a:srgbClr val="000000"/>
                </a:solidFill>
                <a:latin typeface="Corbel"/>
              </a:rPr>
              <a:t> </a:t>
            </a:r>
            <a:r>
              <a:rPr b="1" lang="fr-FR" sz="4000" spc="-21" strike="noStrike">
                <a:solidFill>
                  <a:srgbClr val="000000"/>
                </a:solidFill>
                <a:latin typeface="Corbel"/>
              </a:rPr>
              <a:t>IMAGES</a:t>
            </a:r>
            <a:r>
              <a:rPr b="1" lang="fr-FR" sz="4000" spc="-185" strike="noStrike">
                <a:solidFill>
                  <a:srgbClr val="000000"/>
                </a:solidFill>
                <a:latin typeface="Corbel"/>
              </a:rPr>
              <a:t> </a:t>
            </a:r>
            <a:r>
              <a:rPr b="1" lang="fr-FR" sz="4000" spc="-12" strike="noStrike">
                <a:solidFill>
                  <a:srgbClr val="000000"/>
                </a:solidFill>
                <a:latin typeface="Corbel"/>
              </a:rPr>
              <a:t>COULEURS</a:t>
            </a:r>
            <a:endParaRPr b="0" lang="fr-FR" sz="4000" spc="-1" strike="noStrike">
              <a:solidFill>
                <a:srgbClr val="000000"/>
              </a:solidFill>
              <a:latin typeface="Arial"/>
            </a:endParaRPr>
          </a:p>
        </p:txBody>
      </p:sp>
      <p:grpSp>
        <p:nvGrpSpPr>
          <p:cNvPr id="486" name="object 19"/>
          <p:cNvGrpSpPr/>
          <p:nvPr/>
        </p:nvGrpSpPr>
        <p:grpSpPr>
          <a:xfrm>
            <a:off x="164520" y="5385960"/>
            <a:ext cx="2529360" cy="843120"/>
            <a:chOff x="164520" y="5385960"/>
            <a:chExt cx="2529360" cy="843120"/>
          </a:xfrm>
        </p:grpSpPr>
        <p:pic>
          <p:nvPicPr>
            <p:cNvPr id="487" name="object 20" descr=""/>
            <p:cNvPicPr/>
            <p:nvPr/>
          </p:nvPicPr>
          <p:blipFill>
            <a:blip r:embed="rId7"/>
            <a:stretch/>
          </p:blipFill>
          <p:spPr>
            <a:xfrm>
              <a:off x="164520" y="5385960"/>
              <a:ext cx="2529000" cy="843120"/>
            </a:xfrm>
            <a:prstGeom prst="rect">
              <a:avLst/>
            </a:prstGeom>
            <a:ln w="0">
              <a:noFill/>
            </a:ln>
          </p:spPr>
        </p:pic>
        <p:sp>
          <p:nvSpPr>
            <p:cNvPr id="488" name="object 21"/>
            <p:cNvSpPr/>
            <p:nvPr/>
          </p:nvSpPr>
          <p:spPr>
            <a:xfrm>
              <a:off x="164520" y="5385960"/>
              <a:ext cx="2529360" cy="843120"/>
            </a:xfrm>
            <a:custGeom>
              <a:avLst/>
              <a:gdLst>
                <a:gd name="textAreaLeft" fmla="*/ 0 w 2529360"/>
                <a:gd name="textAreaRight" fmla="*/ 2531880 w 2529360"/>
                <a:gd name="textAreaTop" fmla="*/ 0 h 843120"/>
                <a:gd name="textAreaBottom" fmla="*/ 845640 h 843120"/>
              </a:gdLst>
              <a:ahLst/>
              <a:rect l="textAreaLeft" t="textAreaTop" r="textAreaRight" b="textAreaBottom"/>
              <a:pathLst>
                <a:path w="2531745" h="845820">
                  <a:moveTo>
                    <a:pt x="0" y="183642"/>
                  </a:moveTo>
                  <a:lnTo>
                    <a:pt x="6558" y="134805"/>
                  </a:lnTo>
                  <a:lnTo>
                    <a:pt x="25069" y="90932"/>
                  </a:lnTo>
                  <a:lnTo>
                    <a:pt x="53781" y="53768"/>
                  </a:lnTo>
                  <a:lnTo>
                    <a:pt x="90945" y="25061"/>
                  </a:lnTo>
                  <a:lnTo>
                    <a:pt x="134811" y="6556"/>
                  </a:lnTo>
                  <a:lnTo>
                    <a:pt x="183629" y="0"/>
                  </a:lnTo>
                  <a:lnTo>
                    <a:pt x="2347722" y="0"/>
                  </a:lnTo>
                  <a:lnTo>
                    <a:pt x="2396558" y="6556"/>
                  </a:lnTo>
                  <a:lnTo>
                    <a:pt x="2440432" y="25061"/>
                  </a:lnTo>
                  <a:lnTo>
                    <a:pt x="2477595" y="53768"/>
                  </a:lnTo>
                  <a:lnTo>
                    <a:pt x="2506302" y="90932"/>
                  </a:lnTo>
                  <a:lnTo>
                    <a:pt x="2524807" y="134805"/>
                  </a:lnTo>
                  <a:lnTo>
                    <a:pt x="2531364" y="183642"/>
                  </a:lnTo>
                  <a:lnTo>
                    <a:pt x="2531364" y="662190"/>
                  </a:lnTo>
                  <a:lnTo>
                    <a:pt x="2524807" y="711008"/>
                  </a:lnTo>
                  <a:lnTo>
                    <a:pt x="2506302" y="754874"/>
                  </a:lnTo>
                  <a:lnTo>
                    <a:pt x="2477595" y="792038"/>
                  </a:lnTo>
                  <a:lnTo>
                    <a:pt x="2440431" y="820750"/>
                  </a:lnTo>
                  <a:lnTo>
                    <a:pt x="2396558" y="839261"/>
                  </a:lnTo>
                  <a:lnTo>
                    <a:pt x="2347722" y="845820"/>
                  </a:lnTo>
                  <a:lnTo>
                    <a:pt x="183629" y="845820"/>
                  </a:lnTo>
                  <a:lnTo>
                    <a:pt x="134811" y="839261"/>
                  </a:lnTo>
                  <a:lnTo>
                    <a:pt x="90945" y="820750"/>
                  </a:lnTo>
                  <a:lnTo>
                    <a:pt x="53781" y="792038"/>
                  </a:lnTo>
                  <a:lnTo>
                    <a:pt x="25069" y="754874"/>
                  </a:lnTo>
                  <a:lnTo>
                    <a:pt x="6558" y="711008"/>
                  </a:lnTo>
                  <a:lnTo>
                    <a:pt x="0" y="662190"/>
                  </a:lnTo>
                  <a:lnTo>
                    <a:pt x="0" y="183642"/>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89" name="object 22"/>
          <p:cNvSpPr/>
          <p:nvPr/>
        </p:nvSpPr>
        <p:spPr>
          <a:xfrm>
            <a:off x="529920" y="5529960"/>
            <a:ext cx="179784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100" spc="-1" strike="noStrike">
                <a:solidFill>
                  <a:srgbClr val="000000"/>
                </a:solidFill>
                <a:latin typeface="Corbel"/>
                <a:ea typeface="DejaVu Sans"/>
              </a:rPr>
              <a:t>Dimensions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initiales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l’image</a:t>
            </a:r>
            <a:endParaRPr b="0" lang="fr-FR" sz="1100" spc="-1" strike="noStrike">
              <a:solidFill>
                <a:srgbClr val="000000"/>
              </a:solidFill>
              <a:latin typeface="Arial"/>
            </a:endParaRPr>
          </a:p>
        </p:txBody>
      </p:sp>
      <p:sp>
        <p:nvSpPr>
          <p:cNvPr id="490" name="object 23"/>
          <p:cNvSpPr/>
          <p:nvPr/>
        </p:nvSpPr>
        <p:spPr>
          <a:xfrm>
            <a:off x="1115280" y="5831640"/>
            <a:ext cx="62820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400" spc="-12" strike="noStrike">
                <a:solidFill>
                  <a:srgbClr val="000000"/>
                </a:solidFill>
                <a:latin typeface="Corbel"/>
                <a:ea typeface="DejaVu Sans"/>
              </a:rPr>
              <a:t>416x784</a:t>
            </a:r>
            <a:endParaRPr b="0" lang="fr-FR" sz="1400" spc="-1" strike="noStrike">
              <a:solidFill>
                <a:srgbClr val="000000"/>
              </a:solidFill>
              <a:latin typeface="Arial"/>
            </a:endParaRPr>
          </a:p>
        </p:txBody>
      </p:sp>
      <p:grpSp>
        <p:nvGrpSpPr>
          <p:cNvPr id="491" name="object 24"/>
          <p:cNvGrpSpPr/>
          <p:nvPr/>
        </p:nvGrpSpPr>
        <p:grpSpPr>
          <a:xfrm>
            <a:off x="3250800" y="3435120"/>
            <a:ext cx="2529360" cy="1353960"/>
            <a:chOff x="3250800" y="3435120"/>
            <a:chExt cx="2529360" cy="1353960"/>
          </a:xfrm>
        </p:grpSpPr>
        <p:pic>
          <p:nvPicPr>
            <p:cNvPr id="492" name="object 25" descr=""/>
            <p:cNvPicPr/>
            <p:nvPr/>
          </p:nvPicPr>
          <p:blipFill>
            <a:blip r:embed="rId8"/>
            <a:stretch/>
          </p:blipFill>
          <p:spPr>
            <a:xfrm>
              <a:off x="3250800" y="3435120"/>
              <a:ext cx="2529000" cy="1353960"/>
            </a:xfrm>
            <a:prstGeom prst="rect">
              <a:avLst/>
            </a:prstGeom>
            <a:ln w="0">
              <a:noFill/>
            </a:ln>
          </p:spPr>
        </p:pic>
        <p:sp>
          <p:nvSpPr>
            <p:cNvPr id="493" name="object 26"/>
            <p:cNvSpPr/>
            <p:nvPr/>
          </p:nvSpPr>
          <p:spPr>
            <a:xfrm>
              <a:off x="3250800" y="3435120"/>
              <a:ext cx="2529360" cy="1353960"/>
            </a:xfrm>
            <a:custGeom>
              <a:avLst/>
              <a:gdLst>
                <a:gd name="textAreaLeft" fmla="*/ 0 w 2529360"/>
                <a:gd name="textAreaRight" fmla="*/ 2531880 w 2529360"/>
                <a:gd name="textAreaTop" fmla="*/ 0 h 1353960"/>
                <a:gd name="textAreaBottom" fmla="*/ 1356480 h 1353960"/>
              </a:gdLst>
              <a:ahLst/>
              <a:rect l="textAreaLeft" t="textAreaTop" r="textAreaRight" b="textAreaBottom"/>
              <a:pathLst>
                <a:path w="2531745" h="1356360">
                  <a:moveTo>
                    <a:pt x="0" y="117601"/>
                  </a:moveTo>
                  <a:lnTo>
                    <a:pt x="9231" y="71794"/>
                  </a:lnTo>
                  <a:lnTo>
                    <a:pt x="34417" y="34416"/>
                  </a:lnTo>
                  <a:lnTo>
                    <a:pt x="71794" y="9231"/>
                  </a:lnTo>
                  <a:lnTo>
                    <a:pt x="117602" y="0"/>
                  </a:lnTo>
                  <a:lnTo>
                    <a:pt x="2413761" y="0"/>
                  </a:lnTo>
                  <a:lnTo>
                    <a:pt x="2459569" y="9231"/>
                  </a:lnTo>
                  <a:lnTo>
                    <a:pt x="2496947" y="34416"/>
                  </a:lnTo>
                  <a:lnTo>
                    <a:pt x="2522132" y="71794"/>
                  </a:lnTo>
                  <a:lnTo>
                    <a:pt x="2531363" y="117601"/>
                  </a:lnTo>
                  <a:lnTo>
                    <a:pt x="2531363" y="1238758"/>
                  </a:lnTo>
                  <a:lnTo>
                    <a:pt x="2522132" y="1284565"/>
                  </a:lnTo>
                  <a:lnTo>
                    <a:pt x="2496947" y="1321943"/>
                  </a:lnTo>
                  <a:lnTo>
                    <a:pt x="2459569" y="1347128"/>
                  </a:lnTo>
                  <a:lnTo>
                    <a:pt x="2413761" y="1356359"/>
                  </a:lnTo>
                  <a:lnTo>
                    <a:pt x="117602" y="1356359"/>
                  </a:lnTo>
                  <a:lnTo>
                    <a:pt x="71794" y="1347128"/>
                  </a:lnTo>
                  <a:lnTo>
                    <a:pt x="34417" y="1321942"/>
                  </a:lnTo>
                  <a:lnTo>
                    <a:pt x="9231" y="1284565"/>
                  </a:lnTo>
                  <a:lnTo>
                    <a:pt x="0" y="1238758"/>
                  </a:lnTo>
                  <a:lnTo>
                    <a:pt x="0" y="117601"/>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94" name="object 27"/>
          <p:cNvSpPr/>
          <p:nvPr/>
        </p:nvSpPr>
        <p:spPr>
          <a:xfrm>
            <a:off x="3593160" y="3505680"/>
            <a:ext cx="1844640" cy="347760"/>
          </a:xfrm>
          <a:prstGeom prst="rect">
            <a:avLst/>
          </a:prstGeom>
          <a:noFill/>
          <a:ln w="0">
            <a:noFill/>
          </a:ln>
        </p:spPr>
        <p:style>
          <a:lnRef idx="0"/>
          <a:fillRef idx="0"/>
          <a:effectRef idx="0"/>
          <a:fontRef idx="minor"/>
        </p:style>
        <p:txBody>
          <a:bodyPr lIns="0" rIns="0" tIns="13320" bIns="0" anchor="t">
            <a:spAutoFit/>
          </a:bodyPr>
          <a:p>
            <a:pPr marL="352440" indent="-340200">
              <a:lnSpc>
                <a:spcPct val="100000"/>
              </a:lnSpc>
              <a:spcBef>
                <a:spcPts val="105"/>
              </a:spcBef>
              <a:tabLst>
                <a:tab algn="l" pos="0"/>
              </a:tabLst>
            </a:pPr>
            <a:r>
              <a:rPr b="1" lang="fr-FR" sz="1100" spc="-1" strike="noStrike">
                <a:solidFill>
                  <a:srgbClr val="000000"/>
                </a:solidFill>
                <a:latin typeface="Corbel"/>
                <a:ea typeface="DejaVu Sans"/>
              </a:rPr>
              <a:t>Transformation</a:t>
            </a:r>
            <a:r>
              <a:rPr b="1" lang="fr-FR" sz="1100" spc="-26" strike="noStrike">
                <a:solidFill>
                  <a:srgbClr val="000000"/>
                </a:solidFill>
                <a:latin typeface="Corbel"/>
                <a:ea typeface="DejaVu Sans"/>
              </a:rPr>
              <a:t> </a:t>
            </a:r>
            <a:r>
              <a:rPr b="1" lang="fr-FR" sz="1100" spc="-1" strike="noStrike">
                <a:solidFill>
                  <a:srgbClr val="000000"/>
                </a:solidFill>
                <a:latin typeface="Corbel"/>
                <a:ea typeface="DejaVu Sans"/>
              </a:rPr>
              <a:t>de</a:t>
            </a:r>
            <a:r>
              <a:rPr b="1" lang="fr-FR" sz="1100" spc="-15" strike="noStrike">
                <a:solidFill>
                  <a:srgbClr val="000000"/>
                </a:solidFill>
                <a:latin typeface="Corbel"/>
                <a:ea typeface="DejaVu Sans"/>
              </a:rPr>
              <a:t> </a:t>
            </a:r>
            <a:r>
              <a:rPr b="1" lang="fr-FR" sz="1100" spc="-1" strike="noStrike">
                <a:solidFill>
                  <a:srgbClr val="000000"/>
                </a:solidFill>
                <a:latin typeface="Corbel"/>
                <a:ea typeface="DejaVu Sans"/>
              </a:rPr>
              <a:t>la</a:t>
            </a:r>
            <a:r>
              <a:rPr b="1" lang="fr-FR" sz="1100" spc="-15" strike="noStrike">
                <a:solidFill>
                  <a:srgbClr val="000000"/>
                </a:solidFill>
                <a:latin typeface="Corbel"/>
                <a:ea typeface="DejaVu Sans"/>
              </a:rPr>
              <a:t> </a:t>
            </a:r>
            <a:r>
              <a:rPr b="1" lang="fr-FR" sz="1100" spc="-1" strike="noStrike">
                <a:solidFill>
                  <a:srgbClr val="000000"/>
                </a:solidFill>
                <a:latin typeface="Corbel"/>
                <a:ea typeface="DejaVu Sans"/>
              </a:rPr>
              <a:t>taille</a:t>
            </a:r>
            <a:r>
              <a:rPr b="1" lang="fr-FR" sz="1100" spc="-46" strike="noStrike">
                <a:solidFill>
                  <a:srgbClr val="000000"/>
                </a:solidFill>
                <a:latin typeface="Corbel"/>
                <a:ea typeface="DejaVu Sans"/>
              </a:rPr>
              <a:t> </a:t>
            </a:r>
            <a:r>
              <a:rPr b="1" lang="fr-FR" sz="1100" spc="-26" strike="noStrike">
                <a:solidFill>
                  <a:srgbClr val="000000"/>
                </a:solidFill>
                <a:latin typeface="Corbel"/>
                <a:ea typeface="DejaVu Sans"/>
              </a:rPr>
              <a:t>des</a:t>
            </a:r>
            <a:r>
              <a:rPr b="1" lang="fr-FR" sz="1100" spc="-1" strike="noStrike">
                <a:solidFill>
                  <a:srgbClr val="000000"/>
                </a:solidFill>
                <a:latin typeface="Corbel"/>
                <a:ea typeface="DejaVu Sans"/>
              </a:rPr>
              <a:t> images</a:t>
            </a:r>
            <a:r>
              <a:rPr b="1" lang="fr-FR" sz="1100" spc="-32" strike="noStrike">
                <a:solidFill>
                  <a:srgbClr val="000000"/>
                </a:solidFill>
                <a:latin typeface="Corbel"/>
                <a:ea typeface="DejaVu Sans"/>
              </a:rPr>
              <a:t> </a:t>
            </a:r>
            <a:r>
              <a:rPr b="1" lang="fr-FR" sz="1100" spc="-1" strike="noStrike">
                <a:solidFill>
                  <a:srgbClr val="000000"/>
                </a:solidFill>
                <a:latin typeface="Corbel"/>
                <a:ea typeface="DejaVu Sans"/>
              </a:rPr>
              <a:t>en </a:t>
            </a:r>
            <a:r>
              <a:rPr b="1" lang="fr-FR" sz="1100" spc="-12" strike="noStrike">
                <a:solidFill>
                  <a:srgbClr val="000000"/>
                </a:solidFill>
                <a:latin typeface="Corbel"/>
                <a:ea typeface="DejaVu Sans"/>
              </a:rPr>
              <a:t>224x224</a:t>
            </a:r>
            <a:endParaRPr b="0" lang="fr-FR" sz="1100" spc="-1" strike="noStrike">
              <a:solidFill>
                <a:srgbClr val="000000"/>
              </a:solidFill>
              <a:latin typeface="Arial"/>
            </a:endParaRPr>
          </a:p>
        </p:txBody>
      </p:sp>
      <p:sp>
        <p:nvSpPr>
          <p:cNvPr id="495" name="object 28"/>
          <p:cNvSpPr/>
          <p:nvPr/>
        </p:nvSpPr>
        <p:spPr>
          <a:xfrm>
            <a:off x="3413160" y="4176000"/>
            <a:ext cx="2203560" cy="514440"/>
          </a:xfrm>
          <a:prstGeom prst="rect">
            <a:avLst/>
          </a:prstGeom>
          <a:noFill/>
          <a:ln w="0">
            <a:noFill/>
          </a:ln>
        </p:spPr>
        <p:style>
          <a:lnRef idx="0"/>
          <a:fillRef idx="0"/>
          <a:effectRef idx="0"/>
          <a:fontRef idx="minor"/>
        </p:style>
        <p:txBody>
          <a:bodyPr lIns="0" rIns="0" tIns="12600" bIns="0" anchor="t">
            <a:spAutoFit/>
          </a:bodyPr>
          <a:p>
            <a:pPr marL="12600" algn="ctr">
              <a:lnSpc>
                <a:spcPct val="100000"/>
              </a:lnSpc>
              <a:spcBef>
                <a:spcPts val="99"/>
              </a:spcBef>
            </a:pPr>
            <a:r>
              <a:rPr b="0" lang="fr-FR" sz="1100" spc="-1" strike="noStrike">
                <a:solidFill>
                  <a:srgbClr val="000000"/>
                </a:solidFill>
                <a:latin typeface="Corbel"/>
                <a:ea typeface="DejaVu Sans"/>
              </a:rPr>
              <a:t>VGG16</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et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ResNet50</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sont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12" strike="noStrike">
                <a:solidFill>
                  <a:srgbClr val="000000"/>
                </a:solidFill>
                <a:latin typeface="Corbel"/>
                <a:ea typeface="DejaVu Sans"/>
              </a:rPr>
              <a:t> modèles </a:t>
            </a:r>
            <a:r>
              <a:rPr b="0" lang="fr-FR" sz="1100" spc="-1" strike="noStrike">
                <a:solidFill>
                  <a:srgbClr val="000000"/>
                </a:solidFill>
                <a:latin typeface="Corbel"/>
                <a:ea typeface="DejaVu Sans"/>
              </a:rPr>
              <a:t>qui</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acceptent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images</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taille </a:t>
            </a:r>
            <a:r>
              <a:rPr b="0" lang="fr-FR" sz="1100" spc="-1" strike="noStrike">
                <a:solidFill>
                  <a:srgbClr val="000000"/>
                </a:solidFill>
                <a:latin typeface="Corbel"/>
                <a:ea typeface="DejaVu Sans"/>
              </a:rPr>
              <a:t>224x224</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en</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entrée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défaut).</a:t>
            </a:r>
            <a:endParaRPr b="0" lang="fr-FR" sz="1100" spc="-1" strike="noStrike">
              <a:solidFill>
                <a:srgbClr val="000000"/>
              </a:solidFill>
              <a:latin typeface="Arial"/>
            </a:endParaRPr>
          </a:p>
        </p:txBody>
      </p:sp>
      <p:grpSp>
        <p:nvGrpSpPr>
          <p:cNvPr id="496" name="object 29"/>
          <p:cNvGrpSpPr/>
          <p:nvPr/>
        </p:nvGrpSpPr>
        <p:grpSpPr>
          <a:xfrm>
            <a:off x="6336720" y="3435120"/>
            <a:ext cx="2529360" cy="1353960"/>
            <a:chOff x="6336720" y="3435120"/>
            <a:chExt cx="2529360" cy="1353960"/>
          </a:xfrm>
        </p:grpSpPr>
        <p:pic>
          <p:nvPicPr>
            <p:cNvPr id="497" name="object 30" descr=""/>
            <p:cNvPicPr/>
            <p:nvPr/>
          </p:nvPicPr>
          <p:blipFill>
            <a:blip r:embed="rId9"/>
            <a:stretch/>
          </p:blipFill>
          <p:spPr>
            <a:xfrm>
              <a:off x="6336720" y="3435120"/>
              <a:ext cx="2529000" cy="1353960"/>
            </a:xfrm>
            <a:prstGeom prst="rect">
              <a:avLst/>
            </a:prstGeom>
            <a:ln w="0">
              <a:noFill/>
            </a:ln>
          </p:spPr>
        </p:pic>
        <p:sp>
          <p:nvSpPr>
            <p:cNvPr id="498" name="object 31"/>
            <p:cNvSpPr/>
            <p:nvPr/>
          </p:nvSpPr>
          <p:spPr>
            <a:xfrm>
              <a:off x="6336720" y="3435120"/>
              <a:ext cx="2529360" cy="1353960"/>
            </a:xfrm>
            <a:custGeom>
              <a:avLst/>
              <a:gdLst>
                <a:gd name="textAreaLeft" fmla="*/ 0 w 2529360"/>
                <a:gd name="textAreaRight" fmla="*/ 2531880 w 2529360"/>
                <a:gd name="textAreaTop" fmla="*/ 0 h 1353960"/>
                <a:gd name="textAreaBottom" fmla="*/ 1356480 h 1353960"/>
              </a:gdLst>
              <a:ahLst/>
              <a:rect l="textAreaLeft" t="textAreaTop" r="textAreaRight" b="textAreaBottom"/>
              <a:pathLst>
                <a:path w="2531745" h="1356360">
                  <a:moveTo>
                    <a:pt x="0" y="117601"/>
                  </a:moveTo>
                  <a:lnTo>
                    <a:pt x="9231" y="71794"/>
                  </a:lnTo>
                  <a:lnTo>
                    <a:pt x="34417" y="34416"/>
                  </a:lnTo>
                  <a:lnTo>
                    <a:pt x="71794" y="9231"/>
                  </a:lnTo>
                  <a:lnTo>
                    <a:pt x="117602" y="0"/>
                  </a:lnTo>
                  <a:lnTo>
                    <a:pt x="2413762" y="0"/>
                  </a:lnTo>
                  <a:lnTo>
                    <a:pt x="2459569" y="9231"/>
                  </a:lnTo>
                  <a:lnTo>
                    <a:pt x="2496946" y="34416"/>
                  </a:lnTo>
                  <a:lnTo>
                    <a:pt x="2522132" y="71794"/>
                  </a:lnTo>
                  <a:lnTo>
                    <a:pt x="2531364" y="117601"/>
                  </a:lnTo>
                  <a:lnTo>
                    <a:pt x="2531364" y="1238758"/>
                  </a:lnTo>
                  <a:lnTo>
                    <a:pt x="2522132" y="1284565"/>
                  </a:lnTo>
                  <a:lnTo>
                    <a:pt x="2496947" y="1321943"/>
                  </a:lnTo>
                  <a:lnTo>
                    <a:pt x="2459569" y="1347128"/>
                  </a:lnTo>
                  <a:lnTo>
                    <a:pt x="2413762" y="1356359"/>
                  </a:lnTo>
                  <a:lnTo>
                    <a:pt x="117602" y="1356359"/>
                  </a:lnTo>
                  <a:lnTo>
                    <a:pt x="71794" y="1347128"/>
                  </a:lnTo>
                  <a:lnTo>
                    <a:pt x="34417" y="1321942"/>
                  </a:lnTo>
                  <a:lnTo>
                    <a:pt x="9231" y="1284565"/>
                  </a:lnTo>
                  <a:lnTo>
                    <a:pt x="0" y="1238758"/>
                  </a:lnTo>
                  <a:lnTo>
                    <a:pt x="0" y="117601"/>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499" name="object 32"/>
          <p:cNvSpPr/>
          <p:nvPr/>
        </p:nvSpPr>
        <p:spPr>
          <a:xfrm>
            <a:off x="6738840" y="3505680"/>
            <a:ext cx="1725840" cy="347760"/>
          </a:xfrm>
          <a:prstGeom prst="rect">
            <a:avLst/>
          </a:prstGeom>
          <a:noFill/>
          <a:ln w="0">
            <a:noFill/>
          </a:ln>
        </p:spPr>
        <p:style>
          <a:lnRef idx="0"/>
          <a:fillRef idx="0"/>
          <a:effectRef idx="0"/>
          <a:fontRef idx="minor"/>
        </p:style>
        <p:txBody>
          <a:bodyPr lIns="0" rIns="0" tIns="13320" bIns="0" anchor="t">
            <a:spAutoFit/>
          </a:bodyPr>
          <a:p>
            <a:pPr marL="12600" indent="219600">
              <a:lnSpc>
                <a:spcPct val="100000"/>
              </a:lnSpc>
              <a:spcBef>
                <a:spcPts val="105"/>
              </a:spcBef>
              <a:tabLst>
                <a:tab algn="l" pos="0"/>
              </a:tabLst>
            </a:pPr>
            <a:r>
              <a:rPr b="1" lang="fr-FR" sz="1100" spc="-1" strike="noStrike">
                <a:solidFill>
                  <a:srgbClr val="000000"/>
                </a:solidFill>
                <a:latin typeface="Corbel"/>
                <a:ea typeface="DejaVu Sans"/>
              </a:rPr>
              <a:t>Préservation</a:t>
            </a:r>
            <a:r>
              <a:rPr b="1" lang="fr-FR" sz="1100" spc="-26" strike="noStrike">
                <a:solidFill>
                  <a:srgbClr val="000000"/>
                </a:solidFill>
                <a:latin typeface="Corbel"/>
                <a:ea typeface="DejaVu Sans"/>
              </a:rPr>
              <a:t> </a:t>
            </a:r>
            <a:r>
              <a:rPr b="1" lang="fr-FR" sz="1100" spc="-1" strike="noStrike">
                <a:solidFill>
                  <a:srgbClr val="000000"/>
                </a:solidFill>
                <a:latin typeface="Corbel"/>
                <a:ea typeface="DejaVu Sans"/>
              </a:rPr>
              <a:t>du</a:t>
            </a:r>
            <a:r>
              <a:rPr b="1" lang="fr-FR" sz="1100" spc="-15" strike="noStrike">
                <a:solidFill>
                  <a:srgbClr val="000000"/>
                </a:solidFill>
                <a:latin typeface="Corbel"/>
                <a:ea typeface="DejaVu Sans"/>
              </a:rPr>
              <a:t> </a:t>
            </a:r>
            <a:r>
              <a:rPr b="1" lang="fr-FR" sz="1100" spc="-21" strike="noStrike">
                <a:solidFill>
                  <a:srgbClr val="000000"/>
                </a:solidFill>
                <a:latin typeface="Corbel"/>
                <a:ea typeface="DejaVu Sans"/>
              </a:rPr>
              <a:t>ratio </a:t>
            </a:r>
            <a:r>
              <a:rPr b="1" lang="fr-FR" sz="1100" spc="-1" strike="noStrike">
                <a:solidFill>
                  <a:srgbClr val="000000"/>
                </a:solidFill>
                <a:latin typeface="Corbel"/>
                <a:ea typeface="DejaVu Sans"/>
              </a:rPr>
              <a:t>Hauteur/Largeur</a:t>
            </a:r>
            <a:r>
              <a:rPr b="1" lang="fr-FR" sz="1100" spc="-41" strike="noStrike">
                <a:solidFill>
                  <a:srgbClr val="000000"/>
                </a:solidFill>
                <a:latin typeface="Corbel"/>
                <a:ea typeface="DejaVu Sans"/>
              </a:rPr>
              <a:t> </a:t>
            </a:r>
            <a:r>
              <a:rPr b="1" lang="fr-FR" sz="1100" spc="-1" strike="noStrike">
                <a:solidFill>
                  <a:srgbClr val="000000"/>
                </a:solidFill>
                <a:latin typeface="Corbel"/>
                <a:ea typeface="DejaVu Sans"/>
              </a:rPr>
              <a:t>des</a:t>
            </a:r>
            <a:r>
              <a:rPr b="1" lang="fr-FR" sz="1100" spc="-26" strike="noStrike">
                <a:solidFill>
                  <a:srgbClr val="000000"/>
                </a:solidFill>
                <a:latin typeface="Corbel"/>
                <a:ea typeface="DejaVu Sans"/>
              </a:rPr>
              <a:t> </a:t>
            </a:r>
            <a:r>
              <a:rPr b="1" lang="fr-FR" sz="1100" spc="-12" strike="noStrike">
                <a:solidFill>
                  <a:srgbClr val="000000"/>
                </a:solidFill>
                <a:latin typeface="Corbel"/>
                <a:ea typeface="DejaVu Sans"/>
              </a:rPr>
              <a:t>images</a:t>
            </a:r>
            <a:endParaRPr b="0" lang="fr-FR" sz="1100" spc="-1" strike="noStrike">
              <a:solidFill>
                <a:srgbClr val="000000"/>
              </a:solidFill>
              <a:latin typeface="Arial"/>
            </a:endParaRPr>
          </a:p>
        </p:txBody>
      </p:sp>
      <p:sp>
        <p:nvSpPr>
          <p:cNvPr id="500" name="object 33"/>
          <p:cNvSpPr/>
          <p:nvPr/>
        </p:nvSpPr>
        <p:spPr>
          <a:xfrm>
            <a:off x="6455520" y="4008600"/>
            <a:ext cx="2292840" cy="68184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100" spc="-1" strike="noStrike">
                <a:solidFill>
                  <a:srgbClr val="000000"/>
                </a:solidFill>
                <a:latin typeface="Corbel"/>
                <a:ea typeface="DejaVu Sans"/>
              </a:rPr>
              <a:t>Afin</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garder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ratio</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initial</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des </a:t>
            </a:r>
            <a:r>
              <a:rPr b="0" lang="fr-FR" sz="1100" spc="-12" strike="noStrike">
                <a:solidFill>
                  <a:srgbClr val="000000"/>
                </a:solidFill>
                <a:latin typeface="Corbel"/>
                <a:ea typeface="DejaVu Sans"/>
              </a:rPr>
              <a:t>images </a:t>
            </a:r>
            <a:r>
              <a:rPr b="0" lang="fr-FR" sz="1100" spc="-1" strike="noStrike">
                <a:solidFill>
                  <a:srgbClr val="000000"/>
                </a:solidFill>
                <a:latin typeface="Corbel"/>
                <a:ea typeface="DejaVu Sans"/>
              </a:rPr>
              <a:t>avec la nouvelle</a:t>
            </a:r>
            <a:r>
              <a:rPr b="0" lang="fr-FR" sz="1100" spc="-7" strike="noStrike">
                <a:solidFill>
                  <a:srgbClr val="000000"/>
                </a:solidFill>
                <a:latin typeface="Corbel"/>
                <a:ea typeface="DejaVu Sans"/>
              </a:rPr>
              <a:t> </a:t>
            </a:r>
            <a:r>
              <a:rPr b="0" lang="fr-FR" sz="1100" spc="-12" strike="noStrike">
                <a:solidFill>
                  <a:srgbClr val="000000"/>
                </a:solidFill>
                <a:latin typeface="Corbel"/>
                <a:ea typeface="DejaVu Sans"/>
              </a:rPr>
              <a:t>dimension,</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hauteur </a:t>
            </a:r>
            <a:r>
              <a:rPr b="0" lang="fr-FR" sz="1100" spc="-1" strike="noStrike">
                <a:solidFill>
                  <a:srgbClr val="000000"/>
                </a:solidFill>
                <a:latin typeface="Corbel"/>
                <a:ea typeface="DejaVu Sans"/>
              </a:rPr>
              <a:t>ou</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largeur</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suivant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cas,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ont</a:t>
            </a:r>
            <a:r>
              <a:rPr b="0" lang="fr-FR" sz="1100" spc="-15" strike="noStrike">
                <a:solidFill>
                  <a:srgbClr val="000000"/>
                </a:solidFill>
                <a:latin typeface="Corbel"/>
                <a:ea typeface="DejaVu Sans"/>
              </a:rPr>
              <a:t> </a:t>
            </a:r>
            <a:r>
              <a:rPr b="0" lang="fr-FR" sz="1100" spc="-26" strike="noStrike">
                <a:solidFill>
                  <a:srgbClr val="000000"/>
                </a:solidFill>
                <a:latin typeface="Corbel"/>
                <a:ea typeface="DejaVu Sans"/>
              </a:rPr>
              <a:t>été</a:t>
            </a:r>
            <a:r>
              <a:rPr b="0" lang="fr-FR" sz="1100" spc="-1" strike="noStrike">
                <a:solidFill>
                  <a:srgbClr val="000000"/>
                </a:solidFill>
                <a:latin typeface="Corbel"/>
                <a:ea typeface="DejaVu Sans"/>
              </a:rPr>
              <a:t> comblées</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par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couleur</a:t>
            </a:r>
            <a:r>
              <a:rPr b="0" lang="fr-FR" sz="1100" spc="-15" strike="noStrike">
                <a:solidFill>
                  <a:srgbClr val="000000"/>
                </a:solidFill>
                <a:latin typeface="Corbel"/>
                <a:ea typeface="DejaVu Sans"/>
              </a:rPr>
              <a:t> </a:t>
            </a:r>
            <a:r>
              <a:rPr b="0" lang="fr-FR" sz="1100" spc="-12" strike="noStrike">
                <a:solidFill>
                  <a:srgbClr val="000000"/>
                </a:solidFill>
                <a:latin typeface="Corbel"/>
                <a:ea typeface="DejaVu Sans"/>
              </a:rPr>
              <a:t>blanche.</a:t>
            </a:r>
            <a:endParaRPr b="0" lang="fr-FR" sz="1100" spc="-1" strike="noStrike">
              <a:solidFill>
                <a:srgbClr val="000000"/>
              </a:solidFill>
              <a:latin typeface="Arial"/>
            </a:endParaRPr>
          </a:p>
        </p:txBody>
      </p:sp>
      <p:grpSp>
        <p:nvGrpSpPr>
          <p:cNvPr id="501" name="object 34"/>
          <p:cNvGrpSpPr/>
          <p:nvPr/>
        </p:nvGrpSpPr>
        <p:grpSpPr>
          <a:xfrm>
            <a:off x="9423000" y="909720"/>
            <a:ext cx="2530440" cy="2439000"/>
            <a:chOff x="9423000" y="909720"/>
            <a:chExt cx="2530440" cy="2439000"/>
          </a:xfrm>
        </p:grpSpPr>
        <p:pic>
          <p:nvPicPr>
            <p:cNvPr id="502" name="object 35" descr=""/>
            <p:cNvPicPr/>
            <p:nvPr/>
          </p:nvPicPr>
          <p:blipFill>
            <a:blip r:embed="rId10"/>
            <a:stretch/>
          </p:blipFill>
          <p:spPr>
            <a:xfrm>
              <a:off x="9423000" y="909720"/>
              <a:ext cx="2530440" cy="2439000"/>
            </a:xfrm>
            <a:prstGeom prst="rect">
              <a:avLst/>
            </a:prstGeom>
            <a:ln w="0">
              <a:noFill/>
            </a:ln>
          </p:spPr>
        </p:pic>
        <p:sp>
          <p:nvSpPr>
            <p:cNvPr id="503" name="object 36"/>
            <p:cNvSpPr/>
            <p:nvPr/>
          </p:nvSpPr>
          <p:spPr>
            <a:xfrm>
              <a:off x="9423000" y="909720"/>
              <a:ext cx="2530440" cy="2439000"/>
            </a:xfrm>
            <a:custGeom>
              <a:avLst/>
              <a:gdLst>
                <a:gd name="textAreaLeft" fmla="*/ 0 w 2530440"/>
                <a:gd name="textAreaRight" fmla="*/ 2532960 w 2530440"/>
                <a:gd name="textAreaTop" fmla="*/ 0 h 2439000"/>
                <a:gd name="textAreaBottom" fmla="*/ 2441520 h 2439000"/>
              </a:gdLst>
              <a:ahLst/>
              <a:rect l="textAreaLeft" t="textAreaTop" r="textAreaRight" b="textAreaBottom"/>
              <a:pathLst>
                <a:path w="2533015" h="2441575">
                  <a:moveTo>
                    <a:pt x="0" y="163449"/>
                  </a:moveTo>
                  <a:lnTo>
                    <a:pt x="5836" y="119988"/>
                  </a:lnTo>
                  <a:lnTo>
                    <a:pt x="22309" y="80941"/>
                  </a:lnTo>
                  <a:lnTo>
                    <a:pt x="47863" y="47863"/>
                  </a:lnTo>
                  <a:lnTo>
                    <a:pt x="80941" y="22309"/>
                  </a:lnTo>
                  <a:lnTo>
                    <a:pt x="119988" y="5836"/>
                  </a:lnTo>
                  <a:lnTo>
                    <a:pt x="163449" y="0"/>
                  </a:lnTo>
                  <a:lnTo>
                    <a:pt x="2369438" y="0"/>
                  </a:lnTo>
                  <a:lnTo>
                    <a:pt x="2412899" y="5836"/>
                  </a:lnTo>
                  <a:lnTo>
                    <a:pt x="2451946" y="22309"/>
                  </a:lnTo>
                  <a:lnTo>
                    <a:pt x="2485024" y="47863"/>
                  </a:lnTo>
                  <a:lnTo>
                    <a:pt x="2510578" y="80941"/>
                  </a:lnTo>
                  <a:lnTo>
                    <a:pt x="2527051" y="119988"/>
                  </a:lnTo>
                  <a:lnTo>
                    <a:pt x="2532887" y="163449"/>
                  </a:lnTo>
                  <a:lnTo>
                    <a:pt x="2532887" y="2277999"/>
                  </a:lnTo>
                  <a:lnTo>
                    <a:pt x="2527051" y="2321459"/>
                  </a:lnTo>
                  <a:lnTo>
                    <a:pt x="2510578" y="2360506"/>
                  </a:lnTo>
                  <a:lnTo>
                    <a:pt x="2485024" y="2393584"/>
                  </a:lnTo>
                  <a:lnTo>
                    <a:pt x="2451946" y="2419138"/>
                  </a:lnTo>
                  <a:lnTo>
                    <a:pt x="2412899" y="2435611"/>
                  </a:lnTo>
                  <a:lnTo>
                    <a:pt x="2369438" y="2441448"/>
                  </a:lnTo>
                  <a:lnTo>
                    <a:pt x="163449" y="2441448"/>
                  </a:lnTo>
                  <a:lnTo>
                    <a:pt x="119988" y="2435611"/>
                  </a:lnTo>
                  <a:lnTo>
                    <a:pt x="80941" y="2419138"/>
                  </a:lnTo>
                  <a:lnTo>
                    <a:pt x="47863" y="2393584"/>
                  </a:lnTo>
                  <a:lnTo>
                    <a:pt x="22309" y="2360506"/>
                  </a:lnTo>
                  <a:lnTo>
                    <a:pt x="5836" y="2321459"/>
                  </a:lnTo>
                  <a:lnTo>
                    <a:pt x="0" y="2277999"/>
                  </a:lnTo>
                  <a:lnTo>
                    <a:pt x="0" y="16344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04" name="object 37" descr=""/>
            <p:cNvPicPr/>
            <p:nvPr/>
          </p:nvPicPr>
          <p:blipFill>
            <a:blip r:embed="rId11"/>
            <a:stretch/>
          </p:blipFill>
          <p:spPr>
            <a:xfrm>
              <a:off x="9622440" y="1063800"/>
              <a:ext cx="2131200" cy="2131200"/>
            </a:xfrm>
            <a:prstGeom prst="rect">
              <a:avLst/>
            </a:prstGeom>
            <a:ln w="0">
              <a:noFill/>
            </a:ln>
          </p:spPr>
        </p:pic>
      </p:grpSp>
      <p:grpSp>
        <p:nvGrpSpPr>
          <p:cNvPr id="505" name="object 38"/>
          <p:cNvGrpSpPr/>
          <p:nvPr/>
        </p:nvGrpSpPr>
        <p:grpSpPr>
          <a:xfrm>
            <a:off x="8093880" y="5113080"/>
            <a:ext cx="3859560" cy="1669320"/>
            <a:chOff x="8093880" y="5113080"/>
            <a:chExt cx="3859560" cy="1669320"/>
          </a:xfrm>
        </p:grpSpPr>
        <p:pic>
          <p:nvPicPr>
            <p:cNvPr id="506" name="object 39" descr=""/>
            <p:cNvPicPr/>
            <p:nvPr/>
          </p:nvPicPr>
          <p:blipFill>
            <a:blip r:embed="rId12"/>
            <a:stretch/>
          </p:blipFill>
          <p:spPr>
            <a:xfrm>
              <a:off x="8093880" y="5113080"/>
              <a:ext cx="3859200" cy="1669320"/>
            </a:xfrm>
            <a:prstGeom prst="rect">
              <a:avLst/>
            </a:prstGeom>
            <a:ln w="0">
              <a:noFill/>
            </a:ln>
          </p:spPr>
        </p:pic>
        <p:sp>
          <p:nvSpPr>
            <p:cNvPr id="507" name="object 40"/>
            <p:cNvSpPr/>
            <p:nvPr/>
          </p:nvSpPr>
          <p:spPr>
            <a:xfrm>
              <a:off x="8093880" y="5113080"/>
              <a:ext cx="3859560" cy="1669320"/>
            </a:xfrm>
            <a:custGeom>
              <a:avLst/>
              <a:gdLst>
                <a:gd name="textAreaLeft" fmla="*/ 0 w 3859560"/>
                <a:gd name="textAreaRight" fmla="*/ 3862080 w 3859560"/>
                <a:gd name="textAreaTop" fmla="*/ 0 h 1669320"/>
                <a:gd name="textAreaBottom" fmla="*/ 1671840 h 1669320"/>
              </a:gdLst>
              <a:ahLst/>
              <a:rect l="textAreaLeft" t="textAreaTop" r="textAreaRight" b="textAreaBottom"/>
              <a:pathLst>
                <a:path w="3862070" h="1671954">
                  <a:moveTo>
                    <a:pt x="0" y="111886"/>
                  </a:moveTo>
                  <a:lnTo>
                    <a:pt x="8784" y="68312"/>
                  </a:lnTo>
                  <a:lnTo>
                    <a:pt x="32750" y="32750"/>
                  </a:lnTo>
                  <a:lnTo>
                    <a:pt x="68312" y="8784"/>
                  </a:lnTo>
                  <a:lnTo>
                    <a:pt x="111886" y="0"/>
                  </a:lnTo>
                  <a:lnTo>
                    <a:pt x="3749929" y="0"/>
                  </a:lnTo>
                  <a:lnTo>
                    <a:pt x="3793503" y="8784"/>
                  </a:lnTo>
                  <a:lnTo>
                    <a:pt x="3829065" y="32750"/>
                  </a:lnTo>
                  <a:lnTo>
                    <a:pt x="3853031" y="68312"/>
                  </a:lnTo>
                  <a:lnTo>
                    <a:pt x="3861815" y="111886"/>
                  </a:lnTo>
                  <a:lnTo>
                    <a:pt x="3861815" y="1559928"/>
                  </a:lnTo>
                  <a:lnTo>
                    <a:pt x="3853031" y="1603484"/>
                  </a:lnTo>
                  <a:lnTo>
                    <a:pt x="3829065" y="1639053"/>
                  </a:lnTo>
                  <a:lnTo>
                    <a:pt x="3793503" y="1663034"/>
                  </a:lnTo>
                  <a:lnTo>
                    <a:pt x="3749929" y="1671827"/>
                  </a:lnTo>
                  <a:lnTo>
                    <a:pt x="111886" y="1671827"/>
                  </a:lnTo>
                  <a:lnTo>
                    <a:pt x="68312" y="1663034"/>
                  </a:lnTo>
                  <a:lnTo>
                    <a:pt x="32750" y="1639053"/>
                  </a:lnTo>
                  <a:lnTo>
                    <a:pt x="8784" y="1603484"/>
                  </a:lnTo>
                  <a:lnTo>
                    <a:pt x="0" y="1559928"/>
                  </a:lnTo>
                  <a:lnTo>
                    <a:pt x="0" y="111886"/>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08" name="object 41" descr=""/>
            <p:cNvPicPr/>
            <p:nvPr/>
          </p:nvPicPr>
          <p:blipFill>
            <a:blip r:embed="rId13"/>
            <a:stretch/>
          </p:blipFill>
          <p:spPr>
            <a:xfrm>
              <a:off x="8368200" y="5230440"/>
              <a:ext cx="1536840" cy="1439280"/>
            </a:xfrm>
            <a:prstGeom prst="rect">
              <a:avLst/>
            </a:prstGeom>
            <a:ln w="0">
              <a:noFill/>
            </a:ln>
          </p:spPr>
        </p:pic>
        <p:pic>
          <p:nvPicPr>
            <p:cNvPr id="509" name="object 42" descr=""/>
            <p:cNvPicPr/>
            <p:nvPr/>
          </p:nvPicPr>
          <p:blipFill>
            <a:blip r:embed="rId14"/>
            <a:stretch/>
          </p:blipFill>
          <p:spPr>
            <a:xfrm>
              <a:off x="10181880" y="5230440"/>
              <a:ext cx="1538280" cy="1439280"/>
            </a:xfrm>
            <a:prstGeom prst="rect">
              <a:avLst/>
            </a:prstGeom>
            <a:ln w="0">
              <a:noFill/>
            </a:ln>
          </p:spPr>
        </p:pic>
      </p:grpSp>
      <p:grpSp>
        <p:nvGrpSpPr>
          <p:cNvPr id="510" name="object 43"/>
          <p:cNvGrpSpPr/>
          <p:nvPr/>
        </p:nvGrpSpPr>
        <p:grpSpPr>
          <a:xfrm>
            <a:off x="9423000" y="3435120"/>
            <a:ext cx="2530440" cy="1353960"/>
            <a:chOff x="9423000" y="3435120"/>
            <a:chExt cx="2530440" cy="1353960"/>
          </a:xfrm>
        </p:grpSpPr>
        <p:pic>
          <p:nvPicPr>
            <p:cNvPr id="511" name="object 44" descr=""/>
            <p:cNvPicPr/>
            <p:nvPr/>
          </p:nvPicPr>
          <p:blipFill>
            <a:blip r:embed="rId15"/>
            <a:stretch/>
          </p:blipFill>
          <p:spPr>
            <a:xfrm>
              <a:off x="9423000" y="3435120"/>
              <a:ext cx="2530440" cy="1353960"/>
            </a:xfrm>
            <a:prstGeom prst="rect">
              <a:avLst/>
            </a:prstGeom>
            <a:ln w="0">
              <a:noFill/>
            </a:ln>
          </p:spPr>
        </p:pic>
        <p:sp>
          <p:nvSpPr>
            <p:cNvPr id="512" name="object 45"/>
            <p:cNvSpPr/>
            <p:nvPr/>
          </p:nvSpPr>
          <p:spPr>
            <a:xfrm>
              <a:off x="9423000" y="3435120"/>
              <a:ext cx="2530440" cy="1353960"/>
            </a:xfrm>
            <a:custGeom>
              <a:avLst/>
              <a:gdLst>
                <a:gd name="textAreaLeft" fmla="*/ 0 w 2530440"/>
                <a:gd name="textAreaRight" fmla="*/ 2532960 w 2530440"/>
                <a:gd name="textAreaTop" fmla="*/ 0 h 1353960"/>
                <a:gd name="textAreaBottom" fmla="*/ 1356480 h 1353960"/>
              </a:gdLst>
              <a:ahLst/>
              <a:rect l="textAreaLeft" t="textAreaTop" r="textAreaRight" b="textAreaBottom"/>
              <a:pathLst>
                <a:path w="2533015" h="1356360">
                  <a:moveTo>
                    <a:pt x="0" y="117601"/>
                  </a:moveTo>
                  <a:lnTo>
                    <a:pt x="9231" y="71794"/>
                  </a:lnTo>
                  <a:lnTo>
                    <a:pt x="34416" y="34416"/>
                  </a:lnTo>
                  <a:lnTo>
                    <a:pt x="71794" y="9231"/>
                  </a:lnTo>
                  <a:lnTo>
                    <a:pt x="117601" y="0"/>
                  </a:lnTo>
                  <a:lnTo>
                    <a:pt x="2415285" y="0"/>
                  </a:lnTo>
                  <a:lnTo>
                    <a:pt x="2461093" y="9231"/>
                  </a:lnTo>
                  <a:lnTo>
                    <a:pt x="2498470" y="34416"/>
                  </a:lnTo>
                  <a:lnTo>
                    <a:pt x="2523656" y="71794"/>
                  </a:lnTo>
                  <a:lnTo>
                    <a:pt x="2532887" y="117601"/>
                  </a:lnTo>
                  <a:lnTo>
                    <a:pt x="2532887" y="1238758"/>
                  </a:lnTo>
                  <a:lnTo>
                    <a:pt x="2523656" y="1284565"/>
                  </a:lnTo>
                  <a:lnTo>
                    <a:pt x="2498471" y="1321943"/>
                  </a:lnTo>
                  <a:lnTo>
                    <a:pt x="2461093" y="1347128"/>
                  </a:lnTo>
                  <a:lnTo>
                    <a:pt x="2415285" y="1356359"/>
                  </a:lnTo>
                  <a:lnTo>
                    <a:pt x="117601" y="1356359"/>
                  </a:lnTo>
                  <a:lnTo>
                    <a:pt x="71794" y="1347128"/>
                  </a:lnTo>
                  <a:lnTo>
                    <a:pt x="34417" y="1321942"/>
                  </a:lnTo>
                  <a:lnTo>
                    <a:pt x="9231" y="1284565"/>
                  </a:lnTo>
                  <a:lnTo>
                    <a:pt x="0" y="1238758"/>
                  </a:lnTo>
                  <a:lnTo>
                    <a:pt x="0" y="11760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13" name="object 46"/>
          <p:cNvSpPr/>
          <p:nvPr/>
        </p:nvSpPr>
        <p:spPr>
          <a:xfrm>
            <a:off x="9886680" y="3505680"/>
            <a:ext cx="1604160" cy="180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100" spc="-1" strike="noStrike">
                <a:solidFill>
                  <a:srgbClr val="000000"/>
                </a:solidFill>
                <a:latin typeface="Corbel"/>
                <a:ea typeface="DejaVu Sans"/>
              </a:rPr>
              <a:t>Amélioration</a:t>
            </a:r>
            <a:r>
              <a:rPr b="1" lang="fr-FR" sz="1100" spc="-21" strike="noStrike">
                <a:solidFill>
                  <a:srgbClr val="000000"/>
                </a:solidFill>
                <a:latin typeface="Corbel"/>
                <a:ea typeface="DejaVu Sans"/>
              </a:rPr>
              <a:t> </a:t>
            </a:r>
            <a:r>
              <a:rPr b="1" lang="fr-FR" sz="1100" spc="-1" strike="noStrike">
                <a:solidFill>
                  <a:srgbClr val="000000"/>
                </a:solidFill>
                <a:latin typeface="Corbel"/>
                <a:ea typeface="DejaVu Sans"/>
              </a:rPr>
              <a:t>du</a:t>
            </a:r>
            <a:r>
              <a:rPr b="1" lang="fr-FR" sz="1100" spc="-32" strike="noStrike">
                <a:solidFill>
                  <a:srgbClr val="000000"/>
                </a:solidFill>
                <a:latin typeface="Corbel"/>
                <a:ea typeface="DejaVu Sans"/>
              </a:rPr>
              <a:t> </a:t>
            </a:r>
            <a:r>
              <a:rPr b="1" lang="fr-FR" sz="1100" spc="-12" strike="noStrike">
                <a:solidFill>
                  <a:srgbClr val="000000"/>
                </a:solidFill>
                <a:latin typeface="Corbel"/>
                <a:ea typeface="DejaVu Sans"/>
              </a:rPr>
              <a:t>contraste</a:t>
            </a:r>
            <a:endParaRPr b="0" lang="fr-FR" sz="1100" spc="-1" strike="noStrike">
              <a:solidFill>
                <a:srgbClr val="000000"/>
              </a:solidFill>
              <a:latin typeface="Arial"/>
            </a:endParaRPr>
          </a:p>
        </p:txBody>
      </p:sp>
      <p:sp>
        <p:nvSpPr>
          <p:cNvPr id="514" name="object 47"/>
          <p:cNvSpPr/>
          <p:nvPr/>
        </p:nvSpPr>
        <p:spPr>
          <a:xfrm>
            <a:off x="9627480" y="4176000"/>
            <a:ext cx="2122920" cy="51444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100" spc="-1" strike="noStrike">
                <a:solidFill>
                  <a:srgbClr val="000000"/>
                </a:solidFill>
                <a:latin typeface="Corbel"/>
                <a:ea typeface="DejaVu Sans"/>
              </a:rPr>
              <a:t>Afin</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d’améliorer</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l’extraction</a:t>
            </a:r>
            <a:r>
              <a:rPr b="0" lang="fr-FR" sz="1100" spc="-32" strike="noStrike">
                <a:solidFill>
                  <a:srgbClr val="000000"/>
                </a:solidFill>
                <a:latin typeface="Corbel"/>
                <a:ea typeface="DejaVu Sans"/>
              </a:rPr>
              <a:t> </a:t>
            </a:r>
            <a:r>
              <a:rPr b="0" lang="fr-FR" sz="1100" spc="-35" strike="noStrike">
                <a:solidFill>
                  <a:srgbClr val="000000"/>
                </a:solidFill>
                <a:latin typeface="Corbel"/>
                <a:ea typeface="DejaVu Sans"/>
              </a:rPr>
              <a:t>de</a:t>
            </a:r>
            <a:r>
              <a:rPr b="0" lang="fr-FR" sz="1100" spc="-1" strike="noStrike">
                <a:solidFill>
                  <a:srgbClr val="000000"/>
                </a:solidFill>
                <a:latin typeface="Corbel"/>
                <a:ea typeface="DejaVu Sans"/>
              </a:rPr>
              <a:t> features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sur</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image,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contraste</a:t>
            </a:r>
            <a:r>
              <a:rPr b="0" lang="fr-FR" sz="1100" spc="-21" strike="noStrike">
                <a:solidFill>
                  <a:srgbClr val="000000"/>
                </a:solidFill>
                <a:latin typeface="Corbel"/>
                <a:ea typeface="DejaVu Sans"/>
              </a:rPr>
              <a:t> </a:t>
            </a:r>
            <a:r>
              <a:rPr b="0" lang="fr-FR" sz="1100" spc="-52" strike="noStrike">
                <a:solidFill>
                  <a:srgbClr val="000000"/>
                </a:solidFill>
                <a:latin typeface="Corbel"/>
                <a:ea typeface="DejaVu Sans"/>
              </a:rPr>
              <a:t>a</a:t>
            </a:r>
            <a:r>
              <a:rPr b="0" lang="fr-FR" sz="1100" spc="-1" strike="noStrike">
                <a:solidFill>
                  <a:srgbClr val="000000"/>
                </a:solidFill>
                <a:latin typeface="Corbel"/>
                <a:ea typeface="DejaVu Sans"/>
              </a:rPr>
              <a:t> été</a:t>
            </a:r>
            <a:r>
              <a:rPr b="0" lang="fr-FR" sz="1100" spc="-7" strike="noStrike">
                <a:solidFill>
                  <a:srgbClr val="000000"/>
                </a:solidFill>
                <a:latin typeface="Corbel"/>
                <a:ea typeface="DejaVu Sans"/>
              </a:rPr>
              <a:t> </a:t>
            </a:r>
            <a:r>
              <a:rPr b="0" lang="fr-FR" sz="1100" spc="-12" strike="noStrike">
                <a:solidFill>
                  <a:srgbClr val="000000"/>
                </a:solidFill>
                <a:latin typeface="Corbel"/>
                <a:ea typeface="DejaVu Sans"/>
              </a:rPr>
              <a:t>amélioré.</a:t>
            </a:r>
            <a:endParaRPr b="0" lang="fr-FR" sz="1100" spc="-1" strike="noStrike">
              <a:solidFill>
                <a:srgbClr val="000000"/>
              </a:solidFill>
              <a:latin typeface="Arial"/>
            </a:endParaRPr>
          </a:p>
        </p:txBody>
      </p:sp>
      <p:grpSp>
        <p:nvGrpSpPr>
          <p:cNvPr id="515" name="object 48"/>
          <p:cNvGrpSpPr/>
          <p:nvPr/>
        </p:nvGrpSpPr>
        <p:grpSpPr>
          <a:xfrm>
            <a:off x="4937760" y="5769720"/>
            <a:ext cx="2314080" cy="354240"/>
            <a:chOff x="4937760" y="5769720"/>
            <a:chExt cx="2314080" cy="354240"/>
          </a:xfrm>
        </p:grpSpPr>
        <p:pic>
          <p:nvPicPr>
            <p:cNvPr id="516" name="object 49" descr=""/>
            <p:cNvPicPr/>
            <p:nvPr/>
          </p:nvPicPr>
          <p:blipFill>
            <a:blip r:embed="rId16"/>
            <a:stretch/>
          </p:blipFill>
          <p:spPr>
            <a:xfrm>
              <a:off x="4937760" y="5769720"/>
              <a:ext cx="2314080" cy="354240"/>
            </a:xfrm>
            <a:prstGeom prst="rect">
              <a:avLst/>
            </a:prstGeom>
            <a:ln w="0">
              <a:noFill/>
            </a:ln>
          </p:spPr>
        </p:pic>
        <p:sp>
          <p:nvSpPr>
            <p:cNvPr id="517" name="object 50"/>
            <p:cNvSpPr/>
            <p:nvPr/>
          </p:nvSpPr>
          <p:spPr>
            <a:xfrm>
              <a:off x="4937760" y="5769720"/>
              <a:ext cx="2314080" cy="354240"/>
            </a:xfrm>
            <a:custGeom>
              <a:avLst/>
              <a:gdLst>
                <a:gd name="textAreaLeft" fmla="*/ 0 w 2314080"/>
                <a:gd name="textAreaRight" fmla="*/ 2316600 w 2314080"/>
                <a:gd name="textAreaTop" fmla="*/ 0 h 354240"/>
                <a:gd name="textAreaBottom" fmla="*/ 356760 h 354240"/>
              </a:gdLst>
              <a:ahLst/>
              <a:rect l="textAreaLeft" t="textAreaTop" r="textAreaRight" b="textAreaBottom"/>
              <a:pathLst>
                <a:path w="2316479" h="356870">
                  <a:moveTo>
                    <a:pt x="0" y="23863"/>
                  </a:moveTo>
                  <a:lnTo>
                    <a:pt x="1873" y="14573"/>
                  </a:lnTo>
                  <a:lnTo>
                    <a:pt x="6984" y="6988"/>
                  </a:lnTo>
                  <a:lnTo>
                    <a:pt x="14573" y="1874"/>
                  </a:lnTo>
                  <a:lnTo>
                    <a:pt x="23875" y="0"/>
                  </a:lnTo>
                  <a:lnTo>
                    <a:pt x="2292604" y="0"/>
                  </a:lnTo>
                  <a:lnTo>
                    <a:pt x="2301906" y="1874"/>
                  </a:lnTo>
                  <a:lnTo>
                    <a:pt x="2309494" y="6988"/>
                  </a:lnTo>
                  <a:lnTo>
                    <a:pt x="2314606" y="14573"/>
                  </a:lnTo>
                  <a:lnTo>
                    <a:pt x="2316480" y="23863"/>
                  </a:lnTo>
                  <a:lnTo>
                    <a:pt x="2316480" y="332752"/>
                  </a:lnTo>
                  <a:lnTo>
                    <a:pt x="2314606" y="342042"/>
                  </a:lnTo>
                  <a:lnTo>
                    <a:pt x="2309494" y="349627"/>
                  </a:lnTo>
                  <a:lnTo>
                    <a:pt x="2301906" y="354741"/>
                  </a:lnTo>
                  <a:lnTo>
                    <a:pt x="2292604" y="356616"/>
                  </a:lnTo>
                  <a:lnTo>
                    <a:pt x="23875" y="356616"/>
                  </a:lnTo>
                  <a:lnTo>
                    <a:pt x="14573" y="354741"/>
                  </a:lnTo>
                  <a:lnTo>
                    <a:pt x="6984" y="349627"/>
                  </a:lnTo>
                  <a:lnTo>
                    <a:pt x="1873" y="342042"/>
                  </a:lnTo>
                  <a:lnTo>
                    <a:pt x="0" y="332752"/>
                  </a:lnTo>
                  <a:lnTo>
                    <a:pt x="0" y="23863"/>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18" name="object 51"/>
          <p:cNvSpPr/>
          <p:nvPr/>
        </p:nvSpPr>
        <p:spPr>
          <a:xfrm>
            <a:off x="5074560" y="5861160"/>
            <a:ext cx="2040840" cy="1494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900" spc="-1" strike="noStrike">
                <a:solidFill>
                  <a:srgbClr val="000000"/>
                </a:solidFill>
                <a:latin typeface="Corbel"/>
                <a:ea typeface="DejaVu Sans"/>
              </a:rPr>
              <a:t>Exemple</a:t>
            </a:r>
            <a:r>
              <a:rPr b="1" lang="fr-FR" sz="900" spc="-15" strike="noStrike">
                <a:solidFill>
                  <a:srgbClr val="000000"/>
                </a:solidFill>
                <a:latin typeface="Corbel"/>
                <a:ea typeface="DejaVu Sans"/>
              </a:rPr>
              <a:t> </a:t>
            </a:r>
            <a:r>
              <a:rPr b="1" lang="fr-FR" sz="900" spc="-1" strike="noStrike">
                <a:solidFill>
                  <a:srgbClr val="000000"/>
                </a:solidFill>
                <a:latin typeface="Corbel"/>
                <a:ea typeface="DejaVu Sans"/>
              </a:rPr>
              <a:t>d’image</a:t>
            </a:r>
            <a:r>
              <a:rPr b="1" lang="fr-FR" sz="900" spc="-41" strike="noStrike">
                <a:solidFill>
                  <a:srgbClr val="000000"/>
                </a:solidFill>
                <a:latin typeface="Corbel"/>
                <a:ea typeface="DejaVu Sans"/>
              </a:rPr>
              <a:t> </a:t>
            </a:r>
            <a:r>
              <a:rPr b="1" lang="fr-FR" sz="900" spc="-1" strike="noStrike">
                <a:solidFill>
                  <a:srgbClr val="000000"/>
                </a:solidFill>
                <a:latin typeface="Corbel"/>
                <a:ea typeface="DejaVu Sans"/>
              </a:rPr>
              <a:t>plus</a:t>
            </a:r>
            <a:r>
              <a:rPr b="1" lang="fr-FR" sz="900" spc="-12" strike="noStrike">
                <a:solidFill>
                  <a:srgbClr val="000000"/>
                </a:solidFill>
                <a:latin typeface="Corbel"/>
                <a:ea typeface="DejaVu Sans"/>
              </a:rPr>
              <a:t> </a:t>
            </a:r>
            <a:r>
              <a:rPr b="1" lang="fr-FR" sz="900" spc="-1" strike="noStrike">
                <a:solidFill>
                  <a:srgbClr val="000000"/>
                </a:solidFill>
                <a:latin typeface="Corbel"/>
                <a:ea typeface="DejaVu Sans"/>
              </a:rPr>
              <a:t>claire</a:t>
            </a:r>
            <a:r>
              <a:rPr b="1" lang="fr-FR" sz="900" spc="-26" strike="noStrike">
                <a:solidFill>
                  <a:srgbClr val="000000"/>
                </a:solidFill>
                <a:latin typeface="Corbel"/>
                <a:ea typeface="DejaVu Sans"/>
              </a:rPr>
              <a:t> </a:t>
            </a:r>
            <a:r>
              <a:rPr b="1" lang="fr-FR" sz="900" spc="-12" strike="noStrike">
                <a:solidFill>
                  <a:srgbClr val="000000"/>
                </a:solidFill>
                <a:latin typeface="Corbel"/>
                <a:ea typeface="DejaVu Sans"/>
              </a:rPr>
              <a:t>recontrastée</a:t>
            </a:r>
            <a:endParaRPr b="0" lang="fr-FR" sz="900" spc="-1" strike="noStrike">
              <a:solidFill>
                <a:srgbClr val="000000"/>
              </a:solidFill>
              <a:latin typeface="Arial"/>
            </a:endParaRPr>
          </a:p>
        </p:txBody>
      </p:sp>
      <p:grpSp>
        <p:nvGrpSpPr>
          <p:cNvPr id="519" name="object 52"/>
          <p:cNvGrpSpPr/>
          <p:nvPr/>
        </p:nvGrpSpPr>
        <p:grpSpPr>
          <a:xfrm>
            <a:off x="7365600" y="5859720"/>
            <a:ext cx="606960" cy="176040"/>
            <a:chOff x="7365600" y="5859720"/>
            <a:chExt cx="606960" cy="176040"/>
          </a:xfrm>
        </p:grpSpPr>
        <p:pic>
          <p:nvPicPr>
            <p:cNvPr id="520" name="object 53" descr=""/>
            <p:cNvPicPr/>
            <p:nvPr/>
          </p:nvPicPr>
          <p:blipFill>
            <a:blip r:embed="rId17"/>
            <a:stretch/>
          </p:blipFill>
          <p:spPr>
            <a:xfrm>
              <a:off x="7365600" y="5859720"/>
              <a:ext cx="606960" cy="175680"/>
            </a:xfrm>
            <a:prstGeom prst="rect">
              <a:avLst/>
            </a:prstGeom>
            <a:ln w="0">
              <a:noFill/>
            </a:ln>
          </p:spPr>
        </p:pic>
        <p:sp>
          <p:nvSpPr>
            <p:cNvPr id="521" name="object 54"/>
            <p:cNvSpPr/>
            <p:nvPr/>
          </p:nvSpPr>
          <p:spPr>
            <a:xfrm>
              <a:off x="7365600" y="5859720"/>
              <a:ext cx="606960" cy="176040"/>
            </a:xfrm>
            <a:custGeom>
              <a:avLst/>
              <a:gdLst>
                <a:gd name="textAreaLeft" fmla="*/ 0 w 606960"/>
                <a:gd name="textAreaRight" fmla="*/ 609480 w 606960"/>
                <a:gd name="textAreaTop" fmla="*/ 0 h 176040"/>
                <a:gd name="textAreaBottom" fmla="*/ 178560 h 176040"/>
              </a:gdLst>
              <a:ahLst/>
              <a:rect l="textAreaLeft" t="textAreaTop" r="textAreaRight" b="textAreaBottom"/>
              <a:pathLst>
                <a:path w="609600" h="178435">
                  <a:moveTo>
                    <a:pt x="0" y="44577"/>
                  </a:moveTo>
                  <a:lnTo>
                    <a:pt x="520446" y="44577"/>
                  </a:lnTo>
                  <a:lnTo>
                    <a:pt x="520446" y="0"/>
                  </a:lnTo>
                  <a:lnTo>
                    <a:pt x="609600" y="89154"/>
                  </a:lnTo>
                  <a:lnTo>
                    <a:pt x="520446" y="178308"/>
                  </a:lnTo>
                  <a:lnTo>
                    <a:pt x="520446" y="133731"/>
                  </a:lnTo>
                  <a:lnTo>
                    <a:pt x="0" y="133731"/>
                  </a:lnTo>
                  <a:lnTo>
                    <a:pt x="0" y="44577"/>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180000" y="182160"/>
            <a:ext cx="11878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3200" spc="-1" strike="noStrike">
                <a:solidFill>
                  <a:srgbClr val="000000"/>
                </a:solidFill>
                <a:latin typeface="Corbel"/>
              </a:rPr>
              <a:t>Comparaison des performances des techniques d’augmentation</a:t>
            </a:r>
            <a:endParaRPr b="0" lang="fr-FR" sz="3200" spc="-1" strike="noStrike">
              <a:solidFill>
                <a:srgbClr val="000000"/>
              </a:solidFill>
              <a:latin typeface="Arial"/>
            </a:endParaRPr>
          </a:p>
        </p:txBody>
      </p:sp>
      <p:sp>
        <p:nvSpPr>
          <p:cNvPr id="523" name="object 101"/>
          <p:cNvSpPr/>
          <p:nvPr/>
        </p:nvSpPr>
        <p:spPr>
          <a:xfrm>
            <a:off x="11966400" y="6580440"/>
            <a:ext cx="1440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10</a:t>
            </a:r>
            <a:endParaRPr b="0" lang="fr-FR" sz="1000" spc="-1" strike="noStrike">
              <a:solidFill>
                <a:srgbClr val="000000"/>
              </a:solidFill>
              <a:latin typeface="Arial"/>
            </a:endParaRPr>
          </a:p>
        </p:txBody>
      </p:sp>
      <p:pic>
        <p:nvPicPr>
          <p:cNvPr id="524" name="" descr=""/>
          <p:cNvPicPr/>
          <p:nvPr/>
        </p:nvPicPr>
        <p:blipFill>
          <a:blip r:embed="rId1"/>
          <a:stretch/>
        </p:blipFill>
        <p:spPr>
          <a:xfrm>
            <a:off x="1148760" y="1188000"/>
            <a:ext cx="9971280" cy="4319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object 2"/>
          <p:cNvSpPr/>
          <p:nvPr/>
        </p:nvSpPr>
        <p:spPr>
          <a:xfrm>
            <a:off x="11288160" y="5954760"/>
            <a:ext cx="1332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17</a:t>
            </a:r>
            <a:endParaRPr b="0" lang="fr-FR" sz="1000" spc="-1" strike="noStrike">
              <a:solidFill>
                <a:srgbClr val="000000"/>
              </a:solidFill>
              <a:latin typeface="Arial"/>
            </a:endParaRPr>
          </a:p>
        </p:txBody>
      </p:sp>
      <p:sp>
        <p:nvSpPr>
          <p:cNvPr id="526"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Bag</a:t>
            </a:r>
            <a:r>
              <a:rPr b="1" lang="fr-FR" sz="4000" spc="-26" strike="noStrike">
                <a:solidFill>
                  <a:srgbClr val="000000"/>
                </a:solidFill>
                <a:latin typeface="Corbel"/>
              </a:rPr>
              <a:t> </a:t>
            </a:r>
            <a:r>
              <a:rPr b="1" lang="fr-FR" sz="4000" spc="-12" strike="noStrike">
                <a:solidFill>
                  <a:srgbClr val="000000"/>
                </a:solidFill>
                <a:latin typeface="Corbel"/>
              </a:rPr>
              <a:t>of</a:t>
            </a:r>
            <a:r>
              <a:rPr b="1" lang="fr-FR" sz="4000" spc="-265" strike="noStrike">
                <a:solidFill>
                  <a:srgbClr val="000000"/>
                </a:solidFill>
                <a:latin typeface="Corbel"/>
              </a:rPr>
              <a:t> </a:t>
            </a:r>
            <a:r>
              <a:rPr b="1" lang="fr-FR" sz="4000" spc="-26" strike="noStrike">
                <a:solidFill>
                  <a:srgbClr val="000000"/>
                </a:solidFill>
                <a:latin typeface="Corbel"/>
              </a:rPr>
              <a:t>Visual</a:t>
            </a:r>
            <a:r>
              <a:rPr b="1" lang="fr-FR" sz="4000" spc="-197" strike="noStrike">
                <a:solidFill>
                  <a:srgbClr val="000000"/>
                </a:solidFill>
                <a:latin typeface="Corbel"/>
              </a:rPr>
              <a:t> </a:t>
            </a:r>
            <a:r>
              <a:rPr b="1" lang="fr-FR" sz="4000" spc="-12" strike="noStrike">
                <a:solidFill>
                  <a:srgbClr val="000000"/>
                </a:solidFill>
                <a:latin typeface="Corbel"/>
              </a:rPr>
              <a:t>Words</a:t>
            </a:r>
            <a:endParaRPr b="0" lang="fr-FR" sz="4000" spc="-1" strike="noStrike">
              <a:solidFill>
                <a:srgbClr val="000000"/>
              </a:solidFill>
              <a:latin typeface="Arial"/>
            </a:endParaRPr>
          </a:p>
        </p:txBody>
      </p:sp>
      <p:grpSp>
        <p:nvGrpSpPr>
          <p:cNvPr id="527" name="object 4"/>
          <p:cNvGrpSpPr/>
          <p:nvPr/>
        </p:nvGrpSpPr>
        <p:grpSpPr>
          <a:xfrm>
            <a:off x="1569600" y="972360"/>
            <a:ext cx="7306920" cy="1895040"/>
            <a:chOff x="1569600" y="972360"/>
            <a:chExt cx="7306920" cy="1895040"/>
          </a:xfrm>
        </p:grpSpPr>
        <p:pic>
          <p:nvPicPr>
            <p:cNvPr id="528" name="object 5" descr=""/>
            <p:cNvPicPr/>
            <p:nvPr/>
          </p:nvPicPr>
          <p:blipFill>
            <a:blip r:embed="rId1"/>
            <a:stretch/>
          </p:blipFill>
          <p:spPr>
            <a:xfrm>
              <a:off x="1569600" y="972360"/>
              <a:ext cx="7306560" cy="1894680"/>
            </a:xfrm>
            <a:prstGeom prst="rect">
              <a:avLst/>
            </a:prstGeom>
            <a:ln w="0">
              <a:noFill/>
            </a:ln>
          </p:spPr>
        </p:pic>
        <p:sp>
          <p:nvSpPr>
            <p:cNvPr id="529" name="object 6"/>
            <p:cNvSpPr/>
            <p:nvPr/>
          </p:nvSpPr>
          <p:spPr>
            <a:xfrm>
              <a:off x="1569600" y="972360"/>
              <a:ext cx="7306920" cy="1895040"/>
            </a:xfrm>
            <a:custGeom>
              <a:avLst/>
              <a:gdLst>
                <a:gd name="textAreaLeft" fmla="*/ 0 w 7306920"/>
                <a:gd name="textAreaRight" fmla="*/ 7309440 w 7306920"/>
                <a:gd name="textAreaTop" fmla="*/ 0 h 1895040"/>
                <a:gd name="textAreaBottom" fmla="*/ 1897560 h 1895040"/>
              </a:gdLst>
              <a:ahLst/>
              <a:rect l="textAreaLeft" t="textAreaTop" r="textAreaRight" b="textAreaBottom"/>
              <a:pathLst>
                <a:path w="7309484" h="1897380">
                  <a:moveTo>
                    <a:pt x="0" y="127000"/>
                  </a:moveTo>
                  <a:lnTo>
                    <a:pt x="9985" y="77581"/>
                  </a:lnTo>
                  <a:lnTo>
                    <a:pt x="37211" y="37211"/>
                  </a:lnTo>
                  <a:lnTo>
                    <a:pt x="77581" y="9985"/>
                  </a:lnTo>
                  <a:lnTo>
                    <a:pt x="127000" y="0"/>
                  </a:lnTo>
                  <a:lnTo>
                    <a:pt x="7182104" y="0"/>
                  </a:lnTo>
                  <a:lnTo>
                    <a:pt x="7231522" y="9985"/>
                  </a:lnTo>
                  <a:lnTo>
                    <a:pt x="7271893" y="37211"/>
                  </a:lnTo>
                  <a:lnTo>
                    <a:pt x="7299118" y="77581"/>
                  </a:lnTo>
                  <a:lnTo>
                    <a:pt x="7309104" y="127000"/>
                  </a:lnTo>
                  <a:lnTo>
                    <a:pt x="7309104" y="1770379"/>
                  </a:lnTo>
                  <a:lnTo>
                    <a:pt x="7299118" y="1819798"/>
                  </a:lnTo>
                  <a:lnTo>
                    <a:pt x="7271893" y="1860168"/>
                  </a:lnTo>
                  <a:lnTo>
                    <a:pt x="7231522" y="1887394"/>
                  </a:lnTo>
                  <a:lnTo>
                    <a:pt x="7182104" y="1897379"/>
                  </a:lnTo>
                  <a:lnTo>
                    <a:pt x="127000" y="1897379"/>
                  </a:lnTo>
                  <a:lnTo>
                    <a:pt x="77581" y="1887394"/>
                  </a:lnTo>
                  <a:lnTo>
                    <a:pt x="37211" y="1860168"/>
                  </a:lnTo>
                  <a:lnTo>
                    <a:pt x="9985" y="1819798"/>
                  </a:lnTo>
                  <a:lnTo>
                    <a:pt x="0" y="1770379"/>
                  </a:lnTo>
                  <a:lnTo>
                    <a:pt x="0" y="1270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30" name="object 7"/>
          <p:cNvSpPr/>
          <p:nvPr/>
        </p:nvSpPr>
        <p:spPr>
          <a:xfrm>
            <a:off x="1685520" y="1077120"/>
            <a:ext cx="7066800" cy="16552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Définition</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l’algorithme</a:t>
            </a:r>
            <a:r>
              <a:rPr b="1" lang="fr-FR" sz="1200" spc="-5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ORB</a:t>
            </a:r>
            <a:r>
              <a:rPr b="1" lang="fr-FR" sz="1200" spc="-7"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(Oriented</a:t>
            </a:r>
            <a:r>
              <a:rPr b="1" lang="fr-FR" sz="1200" spc="-2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FAST</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and</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Rotated</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BRIEF)</a:t>
            </a:r>
            <a:r>
              <a:rPr b="1" lang="fr-FR" sz="1200" spc="-3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ORB</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algorithme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detection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features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image.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plus </a:t>
            </a:r>
            <a:r>
              <a:rPr b="0" lang="fr-FR" sz="1200" spc="-12" strike="noStrike">
                <a:solidFill>
                  <a:srgbClr val="000000"/>
                </a:solidFill>
                <a:latin typeface="Corbel"/>
                <a:ea typeface="DejaVu Sans"/>
              </a:rPr>
              <a:t>performant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que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SURF</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et</a:t>
            </a:r>
            <a:r>
              <a:rPr b="0" lang="fr-FR" sz="1200" spc="480" strike="noStrike">
                <a:solidFill>
                  <a:srgbClr val="000000"/>
                </a:solidFill>
                <a:latin typeface="Corbel"/>
                <a:ea typeface="DejaVu Sans"/>
              </a:rPr>
              <a:t> </a:t>
            </a:r>
            <a:r>
              <a:rPr b="0" lang="fr-FR" sz="1200" spc="-1" strike="noStrike">
                <a:solidFill>
                  <a:srgbClr val="000000"/>
                </a:solidFill>
                <a:latin typeface="Corbel"/>
                <a:ea typeface="DejaVu Sans"/>
              </a:rPr>
              <a:t>fonctionne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SIFT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tout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étant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rapide.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aussi</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l’avantage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d’être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gratuit</a:t>
            </a:r>
            <a:r>
              <a:rPr b="0" lang="fr-FR" sz="1200" spc="-41" strike="noStrike">
                <a:solidFill>
                  <a:srgbClr val="000000"/>
                </a:solidFill>
                <a:latin typeface="Corbel"/>
                <a:ea typeface="DejaVu Sans"/>
              </a:rPr>
              <a:t> .</a:t>
            </a:r>
            <a:endParaRPr b="0" lang="fr-FR" sz="1200" spc="-1" strike="noStrike">
              <a:solidFill>
                <a:srgbClr val="000000"/>
              </a:solidFill>
              <a:latin typeface="Arial"/>
            </a:endParaRPr>
          </a:p>
          <a:p>
            <a:pPr>
              <a:lnSpc>
                <a:spcPct val="100000"/>
              </a:lnSpc>
              <a:tabLst>
                <a:tab algn="l" pos="184680"/>
              </a:tabLst>
            </a:pP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ORB</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s’appuie</a:t>
            </a:r>
            <a:r>
              <a:rPr b="0" lang="fr-FR" sz="1200" spc="-1" strike="noStrike">
                <a:solidFill>
                  <a:srgbClr val="000000"/>
                </a:solidFill>
                <a:latin typeface="Corbel"/>
                <a:ea typeface="DejaVu Sans"/>
              </a:rPr>
              <a:t> sur</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célèbre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détecteur</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keypoints</a:t>
            </a:r>
            <a:r>
              <a:rPr b="0" lang="fr-FR" sz="1200" spc="-26" strike="noStrike">
                <a:solidFill>
                  <a:srgbClr val="000000"/>
                </a:solidFill>
                <a:latin typeface="Corbel"/>
                <a:ea typeface="DejaVu Sans"/>
              </a:rPr>
              <a:t> </a:t>
            </a:r>
            <a:r>
              <a:rPr b="0" lang="fr-FR" sz="1200" spc="-21" strike="noStrike">
                <a:solidFill>
                  <a:srgbClr val="000000"/>
                </a:solidFill>
                <a:latin typeface="Corbel"/>
                <a:ea typeface="DejaVu Sans"/>
              </a:rPr>
              <a:t>FAST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sur le </a:t>
            </a:r>
            <a:r>
              <a:rPr b="0" lang="fr-FR" sz="1200" spc="-12" strike="noStrike">
                <a:solidFill>
                  <a:srgbClr val="000000"/>
                </a:solidFill>
                <a:latin typeface="Corbel"/>
                <a:ea typeface="DejaVu Sans"/>
              </a:rPr>
              <a:t>descripteur</a:t>
            </a:r>
            <a:r>
              <a:rPr b="0" lang="fr-FR" sz="1200" spc="-35" strike="noStrike">
                <a:solidFill>
                  <a:srgbClr val="000000"/>
                </a:solidFill>
                <a:latin typeface="Corbel"/>
                <a:ea typeface="DejaVu Sans"/>
              </a:rPr>
              <a:t> </a:t>
            </a:r>
            <a:r>
              <a:rPr b="0" lang="fr-FR" sz="1200" spc="-26" strike="noStrike">
                <a:solidFill>
                  <a:srgbClr val="000000"/>
                </a:solidFill>
                <a:latin typeface="Corbel"/>
                <a:ea typeface="DejaVu Sans"/>
              </a:rPr>
              <a:t>BRIEF.</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Ce sont deux</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techniques intéressantes </a:t>
            </a:r>
            <a:r>
              <a:rPr b="0" lang="fr-FR" sz="1200" spc="-1" strike="noStrike">
                <a:solidFill>
                  <a:srgbClr val="000000"/>
                </a:solidFill>
                <a:latin typeface="Corbel"/>
                <a:ea typeface="DejaVu Sans"/>
              </a:rPr>
              <a:t>en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raison</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leurs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bonnes</a:t>
            </a:r>
            <a:r>
              <a:rPr b="0" lang="fr-FR" sz="1200" spc="-12" strike="noStrike">
                <a:solidFill>
                  <a:srgbClr val="000000"/>
                </a:solidFill>
                <a:latin typeface="Corbel"/>
                <a:ea typeface="DejaVu Sans"/>
              </a:rPr>
              <a:t> performances.</a:t>
            </a:r>
            <a:endParaRPr b="0" lang="fr-FR" sz="1200" spc="-1" strike="noStrike">
              <a:solidFill>
                <a:srgbClr val="000000"/>
              </a:solidFill>
              <a:latin typeface="Arial"/>
            </a:endParaRPr>
          </a:p>
          <a:p>
            <a:pPr marL="184680" indent="-172800">
              <a:lnSpc>
                <a:spcPct val="100000"/>
              </a:lnSpc>
              <a:spcBef>
                <a:spcPts val="1440"/>
              </a:spcBef>
              <a:buClr>
                <a:srgbClr val="000000"/>
              </a:buClr>
              <a:buFont typeface="Arial"/>
              <a:buChar char="•"/>
              <a:tabLst>
                <a:tab algn="l" pos="184680"/>
              </a:tabLst>
            </a:pPr>
            <a:r>
              <a:rPr b="0" lang="fr-FR" sz="1200" spc="-1" strike="noStrike" u="sng">
                <a:solidFill>
                  <a:srgbClr val="0000ff"/>
                </a:solidFill>
                <a:uFillTx/>
                <a:latin typeface="Corbel"/>
                <a:ea typeface="DejaVu Sans"/>
                <a:hlinkClick r:id="rId2"/>
              </a:rPr>
              <a:t>Source</a:t>
            </a:r>
            <a:r>
              <a:rPr b="0" lang="fr-FR" sz="1200" spc="52" strike="noStrike" u="sng">
                <a:solidFill>
                  <a:srgbClr val="0000ff"/>
                </a:solidFill>
                <a:uFillTx/>
                <a:latin typeface="Corbel"/>
                <a:ea typeface="DejaVu Sans"/>
                <a:hlinkClick r:id="rId3"/>
              </a:rPr>
              <a:t> </a:t>
            </a:r>
            <a:r>
              <a:rPr b="0" lang="fr-FR" sz="1200" spc="-1" strike="noStrike" u="sng">
                <a:solidFill>
                  <a:srgbClr val="0000ff"/>
                </a:solidFill>
                <a:uFillTx/>
                <a:latin typeface="Corbel"/>
                <a:ea typeface="DejaVu Sans"/>
                <a:hlinkClick r:id="rId4"/>
              </a:rPr>
              <a:t>definition</a:t>
            </a:r>
            <a:r>
              <a:rPr b="0" lang="fr-FR" sz="1200" spc="55" strike="noStrike" u="sng">
                <a:solidFill>
                  <a:srgbClr val="0000ff"/>
                </a:solidFill>
                <a:uFillTx/>
                <a:latin typeface="Corbel"/>
                <a:ea typeface="DejaVu Sans"/>
                <a:hlinkClick r:id="rId5"/>
              </a:rPr>
              <a:t> </a:t>
            </a:r>
            <a:r>
              <a:rPr b="0" lang="fr-FR" sz="1200" spc="-1" strike="noStrike" u="sng">
                <a:solidFill>
                  <a:srgbClr val="0000ff"/>
                </a:solidFill>
                <a:uFillTx/>
                <a:latin typeface="Corbel"/>
                <a:ea typeface="DejaVu Sans"/>
                <a:hlinkClick r:id="rId6"/>
              </a:rPr>
              <a:t>:</a:t>
            </a:r>
            <a:r>
              <a:rPr b="0" lang="fr-FR" sz="1200" spc="66" strike="noStrike" u="sng">
                <a:solidFill>
                  <a:srgbClr val="0000ff"/>
                </a:solidFill>
                <a:uFillTx/>
                <a:latin typeface="Corbel"/>
                <a:ea typeface="DejaVu Sans"/>
                <a:hlinkClick r:id="rId7"/>
              </a:rPr>
              <a:t> </a:t>
            </a:r>
            <a:r>
              <a:rPr b="0" lang="fr-FR" sz="1200" spc="-12" strike="noStrike" u="sng">
                <a:solidFill>
                  <a:srgbClr val="0000ff"/>
                </a:solidFill>
                <a:uFill>
                  <a:solidFill>
                    <a:srgbClr val="2f85ec"/>
                  </a:solidFill>
                </a:uFill>
                <a:latin typeface="Corbel"/>
                <a:ea typeface="DejaVu Sans"/>
                <a:hlinkClick r:id="rId8"/>
              </a:rPr>
              <a:t>https://medium.com/@deepanshut041/introduction-to-orb-oriented-fast-and-rotated-</a:t>
            </a:r>
            <a:r>
              <a:rPr b="0" lang="fr-FR" sz="1200" spc="-12" strike="noStrike" u="sng">
                <a:solidFill>
                  <a:srgbClr val="0000ff"/>
                </a:solidFill>
                <a:uFillTx/>
                <a:latin typeface="Corbel"/>
                <a:ea typeface="DejaVu Sans"/>
                <a:hlinkClick r:id="rId9"/>
              </a:rPr>
              <a:t> </a:t>
            </a:r>
            <a:r>
              <a:rPr b="0" lang="fr-FR" sz="1200" spc="-12" strike="noStrike" u="sng">
                <a:solidFill>
                  <a:srgbClr val="0000ff"/>
                </a:solidFill>
                <a:uFill>
                  <a:solidFill>
                    <a:srgbClr val="2f85ec"/>
                  </a:solidFill>
                </a:uFill>
                <a:latin typeface="Corbel"/>
                <a:ea typeface="DejaVu Sans"/>
                <a:hlinkClick r:id="rId10"/>
              </a:rPr>
              <a:t>brief-4220e8ec40cf</a:t>
            </a:r>
            <a:endParaRPr b="0" lang="fr-FR" sz="1200" spc="-1" strike="noStrike">
              <a:solidFill>
                <a:srgbClr val="000000"/>
              </a:solidFill>
              <a:latin typeface="Arial"/>
            </a:endParaRPr>
          </a:p>
        </p:txBody>
      </p:sp>
      <p:grpSp>
        <p:nvGrpSpPr>
          <p:cNvPr id="531" name="object 8"/>
          <p:cNvGrpSpPr/>
          <p:nvPr/>
        </p:nvGrpSpPr>
        <p:grpSpPr>
          <a:xfrm>
            <a:off x="155520" y="4614840"/>
            <a:ext cx="2655720" cy="522000"/>
            <a:chOff x="155520" y="4614840"/>
            <a:chExt cx="2655720" cy="522000"/>
          </a:xfrm>
        </p:grpSpPr>
        <p:pic>
          <p:nvPicPr>
            <p:cNvPr id="532" name="object 9" descr=""/>
            <p:cNvPicPr/>
            <p:nvPr/>
          </p:nvPicPr>
          <p:blipFill>
            <a:blip r:embed="rId11"/>
            <a:stretch/>
          </p:blipFill>
          <p:spPr>
            <a:xfrm>
              <a:off x="155520" y="4614840"/>
              <a:ext cx="2655360" cy="521640"/>
            </a:xfrm>
            <a:prstGeom prst="rect">
              <a:avLst/>
            </a:prstGeom>
            <a:ln w="0">
              <a:noFill/>
            </a:ln>
          </p:spPr>
        </p:pic>
        <p:sp>
          <p:nvSpPr>
            <p:cNvPr id="533" name="object 10"/>
            <p:cNvSpPr/>
            <p:nvPr/>
          </p:nvSpPr>
          <p:spPr>
            <a:xfrm>
              <a:off x="155520" y="4614840"/>
              <a:ext cx="2655720" cy="522000"/>
            </a:xfrm>
            <a:custGeom>
              <a:avLst/>
              <a:gdLst>
                <a:gd name="textAreaLeft" fmla="*/ 0 w 2655720"/>
                <a:gd name="textAreaRight" fmla="*/ 2658240 w 2655720"/>
                <a:gd name="textAreaTop" fmla="*/ 0 h 522000"/>
                <a:gd name="textAreaBottom" fmla="*/ 524520 h 522000"/>
              </a:gdLst>
              <a:ahLst/>
              <a:rect l="textAreaLeft" t="textAreaTop" r="textAreaRight" b="textAreaBottom"/>
              <a:pathLst>
                <a:path w="2658110" h="524510">
                  <a:moveTo>
                    <a:pt x="0" y="35051"/>
                  </a:moveTo>
                  <a:lnTo>
                    <a:pt x="2757" y="21431"/>
                  </a:lnTo>
                  <a:lnTo>
                    <a:pt x="10277" y="10287"/>
                  </a:lnTo>
                  <a:lnTo>
                    <a:pt x="21431" y="2762"/>
                  </a:lnTo>
                  <a:lnTo>
                    <a:pt x="35090" y="0"/>
                  </a:lnTo>
                  <a:lnTo>
                    <a:pt x="2622804" y="0"/>
                  </a:lnTo>
                  <a:lnTo>
                    <a:pt x="2636424" y="2762"/>
                  </a:lnTo>
                  <a:lnTo>
                    <a:pt x="2647569" y="10287"/>
                  </a:lnTo>
                  <a:lnTo>
                    <a:pt x="2655093" y="21431"/>
                  </a:lnTo>
                  <a:lnTo>
                    <a:pt x="2657856" y="35051"/>
                  </a:lnTo>
                  <a:lnTo>
                    <a:pt x="2657856" y="489203"/>
                  </a:lnTo>
                  <a:lnTo>
                    <a:pt x="2655093" y="502824"/>
                  </a:lnTo>
                  <a:lnTo>
                    <a:pt x="2647569" y="513968"/>
                  </a:lnTo>
                  <a:lnTo>
                    <a:pt x="2636424" y="521493"/>
                  </a:lnTo>
                  <a:lnTo>
                    <a:pt x="2622804" y="524255"/>
                  </a:lnTo>
                  <a:lnTo>
                    <a:pt x="35090" y="524255"/>
                  </a:lnTo>
                  <a:lnTo>
                    <a:pt x="21431" y="521493"/>
                  </a:lnTo>
                  <a:lnTo>
                    <a:pt x="10277" y="513968"/>
                  </a:lnTo>
                  <a:lnTo>
                    <a:pt x="2757" y="502824"/>
                  </a:lnTo>
                  <a:lnTo>
                    <a:pt x="0" y="489203"/>
                  </a:lnTo>
                  <a:lnTo>
                    <a:pt x="0" y="35051"/>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34" name="object 11"/>
          <p:cNvSpPr/>
          <p:nvPr/>
        </p:nvSpPr>
        <p:spPr>
          <a:xfrm>
            <a:off x="329040" y="4673520"/>
            <a:ext cx="2306880" cy="377280"/>
          </a:xfrm>
          <a:prstGeom prst="rect">
            <a:avLst/>
          </a:prstGeom>
          <a:noFill/>
          <a:ln w="0">
            <a:noFill/>
          </a:ln>
        </p:spPr>
        <p:style>
          <a:lnRef idx="0"/>
          <a:fillRef idx="0"/>
          <a:effectRef idx="0"/>
          <a:fontRef idx="minor"/>
        </p:style>
        <p:txBody>
          <a:bodyPr lIns="0" rIns="0" tIns="12600" bIns="0" anchor="t">
            <a:spAutoFit/>
          </a:bodyPr>
          <a:p>
            <a:pPr marL="663120" indent="-624960">
              <a:lnSpc>
                <a:spcPct val="100000"/>
              </a:lnSpc>
              <a:spcBef>
                <a:spcPts val="99"/>
              </a:spcBef>
              <a:tabLst>
                <a:tab algn="l" pos="0"/>
              </a:tabLst>
            </a:pPr>
            <a:r>
              <a:rPr b="1" lang="fr-FR" sz="1200" spc="-12" strike="noStrike">
                <a:solidFill>
                  <a:srgbClr val="000000"/>
                </a:solidFill>
                <a:latin typeface="Corbel"/>
                <a:ea typeface="DejaVu Sans"/>
              </a:rPr>
              <a:t>Exemple </a:t>
            </a:r>
            <a:r>
              <a:rPr b="1" lang="fr-FR" sz="1200" spc="-1" strike="noStrike">
                <a:solidFill>
                  <a:srgbClr val="000000"/>
                </a:solidFill>
                <a:latin typeface="Corbel"/>
                <a:ea typeface="DejaVu Sans"/>
              </a:rPr>
              <a:t>avec</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la</a:t>
            </a:r>
            <a:r>
              <a:rPr b="1" lang="fr-FR" sz="1200" spc="-15" strike="noStrike">
                <a:solidFill>
                  <a:srgbClr val="000000"/>
                </a:solidFill>
                <a:latin typeface="Corbel"/>
                <a:ea typeface="DejaVu Sans"/>
              </a:rPr>
              <a:t> </a:t>
            </a:r>
            <a:r>
              <a:rPr b="1" lang="fr-FR" sz="1200" spc="-1" strike="noStrike">
                <a:solidFill>
                  <a:srgbClr val="000000"/>
                </a:solidFill>
                <a:latin typeface="Corbel"/>
                <a:ea typeface="DejaVu Sans"/>
              </a:rPr>
              <a:t>2</a:t>
            </a:r>
            <a:r>
              <a:rPr b="1" lang="fr-FR" sz="1200" spc="-1" strike="noStrike" baseline="24000">
                <a:solidFill>
                  <a:srgbClr val="000000"/>
                </a:solidFill>
                <a:latin typeface="Corbel"/>
                <a:ea typeface="DejaVu Sans"/>
              </a:rPr>
              <a:t>e</a:t>
            </a:r>
            <a:r>
              <a:rPr b="1" lang="fr-FR" sz="1200" spc="86" strike="noStrike" baseline="24000">
                <a:solidFill>
                  <a:srgbClr val="000000"/>
                </a:solidFill>
                <a:latin typeface="Corbel"/>
                <a:ea typeface="DejaVu Sans"/>
              </a:rPr>
              <a:t> </a:t>
            </a:r>
            <a:r>
              <a:rPr b="1" lang="fr-FR" sz="1200" spc="-1" strike="noStrike">
                <a:solidFill>
                  <a:srgbClr val="000000"/>
                </a:solidFill>
                <a:latin typeface="Corbel"/>
                <a:ea typeface="DejaVu Sans"/>
              </a:rPr>
              <a:t>image de</a:t>
            </a:r>
            <a:r>
              <a:rPr b="1" lang="fr-FR" sz="1200" spc="-12" strike="noStrike">
                <a:solidFill>
                  <a:srgbClr val="000000"/>
                </a:solidFill>
                <a:latin typeface="Corbel"/>
                <a:ea typeface="DejaVu Sans"/>
              </a:rPr>
              <a:t> notre </a:t>
            </a:r>
            <a:r>
              <a:rPr b="1" lang="fr-FR" sz="1200" spc="-1" strike="noStrike">
                <a:solidFill>
                  <a:srgbClr val="000000"/>
                </a:solidFill>
                <a:latin typeface="Corbel"/>
                <a:ea typeface="DejaVu Sans"/>
              </a:rPr>
              <a:t>jeu</a:t>
            </a:r>
            <a:r>
              <a:rPr b="1" lang="fr-FR" sz="1200" spc="-21" strike="noStrike">
                <a:solidFill>
                  <a:srgbClr val="000000"/>
                </a:solidFill>
                <a:latin typeface="Corbel"/>
                <a:ea typeface="DejaVu Sans"/>
              </a:rPr>
              <a:t> </a:t>
            </a:r>
            <a:r>
              <a:rPr b="1" lang="fr-FR" sz="1200" spc="-1" strike="noStrike">
                <a:solidFill>
                  <a:srgbClr val="000000"/>
                </a:solidFill>
                <a:latin typeface="Corbel"/>
                <a:ea typeface="DejaVu Sans"/>
              </a:rPr>
              <a:t>de</a:t>
            </a:r>
            <a:r>
              <a:rPr b="1" lang="fr-FR" sz="1200" spc="-12" strike="noStrike">
                <a:solidFill>
                  <a:srgbClr val="000000"/>
                </a:solidFill>
                <a:latin typeface="Corbel"/>
                <a:ea typeface="DejaVu Sans"/>
              </a:rPr>
              <a:t> données</a:t>
            </a:r>
            <a:endParaRPr b="0" lang="fr-FR" sz="1200" spc="-1" strike="noStrike">
              <a:solidFill>
                <a:srgbClr val="000000"/>
              </a:solidFill>
              <a:latin typeface="Arial"/>
            </a:endParaRPr>
          </a:p>
        </p:txBody>
      </p:sp>
      <p:pic>
        <p:nvPicPr>
          <p:cNvPr id="535" name="object 12" descr=""/>
          <p:cNvPicPr/>
          <p:nvPr/>
        </p:nvPicPr>
        <p:blipFill>
          <a:blip r:embed="rId12"/>
          <a:stretch/>
        </p:blipFill>
        <p:spPr>
          <a:xfrm>
            <a:off x="3759840" y="3005280"/>
            <a:ext cx="2460240" cy="2062440"/>
          </a:xfrm>
          <a:prstGeom prst="rect">
            <a:avLst/>
          </a:prstGeom>
          <a:ln w="0">
            <a:noFill/>
          </a:ln>
        </p:spPr>
      </p:pic>
      <p:sp>
        <p:nvSpPr>
          <p:cNvPr id="536" name="object 13"/>
          <p:cNvSpPr/>
          <p:nvPr/>
        </p:nvSpPr>
        <p:spPr>
          <a:xfrm>
            <a:off x="3759840" y="3005280"/>
            <a:ext cx="2460600" cy="2062440"/>
          </a:xfrm>
          <a:custGeom>
            <a:avLst/>
            <a:gdLst>
              <a:gd name="textAreaLeft" fmla="*/ 0 w 2460600"/>
              <a:gd name="textAreaRight" fmla="*/ 2463120 w 2460600"/>
              <a:gd name="textAreaTop" fmla="*/ 0 h 2062440"/>
              <a:gd name="textAreaBottom" fmla="*/ 2064960 h 2062440"/>
            </a:gdLst>
            <a:ahLst/>
            <a:rect l="textAreaLeft" t="textAreaTop" r="textAreaRight" b="textAreaBottom"/>
            <a:pathLst>
              <a:path w="2463165" h="2065020">
                <a:moveTo>
                  <a:pt x="0" y="103250"/>
                </a:moveTo>
                <a:lnTo>
                  <a:pt x="8114" y="63061"/>
                </a:lnTo>
                <a:lnTo>
                  <a:pt x="30241" y="30241"/>
                </a:lnTo>
                <a:lnTo>
                  <a:pt x="63061" y="8114"/>
                </a:lnTo>
                <a:lnTo>
                  <a:pt x="103250" y="0"/>
                </a:lnTo>
                <a:lnTo>
                  <a:pt x="2359532" y="0"/>
                </a:lnTo>
                <a:lnTo>
                  <a:pt x="2399722" y="8114"/>
                </a:lnTo>
                <a:lnTo>
                  <a:pt x="2432542" y="30241"/>
                </a:lnTo>
                <a:lnTo>
                  <a:pt x="2454669" y="63061"/>
                </a:lnTo>
                <a:lnTo>
                  <a:pt x="2462783" y="103250"/>
                </a:lnTo>
                <a:lnTo>
                  <a:pt x="2462783" y="1961769"/>
                </a:lnTo>
                <a:lnTo>
                  <a:pt x="2454669" y="2001958"/>
                </a:lnTo>
                <a:lnTo>
                  <a:pt x="2432542" y="2034778"/>
                </a:lnTo>
                <a:lnTo>
                  <a:pt x="2399722" y="2056905"/>
                </a:lnTo>
                <a:lnTo>
                  <a:pt x="2359532" y="2065020"/>
                </a:lnTo>
                <a:lnTo>
                  <a:pt x="103250" y="2065020"/>
                </a:lnTo>
                <a:lnTo>
                  <a:pt x="63061" y="2056905"/>
                </a:lnTo>
                <a:lnTo>
                  <a:pt x="30241" y="2034778"/>
                </a:lnTo>
                <a:lnTo>
                  <a:pt x="8114" y="2001958"/>
                </a:lnTo>
                <a:lnTo>
                  <a:pt x="0" y="1961769"/>
                </a:lnTo>
                <a:lnTo>
                  <a:pt x="0" y="10325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37" name="object 14"/>
          <p:cNvSpPr/>
          <p:nvPr/>
        </p:nvSpPr>
        <p:spPr>
          <a:xfrm>
            <a:off x="3810600" y="3056760"/>
            <a:ext cx="396360" cy="1000080"/>
          </a:xfrm>
          <a:prstGeom prst="rect">
            <a:avLst/>
          </a:prstGeom>
          <a:noFill/>
          <a:ln w="0">
            <a:noFill/>
          </a:ln>
        </p:spPr>
        <p:style>
          <a:lnRef idx="0"/>
          <a:fillRef idx="0"/>
          <a:effectRef idx="0"/>
          <a:fontRef idx="minor"/>
        </p:style>
        <p:txBody>
          <a:bodyPr lIns="0" rIns="0" tIns="0" bIns="0" anchor="t" vert="vert270">
            <a:noAutofit/>
          </a:bodyPr>
          <a:p>
            <a:pPr marL="12600">
              <a:lnSpc>
                <a:spcPts val="1349"/>
              </a:lnSpc>
            </a:pPr>
            <a:r>
              <a:rPr b="0" lang="fr-FR" sz="1400" spc="-12" strike="noStrike">
                <a:solidFill>
                  <a:srgbClr val="7e7e7e"/>
                </a:solidFill>
                <a:latin typeface="Corbel"/>
                <a:ea typeface="DejaVu Sans"/>
              </a:rPr>
              <a:t>Extraction</a:t>
            </a:r>
            <a:r>
              <a:rPr b="0" lang="fr-FR" sz="1400" spc="7" strike="noStrike">
                <a:solidFill>
                  <a:srgbClr val="7e7e7e"/>
                </a:solidFill>
                <a:latin typeface="Corbel"/>
                <a:ea typeface="DejaVu Sans"/>
              </a:rPr>
              <a:t> </a:t>
            </a:r>
            <a:r>
              <a:rPr b="0" lang="fr-FR" sz="1400" spc="-26" strike="noStrike">
                <a:solidFill>
                  <a:srgbClr val="7e7e7e"/>
                </a:solidFill>
                <a:latin typeface="Corbel"/>
                <a:ea typeface="DejaVu Sans"/>
              </a:rPr>
              <a:t>de</a:t>
            </a:r>
            <a:endParaRPr b="0" lang="fr-FR" sz="1400" spc="-1" strike="noStrike">
              <a:solidFill>
                <a:srgbClr val="000000"/>
              </a:solidFill>
              <a:latin typeface="Arial"/>
            </a:endParaRPr>
          </a:p>
          <a:p>
            <a:pPr marL="85680">
              <a:lnSpc>
                <a:spcPts val="1610"/>
              </a:lnSpc>
            </a:pPr>
            <a:r>
              <a:rPr b="0" lang="fr-FR" sz="1400" spc="-12" strike="noStrike">
                <a:solidFill>
                  <a:srgbClr val="7e7e7e"/>
                </a:solidFill>
                <a:latin typeface="Corbel"/>
                <a:ea typeface="DejaVu Sans"/>
              </a:rPr>
              <a:t>descripteurs</a:t>
            </a:r>
            <a:endParaRPr b="0" lang="fr-FR" sz="1400" spc="-1" strike="noStrike">
              <a:solidFill>
                <a:srgbClr val="000000"/>
              </a:solidFill>
              <a:latin typeface="Arial"/>
            </a:endParaRPr>
          </a:p>
        </p:txBody>
      </p:sp>
      <p:sp>
        <p:nvSpPr>
          <p:cNvPr id="538" name="object 15"/>
          <p:cNvSpPr/>
          <p:nvPr/>
        </p:nvSpPr>
        <p:spPr>
          <a:xfrm>
            <a:off x="4239720" y="3011040"/>
            <a:ext cx="1674000" cy="806040"/>
          </a:xfrm>
          <a:prstGeom prst="rect">
            <a:avLst/>
          </a:prstGeom>
          <a:noFill/>
          <a:ln w="0">
            <a:noFill/>
          </a:ln>
        </p:spPr>
        <p:style>
          <a:lnRef idx="0"/>
          <a:fillRef idx="0"/>
          <a:effectRef idx="0"/>
          <a:fontRef idx="minor"/>
        </p:style>
        <p:txBody>
          <a:bodyPr lIns="0" rIns="0" tIns="31680" bIns="0" anchor="t">
            <a:spAutoFit/>
          </a:bodyPr>
          <a:p>
            <a:pPr marL="12600" algn="just">
              <a:lnSpc>
                <a:spcPct val="91000"/>
              </a:lnSpc>
              <a:spcBef>
                <a:spcPts val="249"/>
              </a:spcBef>
            </a:pPr>
            <a:r>
              <a:rPr b="0" lang="fr-FR" sz="1400" spc="-1" strike="noStrike">
                <a:solidFill>
                  <a:srgbClr val="000000"/>
                </a:solidFill>
                <a:latin typeface="Corbel"/>
                <a:ea typeface="DejaVu Sans"/>
              </a:rPr>
              <a:t>ORB</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extrait</a:t>
            </a:r>
            <a:r>
              <a:rPr b="0" lang="fr-FR" sz="1400" spc="-15" strike="noStrike">
                <a:solidFill>
                  <a:srgbClr val="000000"/>
                </a:solidFill>
                <a:latin typeface="Corbel"/>
                <a:ea typeface="DejaVu Sans"/>
              </a:rPr>
              <a:t> </a:t>
            </a:r>
            <a:r>
              <a:rPr b="0" lang="fr-FR" sz="1400" spc="-1" strike="noStrike">
                <a:solidFill>
                  <a:srgbClr val="000000"/>
                </a:solidFill>
                <a:latin typeface="Corbel"/>
                <a:ea typeface="DejaVu Sans"/>
              </a:rPr>
              <a:t>par</a:t>
            </a:r>
            <a:r>
              <a:rPr b="0" lang="fr-FR" sz="1400" spc="-32" strike="noStrike">
                <a:solidFill>
                  <a:srgbClr val="000000"/>
                </a:solidFill>
                <a:latin typeface="Corbel"/>
                <a:ea typeface="DejaVu Sans"/>
              </a:rPr>
              <a:t> </a:t>
            </a:r>
            <a:r>
              <a:rPr b="0" lang="fr-FR" sz="1400" spc="-12" strike="noStrike">
                <a:solidFill>
                  <a:srgbClr val="000000"/>
                </a:solidFill>
                <a:latin typeface="Corbel"/>
                <a:ea typeface="DejaVu Sans"/>
              </a:rPr>
              <a:t>défaut </a:t>
            </a:r>
            <a:r>
              <a:rPr b="0" lang="fr-FR" sz="1400" spc="-1" strike="noStrike">
                <a:solidFill>
                  <a:srgbClr val="000000"/>
                </a:solidFill>
                <a:latin typeface="Corbel"/>
                <a:ea typeface="DejaVu Sans"/>
              </a:rPr>
              <a:t>500</a:t>
            </a:r>
            <a:r>
              <a:rPr b="0" lang="fr-FR" sz="1400" spc="-12" strike="noStrike">
                <a:solidFill>
                  <a:srgbClr val="000000"/>
                </a:solidFill>
                <a:latin typeface="Corbel"/>
                <a:ea typeface="DejaVu Sans"/>
              </a:rPr>
              <a:t> descripteurs</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de </a:t>
            </a:r>
            <a:r>
              <a:rPr b="0" lang="fr-FR" sz="1400" spc="-26" strike="noStrike">
                <a:solidFill>
                  <a:srgbClr val="000000"/>
                </a:solidFill>
                <a:latin typeface="Corbel"/>
                <a:ea typeface="DejaVu Sans"/>
              </a:rPr>
              <a:t>32 </a:t>
            </a:r>
            <a:r>
              <a:rPr b="0" lang="fr-FR" sz="1400" spc="-1" strike="noStrike">
                <a:solidFill>
                  <a:srgbClr val="000000"/>
                </a:solidFill>
                <a:latin typeface="Corbel"/>
                <a:ea typeface="DejaVu Sans"/>
              </a:rPr>
              <a:t>valeurs</a:t>
            </a:r>
            <a:r>
              <a:rPr b="0" lang="fr-FR" sz="1400" spc="-7" strike="noStrike">
                <a:solidFill>
                  <a:srgbClr val="000000"/>
                </a:solidFill>
                <a:latin typeface="Corbel"/>
                <a:ea typeface="DejaVu Sans"/>
              </a:rPr>
              <a:t> </a:t>
            </a:r>
            <a:r>
              <a:rPr b="0" lang="fr-FR" sz="1400" spc="-12" strike="noStrike">
                <a:solidFill>
                  <a:srgbClr val="000000"/>
                </a:solidFill>
                <a:latin typeface="Corbel"/>
                <a:ea typeface="DejaVu Sans"/>
              </a:rPr>
              <a:t>numériques</a:t>
            </a:r>
            <a:r>
              <a:rPr b="0" lang="fr-FR" sz="1400" spc="-21" strike="noStrike">
                <a:solidFill>
                  <a:srgbClr val="000000"/>
                </a:solidFill>
                <a:latin typeface="Corbel"/>
                <a:ea typeface="DejaVu Sans"/>
              </a:rPr>
              <a:t> </a:t>
            </a:r>
            <a:r>
              <a:rPr b="0" lang="fr-FR" sz="1400" spc="-26" strike="noStrike">
                <a:solidFill>
                  <a:srgbClr val="000000"/>
                </a:solidFill>
                <a:latin typeface="Corbel"/>
                <a:ea typeface="DejaVu Sans"/>
              </a:rPr>
              <a:t>de </a:t>
            </a:r>
            <a:r>
              <a:rPr b="0" lang="fr-FR" sz="1400" spc="-1" strike="noStrike">
                <a:solidFill>
                  <a:srgbClr val="000000"/>
                </a:solidFill>
                <a:latin typeface="Corbel"/>
                <a:ea typeface="DejaVu Sans"/>
              </a:rPr>
              <a:t>type</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float</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par</a:t>
            </a:r>
            <a:r>
              <a:rPr b="0" lang="fr-FR" sz="1400" spc="-21" strike="noStrike">
                <a:solidFill>
                  <a:srgbClr val="000000"/>
                </a:solidFill>
                <a:latin typeface="Corbel"/>
                <a:ea typeface="DejaVu Sans"/>
              </a:rPr>
              <a:t> </a:t>
            </a:r>
            <a:r>
              <a:rPr b="0" lang="fr-FR" sz="1400" spc="-12" strike="noStrike">
                <a:solidFill>
                  <a:srgbClr val="000000"/>
                </a:solidFill>
                <a:latin typeface="Corbel"/>
                <a:ea typeface="DejaVu Sans"/>
              </a:rPr>
              <a:t>images.</a:t>
            </a:r>
            <a:endParaRPr b="0" lang="fr-FR" sz="1400" spc="-1" strike="noStrike">
              <a:solidFill>
                <a:srgbClr val="000000"/>
              </a:solidFill>
              <a:latin typeface="Arial"/>
            </a:endParaRPr>
          </a:p>
        </p:txBody>
      </p:sp>
      <p:pic>
        <p:nvPicPr>
          <p:cNvPr id="539" name="object 16" descr=""/>
          <p:cNvPicPr/>
          <p:nvPr/>
        </p:nvPicPr>
        <p:blipFill>
          <a:blip r:embed="rId13"/>
          <a:stretch/>
        </p:blipFill>
        <p:spPr>
          <a:xfrm>
            <a:off x="6307920" y="3005280"/>
            <a:ext cx="2460240" cy="2062440"/>
          </a:xfrm>
          <a:prstGeom prst="rect">
            <a:avLst/>
          </a:prstGeom>
          <a:ln w="0">
            <a:noFill/>
          </a:ln>
        </p:spPr>
      </p:pic>
      <p:sp>
        <p:nvSpPr>
          <p:cNvPr id="540" name="object 17"/>
          <p:cNvSpPr/>
          <p:nvPr/>
        </p:nvSpPr>
        <p:spPr>
          <a:xfrm>
            <a:off x="6307920" y="3005280"/>
            <a:ext cx="2460600" cy="2062440"/>
          </a:xfrm>
          <a:custGeom>
            <a:avLst/>
            <a:gdLst>
              <a:gd name="textAreaLeft" fmla="*/ 0 w 2460600"/>
              <a:gd name="textAreaRight" fmla="*/ 2463120 w 2460600"/>
              <a:gd name="textAreaTop" fmla="*/ 0 h 2062440"/>
              <a:gd name="textAreaBottom" fmla="*/ 2064960 h 2062440"/>
            </a:gdLst>
            <a:ahLst/>
            <a:rect l="textAreaLeft" t="textAreaTop" r="textAreaRight" b="textAreaBottom"/>
            <a:pathLst>
              <a:path w="2463165" h="2065020">
                <a:moveTo>
                  <a:pt x="0" y="103250"/>
                </a:moveTo>
                <a:lnTo>
                  <a:pt x="8114" y="63061"/>
                </a:lnTo>
                <a:lnTo>
                  <a:pt x="30241" y="30241"/>
                </a:lnTo>
                <a:lnTo>
                  <a:pt x="63061" y="8114"/>
                </a:lnTo>
                <a:lnTo>
                  <a:pt x="103250" y="0"/>
                </a:lnTo>
                <a:lnTo>
                  <a:pt x="2359533" y="0"/>
                </a:lnTo>
                <a:lnTo>
                  <a:pt x="2399722" y="8114"/>
                </a:lnTo>
                <a:lnTo>
                  <a:pt x="2432542" y="30241"/>
                </a:lnTo>
                <a:lnTo>
                  <a:pt x="2454669" y="63061"/>
                </a:lnTo>
                <a:lnTo>
                  <a:pt x="2462784" y="103250"/>
                </a:lnTo>
                <a:lnTo>
                  <a:pt x="2462784" y="1961769"/>
                </a:lnTo>
                <a:lnTo>
                  <a:pt x="2454669" y="2001958"/>
                </a:lnTo>
                <a:lnTo>
                  <a:pt x="2432542" y="2034778"/>
                </a:lnTo>
                <a:lnTo>
                  <a:pt x="2399722" y="2056905"/>
                </a:lnTo>
                <a:lnTo>
                  <a:pt x="2359533" y="2065020"/>
                </a:lnTo>
                <a:lnTo>
                  <a:pt x="103250" y="2065020"/>
                </a:lnTo>
                <a:lnTo>
                  <a:pt x="63061" y="2056905"/>
                </a:lnTo>
                <a:lnTo>
                  <a:pt x="30241" y="2034778"/>
                </a:lnTo>
                <a:lnTo>
                  <a:pt x="8114" y="2001958"/>
                </a:lnTo>
                <a:lnTo>
                  <a:pt x="0" y="1961769"/>
                </a:lnTo>
                <a:lnTo>
                  <a:pt x="0" y="10325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1" name="object 18"/>
          <p:cNvSpPr/>
          <p:nvPr/>
        </p:nvSpPr>
        <p:spPr>
          <a:xfrm>
            <a:off x="6359400" y="3056760"/>
            <a:ext cx="396360" cy="1427040"/>
          </a:xfrm>
          <a:prstGeom prst="rect">
            <a:avLst/>
          </a:prstGeom>
          <a:noFill/>
          <a:ln w="0">
            <a:noFill/>
          </a:ln>
        </p:spPr>
        <p:style>
          <a:lnRef idx="0"/>
          <a:fillRef idx="0"/>
          <a:effectRef idx="0"/>
          <a:fontRef idx="minor"/>
        </p:style>
        <p:txBody>
          <a:bodyPr lIns="0" rIns="0" tIns="0" bIns="0" anchor="t" vert="vert270">
            <a:noAutofit/>
          </a:bodyPr>
          <a:p>
            <a:pPr algn="r">
              <a:lnSpc>
                <a:spcPts val="1349"/>
              </a:lnSpc>
            </a:pPr>
            <a:r>
              <a:rPr b="0" lang="fr-FR" sz="1400" spc="-12" strike="noStrike">
                <a:solidFill>
                  <a:srgbClr val="7e7e7e"/>
                </a:solidFill>
                <a:latin typeface="Corbel"/>
                <a:ea typeface="DejaVu Sans"/>
              </a:rPr>
              <a:t>Recherche </a:t>
            </a:r>
            <a:r>
              <a:rPr b="0" lang="fr-FR" sz="1400" spc="-1" strike="noStrike">
                <a:solidFill>
                  <a:srgbClr val="7e7e7e"/>
                </a:solidFill>
                <a:latin typeface="Corbel"/>
                <a:ea typeface="DejaVu Sans"/>
              </a:rPr>
              <a:t>de</a:t>
            </a:r>
            <a:r>
              <a:rPr b="0" lang="fr-FR" sz="1400" spc="-12" strike="noStrike">
                <a:solidFill>
                  <a:srgbClr val="7e7e7e"/>
                </a:solidFill>
                <a:latin typeface="Corbel"/>
                <a:ea typeface="DejaVu Sans"/>
              </a:rPr>
              <a:t> </a:t>
            </a:r>
            <a:r>
              <a:rPr b="0" lang="fr-FR" sz="1400" spc="-21" strike="noStrike">
                <a:solidFill>
                  <a:srgbClr val="7e7e7e"/>
                </a:solidFill>
                <a:latin typeface="Corbel"/>
                <a:ea typeface="DejaVu Sans"/>
              </a:rPr>
              <a:t>mots</a:t>
            </a:r>
            <a:endParaRPr b="0" lang="fr-FR" sz="1400" spc="-1" strike="noStrike">
              <a:solidFill>
                <a:srgbClr val="000000"/>
              </a:solidFill>
              <a:latin typeface="Arial"/>
            </a:endParaRPr>
          </a:p>
          <a:p>
            <a:pPr algn="r">
              <a:lnSpc>
                <a:spcPts val="1610"/>
              </a:lnSpc>
            </a:pPr>
            <a:r>
              <a:rPr b="0" lang="fr-FR" sz="1400" spc="-12" strike="noStrike">
                <a:solidFill>
                  <a:srgbClr val="7e7e7e"/>
                </a:solidFill>
                <a:latin typeface="Corbel"/>
                <a:ea typeface="DejaVu Sans"/>
              </a:rPr>
              <a:t>visuels</a:t>
            </a:r>
            <a:endParaRPr b="0" lang="fr-FR" sz="1400" spc="-1" strike="noStrike">
              <a:solidFill>
                <a:srgbClr val="000000"/>
              </a:solidFill>
              <a:latin typeface="Arial"/>
            </a:endParaRPr>
          </a:p>
        </p:txBody>
      </p:sp>
      <p:grpSp>
        <p:nvGrpSpPr>
          <p:cNvPr id="542" name="object 19"/>
          <p:cNvGrpSpPr/>
          <p:nvPr/>
        </p:nvGrpSpPr>
        <p:grpSpPr>
          <a:xfrm>
            <a:off x="6135480" y="3005280"/>
            <a:ext cx="5180760" cy="2062440"/>
            <a:chOff x="6135480" y="3005280"/>
            <a:chExt cx="5180760" cy="2062440"/>
          </a:xfrm>
        </p:grpSpPr>
        <p:sp>
          <p:nvSpPr>
            <p:cNvPr id="543" name="object 20"/>
            <p:cNvSpPr/>
            <p:nvPr/>
          </p:nvSpPr>
          <p:spPr>
            <a:xfrm>
              <a:off x="6135480" y="4623840"/>
              <a:ext cx="366480" cy="300960"/>
            </a:xfrm>
            <a:custGeom>
              <a:avLst/>
              <a:gdLst>
                <a:gd name="textAreaLeft" fmla="*/ 0 w 366480"/>
                <a:gd name="textAreaRight" fmla="*/ 369000 w 366480"/>
                <a:gd name="textAreaTop" fmla="*/ 0 h 300960"/>
                <a:gd name="textAreaBottom" fmla="*/ 303480 h 300960"/>
              </a:gdLst>
              <a:ahLst/>
              <a:rect l="textAreaLeft" t="textAreaTop" r="textAreaRight" b="textAreaBottom"/>
              <a:pathLst>
                <a:path w="368934" h="303529">
                  <a:moveTo>
                    <a:pt x="0" y="0"/>
                  </a:moveTo>
                  <a:lnTo>
                    <a:pt x="0" y="303275"/>
                  </a:lnTo>
                  <a:lnTo>
                    <a:pt x="368807" y="151637"/>
                  </a:lnTo>
                  <a:lnTo>
                    <a:pt x="0" y="0"/>
                  </a:lnTo>
                  <a:close/>
                </a:path>
              </a:pathLst>
            </a:custGeom>
            <a:solidFill>
              <a:srgbClr val="fffff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4" name="object 21"/>
            <p:cNvSpPr/>
            <p:nvPr/>
          </p:nvSpPr>
          <p:spPr>
            <a:xfrm>
              <a:off x="6135480" y="4623840"/>
              <a:ext cx="366480" cy="300960"/>
            </a:xfrm>
            <a:custGeom>
              <a:avLst/>
              <a:gdLst>
                <a:gd name="textAreaLeft" fmla="*/ 0 w 366480"/>
                <a:gd name="textAreaRight" fmla="*/ 369000 w 366480"/>
                <a:gd name="textAreaTop" fmla="*/ 0 h 300960"/>
                <a:gd name="textAreaBottom" fmla="*/ 303480 h 300960"/>
              </a:gdLst>
              <a:ahLst/>
              <a:rect l="textAreaLeft" t="textAreaTop" r="textAreaRight" b="textAreaBottom"/>
              <a:pathLst>
                <a:path w="368934" h="303529">
                  <a:moveTo>
                    <a:pt x="0" y="0"/>
                  </a:moveTo>
                  <a:lnTo>
                    <a:pt x="368807" y="151637"/>
                  </a:lnTo>
                  <a:lnTo>
                    <a:pt x="0" y="303275"/>
                  </a:lnTo>
                  <a:lnTo>
                    <a:pt x="0" y="0"/>
                  </a:lnTo>
                  <a:close/>
                </a:path>
              </a:pathLst>
            </a:custGeom>
            <a:noFill/>
            <a:ln w="15875">
              <a:solidFill>
                <a:srgbClr val="2face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45" name="object 22" descr=""/>
            <p:cNvPicPr/>
            <p:nvPr/>
          </p:nvPicPr>
          <p:blipFill>
            <a:blip r:embed="rId14"/>
            <a:stretch/>
          </p:blipFill>
          <p:spPr>
            <a:xfrm>
              <a:off x="8856000" y="3005280"/>
              <a:ext cx="2460240" cy="2062440"/>
            </a:xfrm>
            <a:prstGeom prst="rect">
              <a:avLst/>
            </a:prstGeom>
            <a:ln w="0">
              <a:noFill/>
            </a:ln>
          </p:spPr>
        </p:pic>
      </p:grpSp>
      <p:sp>
        <p:nvSpPr>
          <p:cNvPr id="546" name="object 23"/>
          <p:cNvSpPr/>
          <p:nvPr/>
        </p:nvSpPr>
        <p:spPr>
          <a:xfrm>
            <a:off x="6788520" y="3011040"/>
            <a:ext cx="1794600" cy="1656360"/>
          </a:xfrm>
          <a:prstGeom prst="rect">
            <a:avLst/>
          </a:prstGeom>
          <a:noFill/>
          <a:ln w="0">
            <a:noFill/>
          </a:ln>
        </p:spPr>
        <p:style>
          <a:lnRef idx="0"/>
          <a:fillRef idx="0"/>
          <a:effectRef idx="0"/>
          <a:fontRef idx="minor"/>
        </p:style>
        <p:txBody>
          <a:bodyPr lIns="0" rIns="0" tIns="31680" bIns="0" anchor="t">
            <a:spAutoFit/>
          </a:bodyPr>
          <a:p>
            <a:pPr marL="12600">
              <a:lnSpc>
                <a:spcPct val="91000"/>
              </a:lnSpc>
              <a:spcBef>
                <a:spcPts val="249"/>
              </a:spcBef>
            </a:pPr>
            <a:r>
              <a:rPr b="0" lang="fr-FR" sz="1400" spc="-1" strike="noStrike">
                <a:solidFill>
                  <a:srgbClr val="000000"/>
                </a:solidFill>
                <a:latin typeface="Corbel"/>
                <a:ea typeface="DejaVu Sans"/>
              </a:rPr>
              <a:t>Avec</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K-means</a:t>
            </a:r>
            <a:r>
              <a:rPr b="0" lang="fr-FR" sz="1400" spc="-41" strike="noStrike">
                <a:solidFill>
                  <a:srgbClr val="000000"/>
                </a:solidFill>
                <a:latin typeface="Corbel"/>
                <a:ea typeface="DejaVu Sans"/>
              </a:rPr>
              <a:t> </a:t>
            </a:r>
            <a:r>
              <a:rPr b="0" lang="fr-FR" sz="1400" spc="-12" strike="noStrike">
                <a:solidFill>
                  <a:srgbClr val="000000"/>
                </a:solidFill>
                <a:latin typeface="Corbel"/>
                <a:ea typeface="DejaVu Sans"/>
              </a:rPr>
              <a:t>réglé </a:t>
            </a:r>
            <a:r>
              <a:rPr b="0" lang="fr-FR" sz="1400" spc="-1" strike="noStrike">
                <a:solidFill>
                  <a:srgbClr val="000000"/>
                </a:solidFill>
                <a:latin typeface="Corbel"/>
                <a:ea typeface="DejaVu Sans"/>
              </a:rPr>
              <a:t>sur</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1000</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clusters,</a:t>
            </a:r>
            <a:r>
              <a:rPr b="0" lang="fr-FR" sz="1400" spc="-26" strike="noStrike">
                <a:solidFill>
                  <a:srgbClr val="000000"/>
                </a:solidFill>
                <a:latin typeface="Corbel"/>
                <a:ea typeface="DejaVu Sans"/>
              </a:rPr>
              <a:t> </a:t>
            </a:r>
            <a:r>
              <a:rPr b="0" lang="fr-FR" sz="1400" spc="-21" strike="noStrike">
                <a:solidFill>
                  <a:srgbClr val="000000"/>
                </a:solidFill>
                <a:latin typeface="Corbel"/>
                <a:ea typeface="DejaVu Sans"/>
              </a:rPr>
              <a:t>nous </a:t>
            </a:r>
            <a:r>
              <a:rPr b="0" lang="fr-FR" sz="1400" spc="-1" strike="noStrike">
                <a:solidFill>
                  <a:srgbClr val="000000"/>
                </a:solidFill>
                <a:latin typeface="Corbel"/>
                <a:ea typeface="DejaVu Sans"/>
              </a:rPr>
              <a:t>segmentons</a:t>
            </a:r>
            <a:r>
              <a:rPr b="0" lang="fr-FR" sz="1400" spc="-55" strike="noStrike">
                <a:solidFill>
                  <a:srgbClr val="000000"/>
                </a:solidFill>
                <a:latin typeface="Corbel"/>
                <a:ea typeface="DejaVu Sans"/>
              </a:rPr>
              <a:t> </a:t>
            </a:r>
            <a:r>
              <a:rPr b="0" lang="fr-FR" sz="1400" spc="-12" strike="noStrike">
                <a:solidFill>
                  <a:srgbClr val="000000"/>
                </a:solidFill>
                <a:latin typeface="Corbel"/>
                <a:ea typeface="DejaVu Sans"/>
              </a:rPr>
              <a:t>chaque image.</a:t>
            </a:r>
            <a:endParaRPr b="0" lang="fr-FR" sz="1400" spc="-1" strike="noStrike">
              <a:solidFill>
                <a:srgbClr val="000000"/>
              </a:solidFill>
              <a:latin typeface="Arial"/>
            </a:endParaRPr>
          </a:p>
          <a:p>
            <a:pPr marL="12600">
              <a:lnSpc>
                <a:spcPct val="91000"/>
              </a:lnSpc>
              <a:spcBef>
                <a:spcPts val="595"/>
              </a:spcBef>
            </a:pPr>
            <a:r>
              <a:rPr b="0" lang="fr-FR" sz="1400" spc="-1" strike="noStrike">
                <a:solidFill>
                  <a:srgbClr val="000000"/>
                </a:solidFill>
                <a:latin typeface="Corbel"/>
                <a:ea typeface="DejaVu Sans"/>
              </a:rPr>
              <a:t>Cela</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nous</a:t>
            </a:r>
            <a:r>
              <a:rPr b="0" lang="fr-FR" sz="1400" spc="-15" strike="noStrike">
                <a:solidFill>
                  <a:srgbClr val="000000"/>
                </a:solidFill>
                <a:latin typeface="Corbel"/>
                <a:ea typeface="DejaVu Sans"/>
              </a:rPr>
              <a:t> </a:t>
            </a:r>
            <a:r>
              <a:rPr b="0" lang="fr-FR" sz="1400" spc="-1" strike="noStrike">
                <a:solidFill>
                  <a:srgbClr val="000000"/>
                </a:solidFill>
                <a:latin typeface="Corbel"/>
                <a:ea typeface="DejaVu Sans"/>
              </a:rPr>
              <a:t>donne</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21" strike="noStrike">
                <a:solidFill>
                  <a:srgbClr val="000000"/>
                </a:solidFill>
                <a:latin typeface="Corbel"/>
                <a:ea typeface="DejaVu Sans"/>
              </a:rPr>
              <a:t> </a:t>
            </a:r>
            <a:r>
              <a:rPr b="0" lang="fr-FR" sz="1400" spc="-26" strike="noStrike">
                <a:solidFill>
                  <a:srgbClr val="000000"/>
                </a:solidFill>
                <a:latin typeface="Corbel"/>
                <a:ea typeface="DejaVu Sans"/>
              </a:rPr>
              <a:t>mot </a:t>
            </a:r>
            <a:r>
              <a:rPr b="0" lang="fr-FR" sz="1400" spc="-1" strike="noStrike">
                <a:solidFill>
                  <a:srgbClr val="000000"/>
                </a:solidFill>
                <a:latin typeface="Corbel"/>
                <a:ea typeface="DejaVu Sans"/>
              </a:rPr>
              <a:t>visuel</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(Visual</a:t>
            </a:r>
            <a:r>
              <a:rPr b="0" lang="fr-FR" sz="1400" spc="-86" strike="noStrike">
                <a:solidFill>
                  <a:srgbClr val="000000"/>
                </a:solidFill>
                <a:latin typeface="Corbel"/>
                <a:ea typeface="DejaVu Sans"/>
              </a:rPr>
              <a:t> </a:t>
            </a:r>
            <a:r>
              <a:rPr b="0" lang="fr-FR" sz="1400" spc="-12" strike="noStrike">
                <a:solidFill>
                  <a:srgbClr val="000000"/>
                </a:solidFill>
                <a:latin typeface="Corbel"/>
                <a:ea typeface="DejaVu Sans"/>
              </a:rPr>
              <a:t>Word)</a:t>
            </a:r>
            <a:r>
              <a:rPr b="0" lang="fr-FR" sz="1400" spc="-26" strike="noStrike">
                <a:solidFill>
                  <a:srgbClr val="000000"/>
                </a:solidFill>
                <a:latin typeface="Corbel"/>
                <a:ea typeface="DejaVu Sans"/>
              </a:rPr>
              <a:t> </a:t>
            </a:r>
            <a:r>
              <a:rPr b="0" lang="fr-FR" sz="1400" spc="-35" strike="noStrike">
                <a:solidFill>
                  <a:srgbClr val="000000"/>
                </a:solidFill>
                <a:latin typeface="Corbel"/>
                <a:ea typeface="DejaVu Sans"/>
              </a:rPr>
              <a:t>de </a:t>
            </a:r>
            <a:r>
              <a:rPr b="0" lang="fr-FR" sz="1400" spc="-1" strike="noStrike">
                <a:solidFill>
                  <a:srgbClr val="000000"/>
                </a:solidFill>
                <a:latin typeface="Corbel"/>
                <a:ea typeface="DejaVu Sans"/>
              </a:rPr>
              <a:t>dimension</a:t>
            </a:r>
            <a:r>
              <a:rPr b="0" lang="fr-FR" sz="1400" spc="-55" strike="noStrike">
                <a:solidFill>
                  <a:srgbClr val="000000"/>
                </a:solidFill>
                <a:latin typeface="Corbel"/>
                <a:ea typeface="DejaVu Sans"/>
              </a:rPr>
              <a:t> </a:t>
            </a:r>
            <a:r>
              <a:rPr b="0" lang="fr-FR" sz="1400" spc="-1" strike="noStrike">
                <a:solidFill>
                  <a:srgbClr val="000000"/>
                </a:solidFill>
                <a:latin typeface="Corbel"/>
                <a:ea typeface="DejaVu Sans"/>
              </a:rPr>
              <a:t>1000</a:t>
            </a:r>
            <a:r>
              <a:rPr b="0" lang="fr-FR" sz="1400" spc="-46" strike="noStrike">
                <a:solidFill>
                  <a:srgbClr val="000000"/>
                </a:solidFill>
                <a:latin typeface="Corbel"/>
                <a:ea typeface="DejaVu Sans"/>
              </a:rPr>
              <a:t> </a:t>
            </a:r>
            <a:r>
              <a:rPr b="0" lang="fr-FR" sz="1400" spc="-26" strike="noStrike">
                <a:solidFill>
                  <a:srgbClr val="000000"/>
                </a:solidFill>
                <a:latin typeface="Corbel"/>
                <a:ea typeface="DejaVu Sans"/>
              </a:rPr>
              <a:t>par </a:t>
            </a:r>
            <a:r>
              <a:rPr b="0" lang="fr-FR" sz="1400" spc="-12" strike="noStrike">
                <a:solidFill>
                  <a:srgbClr val="000000"/>
                </a:solidFill>
                <a:latin typeface="Corbel"/>
                <a:ea typeface="DejaVu Sans"/>
              </a:rPr>
              <a:t>image.</a:t>
            </a:r>
            <a:endParaRPr b="0" lang="fr-FR" sz="1400" spc="-1" strike="noStrike">
              <a:solidFill>
                <a:srgbClr val="000000"/>
              </a:solidFill>
              <a:latin typeface="Arial"/>
            </a:endParaRPr>
          </a:p>
        </p:txBody>
      </p:sp>
      <p:sp>
        <p:nvSpPr>
          <p:cNvPr id="547" name="object 24"/>
          <p:cNvSpPr/>
          <p:nvPr/>
        </p:nvSpPr>
        <p:spPr>
          <a:xfrm>
            <a:off x="8856000" y="3005280"/>
            <a:ext cx="2460600" cy="2062440"/>
          </a:xfrm>
          <a:custGeom>
            <a:avLst/>
            <a:gdLst>
              <a:gd name="textAreaLeft" fmla="*/ 0 w 2460600"/>
              <a:gd name="textAreaRight" fmla="*/ 2463120 w 2460600"/>
              <a:gd name="textAreaTop" fmla="*/ 0 h 2062440"/>
              <a:gd name="textAreaBottom" fmla="*/ 2064960 h 2062440"/>
            </a:gdLst>
            <a:ahLst/>
            <a:rect l="textAreaLeft" t="textAreaTop" r="textAreaRight" b="textAreaBottom"/>
            <a:pathLst>
              <a:path w="2463165" h="2065020">
                <a:moveTo>
                  <a:pt x="0" y="103250"/>
                </a:moveTo>
                <a:lnTo>
                  <a:pt x="8114" y="63061"/>
                </a:lnTo>
                <a:lnTo>
                  <a:pt x="30241" y="30241"/>
                </a:lnTo>
                <a:lnTo>
                  <a:pt x="63061" y="8114"/>
                </a:lnTo>
                <a:lnTo>
                  <a:pt x="103250" y="0"/>
                </a:lnTo>
                <a:lnTo>
                  <a:pt x="2359532" y="0"/>
                </a:lnTo>
                <a:lnTo>
                  <a:pt x="2399722" y="8114"/>
                </a:lnTo>
                <a:lnTo>
                  <a:pt x="2432542" y="30241"/>
                </a:lnTo>
                <a:lnTo>
                  <a:pt x="2454669" y="63061"/>
                </a:lnTo>
                <a:lnTo>
                  <a:pt x="2462783" y="103250"/>
                </a:lnTo>
                <a:lnTo>
                  <a:pt x="2462783" y="1961769"/>
                </a:lnTo>
                <a:lnTo>
                  <a:pt x="2454669" y="2001958"/>
                </a:lnTo>
                <a:lnTo>
                  <a:pt x="2432542" y="2034778"/>
                </a:lnTo>
                <a:lnTo>
                  <a:pt x="2399722" y="2056905"/>
                </a:lnTo>
                <a:lnTo>
                  <a:pt x="2359532" y="2065020"/>
                </a:lnTo>
                <a:lnTo>
                  <a:pt x="103250" y="2065020"/>
                </a:lnTo>
                <a:lnTo>
                  <a:pt x="63061" y="2056905"/>
                </a:lnTo>
                <a:lnTo>
                  <a:pt x="30241" y="2034778"/>
                </a:lnTo>
                <a:lnTo>
                  <a:pt x="8114" y="2001958"/>
                </a:lnTo>
                <a:lnTo>
                  <a:pt x="0" y="1961769"/>
                </a:lnTo>
                <a:lnTo>
                  <a:pt x="0" y="103250"/>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48" name="object 25"/>
          <p:cNvSpPr/>
          <p:nvPr/>
        </p:nvSpPr>
        <p:spPr>
          <a:xfrm>
            <a:off x="8907840" y="3056400"/>
            <a:ext cx="396360" cy="1092960"/>
          </a:xfrm>
          <a:prstGeom prst="rect">
            <a:avLst/>
          </a:prstGeom>
          <a:noFill/>
          <a:ln w="0">
            <a:noFill/>
          </a:ln>
        </p:spPr>
        <p:style>
          <a:lnRef idx="0"/>
          <a:fillRef idx="0"/>
          <a:effectRef idx="0"/>
          <a:fontRef idx="minor"/>
        </p:style>
        <p:txBody>
          <a:bodyPr lIns="0" rIns="0" tIns="0" bIns="0" anchor="t" vert="vert270">
            <a:noAutofit/>
          </a:bodyPr>
          <a:p>
            <a:pPr algn="r">
              <a:lnSpc>
                <a:spcPts val="1349"/>
              </a:lnSpc>
            </a:pPr>
            <a:r>
              <a:rPr b="0" lang="fr-FR" sz="1400" spc="-12" strike="noStrike">
                <a:solidFill>
                  <a:srgbClr val="7e7e7e"/>
                </a:solidFill>
                <a:latin typeface="Corbel"/>
                <a:ea typeface="DejaVu Sans"/>
              </a:rPr>
              <a:t>Création</a:t>
            </a:r>
            <a:r>
              <a:rPr b="0" lang="fr-FR" sz="1400" spc="-1" strike="noStrike">
                <a:solidFill>
                  <a:srgbClr val="7e7e7e"/>
                </a:solidFill>
                <a:latin typeface="Corbel"/>
                <a:ea typeface="DejaVu Sans"/>
              </a:rPr>
              <a:t> </a:t>
            </a:r>
            <a:r>
              <a:rPr b="0" lang="fr-FR" sz="1400" spc="-26" strike="noStrike">
                <a:solidFill>
                  <a:srgbClr val="7e7e7e"/>
                </a:solidFill>
                <a:latin typeface="Corbel"/>
                <a:ea typeface="DejaVu Sans"/>
              </a:rPr>
              <a:t>de</a:t>
            </a:r>
            <a:endParaRPr b="0" lang="fr-FR" sz="1400" spc="-1" strike="noStrike">
              <a:solidFill>
                <a:srgbClr val="000000"/>
              </a:solidFill>
              <a:latin typeface="Arial"/>
            </a:endParaRPr>
          </a:p>
          <a:p>
            <a:pPr algn="r">
              <a:lnSpc>
                <a:spcPts val="1610"/>
              </a:lnSpc>
            </a:pPr>
            <a:r>
              <a:rPr b="0" lang="fr-FR" sz="1400" spc="-12" strike="noStrike">
                <a:solidFill>
                  <a:srgbClr val="7e7e7e"/>
                </a:solidFill>
                <a:latin typeface="Corbel"/>
                <a:ea typeface="DejaVu Sans"/>
              </a:rPr>
              <a:t>l’histogramme</a:t>
            </a:r>
            <a:endParaRPr b="0" lang="fr-FR" sz="1400" spc="-1" strike="noStrike">
              <a:solidFill>
                <a:srgbClr val="000000"/>
              </a:solidFill>
              <a:latin typeface="Arial"/>
            </a:endParaRPr>
          </a:p>
        </p:txBody>
      </p:sp>
      <p:grpSp>
        <p:nvGrpSpPr>
          <p:cNvPr id="549" name="object 26"/>
          <p:cNvGrpSpPr/>
          <p:nvPr/>
        </p:nvGrpSpPr>
        <p:grpSpPr>
          <a:xfrm>
            <a:off x="3895200" y="4185000"/>
            <a:ext cx="5155200" cy="815760"/>
            <a:chOff x="3895200" y="4185000"/>
            <a:chExt cx="5155200" cy="815760"/>
          </a:xfrm>
        </p:grpSpPr>
        <p:sp>
          <p:nvSpPr>
            <p:cNvPr id="550" name="object 27"/>
            <p:cNvSpPr/>
            <p:nvPr/>
          </p:nvSpPr>
          <p:spPr>
            <a:xfrm>
              <a:off x="8683920" y="4623840"/>
              <a:ext cx="366480" cy="300960"/>
            </a:xfrm>
            <a:custGeom>
              <a:avLst/>
              <a:gdLst>
                <a:gd name="textAreaLeft" fmla="*/ 0 w 366480"/>
                <a:gd name="textAreaRight" fmla="*/ 369000 w 366480"/>
                <a:gd name="textAreaTop" fmla="*/ 0 h 300960"/>
                <a:gd name="textAreaBottom" fmla="*/ 303480 h 300960"/>
              </a:gdLst>
              <a:ahLst/>
              <a:rect l="textAreaLeft" t="textAreaTop" r="textAreaRight" b="textAreaBottom"/>
              <a:pathLst>
                <a:path w="368934" h="303529">
                  <a:moveTo>
                    <a:pt x="0" y="0"/>
                  </a:moveTo>
                  <a:lnTo>
                    <a:pt x="0" y="303275"/>
                  </a:lnTo>
                  <a:lnTo>
                    <a:pt x="368807" y="151637"/>
                  </a:lnTo>
                  <a:lnTo>
                    <a:pt x="0" y="0"/>
                  </a:lnTo>
                  <a:close/>
                </a:path>
              </a:pathLst>
            </a:custGeom>
            <a:solidFill>
              <a:srgbClr val="fffff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1" name="object 28"/>
            <p:cNvSpPr/>
            <p:nvPr/>
          </p:nvSpPr>
          <p:spPr>
            <a:xfrm>
              <a:off x="8683920" y="4623840"/>
              <a:ext cx="366480" cy="300960"/>
            </a:xfrm>
            <a:custGeom>
              <a:avLst/>
              <a:gdLst>
                <a:gd name="textAreaLeft" fmla="*/ 0 w 366480"/>
                <a:gd name="textAreaRight" fmla="*/ 369000 w 366480"/>
                <a:gd name="textAreaTop" fmla="*/ 0 h 300960"/>
                <a:gd name="textAreaBottom" fmla="*/ 303480 h 300960"/>
              </a:gdLst>
              <a:ahLst/>
              <a:rect l="textAreaLeft" t="textAreaTop" r="textAreaRight" b="textAreaBottom"/>
              <a:pathLst>
                <a:path w="368934" h="303529">
                  <a:moveTo>
                    <a:pt x="0" y="0"/>
                  </a:moveTo>
                  <a:lnTo>
                    <a:pt x="368807" y="151637"/>
                  </a:lnTo>
                  <a:lnTo>
                    <a:pt x="0" y="303275"/>
                  </a:lnTo>
                  <a:lnTo>
                    <a:pt x="0" y="0"/>
                  </a:lnTo>
                  <a:close/>
                </a:path>
              </a:pathLst>
            </a:custGeom>
            <a:noFill/>
            <a:ln w="15875">
              <a:solidFill>
                <a:srgbClr val="2face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52" name="object 29" descr=""/>
            <p:cNvPicPr/>
            <p:nvPr/>
          </p:nvPicPr>
          <p:blipFill>
            <a:blip r:embed="rId15"/>
            <a:stretch/>
          </p:blipFill>
          <p:spPr>
            <a:xfrm>
              <a:off x="3895200" y="4185000"/>
              <a:ext cx="2198160" cy="815760"/>
            </a:xfrm>
            <a:prstGeom prst="rect">
              <a:avLst/>
            </a:prstGeom>
            <a:ln w="0">
              <a:noFill/>
            </a:ln>
          </p:spPr>
        </p:pic>
      </p:grpSp>
      <p:sp>
        <p:nvSpPr>
          <p:cNvPr id="553" name="object 30"/>
          <p:cNvSpPr/>
          <p:nvPr/>
        </p:nvSpPr>
        <p:spPr>
          <a:xfrm>
            <a:off x="9336960" y="3011040"/>
            <a:ext cx="1835640" cy="1002960"/>
          </a:xfrm>
          <a:prstGeom prst="rect">
            <a:avLst/>
          </a:prstGeom>
          <a:noFill/>
          <a:ln w="0">
            <a:noFill/>
          </a:ln>
        </p:spPr>
        <p:style>
          <a:lnRef idx="0"/>
          <a:fillRef idx="0"/>
          <a:effectRef idx="0"/>
          <a:fontRef idx="minor"/>
        </p:style>
        <p:txBody>
          <a:bodyPr lIns="0" rIns="0" tIns="31680" bIns="0" anchor="t">
            <a:spAutoFit/>
          </a:bodyPr>
          <a:p>
            <a:pPr marL="12600">
              <a:lnSpc>
                <a:spcPct val="91000"/>
              </a:lnSpc>
              <a:spcBef>
                <a:spcPts val="249"/>
              </a:spcBef>
            </a:pPr>
            <a:r>
              <a:rPr b="0" lang="fr-FR" sz="1400" spc="-1" strike="noStrike">
                <a:solidFill>
                  <a:srgbClr val="000000"/>
                </a:solidFill>
                <a:latin typeface="Corbel"/>
                <a:ea typeface="DejaVu Sans"/>
              </a:rPr>
              <a:t>Afin</a:t>
            </a:r>
            <a:r>
              <a:rPr b="0" lang="fr-FR" sz="1400" spc="-21" strike="noStrike">
                <a:solidFill>
                  <a:srgbClr val="000000"/>
                </a:solidFill>
                <a:latin typeface="Corbel"/>
                <a:ea typeface="DejaVu Sans"/>
              </a:rPr>
              <a:t> </a:t>
            </a:r>
            <a:r>
              <a:rPr b="0" lang="fr-FR" sz="1400" spc="-1" strike="noStrike">
                <a:solidFill>
                  <a:srgbClr val="000000"/>
                </a:solidFill>
                <a:latin typeface="Corbel"/>
                <a:ea typeface="DejaVu Sans"/>
              </a:rPr>
              <a:t>de</a:t>
            </a:r>
            <a:r>
              <a:rPr b="0" lang="fr-FR" sz="1400" spc="-32" strike="noStrike">
                <a:solidFill>
                  <a:srgbClr val="000000"/>
                </a:solidFill>
                <a:latin typeface="Corbel"/>
                <a:ea typeface="DejaVu Sans"/>
              </a:rPr>
              <a:t> </a:t>
            </a:r>
            <a:r>
              <a:rPr b="0" lang="fr-FR" sz="1400" spc="-1" strike="noStrike">
                <a:solidFill>
                  <a:srgbClr val="000000"/>
                </a:solidFill>
                <a:latin typeface="Corbel"/>
                <a:ea typeface="DejaVu Sans"/>
              </a:rPr>
              <a:t>visualiser</a:t>
            </a:r>
            <a:r>
              <a:rPr b="0" lang="fr-FR" sz="1400" spc="-26" strike="noStrike">
                <a:solidFill>
                  <a:srgbClr val="000000"/>
                </a:solidFill>
                <a:latin typeface="Corbel"/>
                <a:ea typeface="DejaVu Sans"/>
              </a:rPr>
              <a:t> </a:t>
            </a:r>
            <a:r>
              <a:rPr b="0" lang="fr-FR" sz="1400" spc="-1" strike="noStrike">
                <a:solidFill>
                  <a:srgbClr val="000000"/>
                </a:solidFill>
                <a:latin typeface="Corbel"/>
                <a:ea typeface="DejaVu Sans"/>
              </a:rPr>
              <a:t>à</a:t>
            </a:r>
            <a:r>
              <a:rPr b="0" lang="fr-FR" sz="1400" spc="-21" strike="noStrike">
                <a:solidFill>
                  <a:srgbClr val="000000"/>
                </a:solidFill>
                <a:latin typeface="Corbel"/>
                <a:ea typeface="DejaVu Sans"/>
              </a:rPr>
              <a:t> quoi </a:t>
            </a:r>
            <a:r>
              <a:rPr b="0" lang="fr-FR" sz="1400" spc="-1" strike="noStrike">
                <a:solidFill>
                  <a:srgbClr val="000000"/>
                </a:solidFill>
                <a:latin typeface="Corbel"/>
                <a:ea typeface="DejaVu Sans"/>
              </a:rPr>
              <a:t>ressemble</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un</a:t>
            </a:r>
            <a:r>
              <a:rPr b="0" lang="fr-FR" sz="1400" spc="-35" strike="noStrike">
                <a:solidFill>
                  <a:srgbClr val="000000"/>
                </a:solidFill>
                <a:latin typeface="Corbel"/>
                <a:ea typeface="DejaVu Sans"/>
              </a:rPr>
              <a:t> </a:t>
            </a:r>
            <a:r>
              <a:rPr b="0" lang="fr-FR" sz="1400" spc="-1" strike="noStrike">
                <a:solidFill>
                  <a:srgbClr val="000000"/>
                </a:solidFill>
                <a:latin typeface="Corbel"/>
                <a:ea typeface="DejaVu Sans"/>
              </a:rPr>
              <a:t>mot</a:t>
            </a:r>
            <a:r>
              <a:rPr b="0" lang="fr-FR" sz="1400" spc="-32" strike="noStrike">
                <a:solidFill>
                  <a:srgbClr val="000000"/>
                </a:solidFill>
                <a:latin typeface="Corbel"/>
                <a:ea typeface="DejaVu Sans"/>
              </a:rPr>
              <a:t> </a:t>
            </a:r>
            <a:r>
              <a:rPr b="0" lang="fr-FR" sz="1400" spc="-12" strike="noStrike">
                <a:solidFill>
                  <a:srgbClr val="000000"/>
                </a:solidFill>
                <a:latin typeface="Corbel"/>
                <a:ea typeface="DejaVu Sans"/>
              </a:rPr>
              <a:t>visuel, </a:t>
            </a:r>
            <a:r>
              <a:rPr b="0" lang="fr-FR" sz="1400" spc="-1" strike="noStrike">
                <a:solidFill>
                  <a:srgbClr val="000000"/>
                </a:solidFill>
                <a:latin typeface="Corbel"/>
                <a:ea typeface="DejaVu Sans"/>
              </a:rPr>
              <a:t>nous</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l’avons</a:t>
            </a:r>
            <a:r>
              <a:rPr b="0" lang="fr-FR" sz="1400" spc="-15" strike="noStrike">
                <a:solidFill>
                  <a:srgbClr val="000000"/>
                </a:solidFill>
                <a:latin typeface="Corbel"/>
                <a:ea typeface="DejaVu Sans"/>
              </a:rPr>
              <a:t> </a:t>
            </a:r>
            <a:r>
              <a:rPr b="0" lang="fr-FR" sz="1400" spc="-12" strike="noStrike">
                <a:solidFill>
                  <a:srgbClr val="000000"/>
                </a:solidFill>
                <a:latin typeface="Corbel"/>
                <a:ea typeface="DejaVu Sans"/>
              </a:rPr>
              <a:t>représenté </a:t>
            </a:r>
            <a:r>
              <a:rPr b="0" lang="fr-FR" sz="1400" spc="-1" strike="noStrike">
                <a:solidFill>
                  <a:srgbClr val="000000"/>
                </a:solidFill>
                <a:latin typeface="Corbel"/>
                <a:ea typeface="DejaVu Sans"/>
              </a:rPr>
              <a:t>sous</a:t>
            </a:r>
            <a:r>
              <a:rPr b="0" lang="fr-FR" sz="1400" spc="-26" strike="noStrike">
                <a:solidFill>
                  <a:srgbClr val="000000"/>
                </a:solidFill>
                <a:latin typeface="Corbel"/>
                <a:ea typeface="DejaVu Sans"/>
              </a:rPr>
              <a:t> </a:t>
            </a:r>
            <a:r>
              <a:rPr b="0" lang="fr-FR" sz="1400" spc="-12" strike="noStrike">
                <a:solidFill>
                  <a:srgbClr val="000000"/>
                </a:solidFill>
                <a:latin typeface="Corbel"/>
                <a:ea typeface="DejaVu Sans"/>
              </a:rPr>
              <a:t>forme</a:t>
            </a:r>
            <a:endParaRPr b="0" lang="fr-FR" sz="1400" spc="-1" strike="noStrike">
              <a:solidFill>
                <a:srgbClr val="000000"/>
              </a:solidFill>
              <a:latin typeface="Arial"/>
            </a:endParaRPr>
          </a:p>
          <a:p>
            <a:pPr marL="12600">
              <a:lnSpc>
                <a:spcPts val="1551"/>
              </a:lnSpc>
            </a:pPr>
            <a:r>
              <a:rPr b="0" lang="fr-FR" sz="1400" spc="-12" strike="noStrike">
                <a:solidFill>
                  <a:srgbClr val="000000"/>
                </a:solidFill>
                <a:latin typeface="Corbel"/>
                <a:ea typeface="DejaVu Sans"/>
              </a:rPr>
              <a:t>d’histogramme.</a:t>
            </a:r>
            <a:endParaRPr b="0" lang="fr-FR" sz="1400" spc="-1" strike="noStrike">
              <a:solidFill>
                <a:srgbClr val="000000"/>
              </a:solidFill>
              <a:latin typeface="Arial"/>
            </a:endParaRPr>
          </a:p>
        </p:txBody>
      </p:sp>
      <p:sp>
        <p:nvSpPr>
          <p:cNvPr id="554" name="object 31"/>
          <p:cNvSpPr/>
          <p:nvPr/>
        </p:nvSpPr>
        <p:spPr>
          <a:xfrm>
            <a:off x="3895200" y="4185000"/>
            <a:ext cx="2198520" cy="816120"/>
          </a:xfrm>
          <a:custGeom>
            <a:avLst/>
            <a:gdLst>
              <a:gd name="textAreaLeft" fmla="*/ 0 w 2198520"/>
              <a:gd name="textAreaRight" fmla="*/ 2201040 w 2198520"/>
              <a:gd name="textAreaTop" fmla="*/ 0 h 816120"/>
              <a:gd name="textAreaBottom" fmla="*/ 818640 h 816120"/>
            </a:gdLst>
            <a:ahLst/>
            <a:rect l="textAreaLeft" t="textAreaTop" r="textAreaRight" b="textAreaBottom"/>
            <a:pathLst>
              <a:path w="2200910" h="818514">
                <a:moveTo>
                  <a:pt x="0" y="54737"/>
                </a:moveTo>
                <a:lnTo>
                  <a:pt x="4302" y="33432"/>
                </a:lnTo>
                <a:lnTo>
                  <a:pt x="16033" y="16033"/>
                </a:lnTo>
                <a:lnTo>
                  <a:pt x="33432" y="4302"/>
                </a:lnTo>
                <a:lnTo>
                  <a:pt x="54736" y="0"/>
                </a:lnTo>
                <a:lnTo>
                  <a:pt x="2145918" y="0"/>
                </a:lnTo>
                <a:lnTo>
                  <a:pt x="2167223" y="4302"/>
                </a:lnTo>
                <a:lnTo>
                  <a:pt x="2184622" y="16033"/>
                </a:lnTo>
                <a:lnTo>
                  <a:pt x="2196353" y="33432"/>
                </a:lnTo>
                <a:lnTo>
                  <a:pt x="2200655" y="54737"/>
                </a:lnTo>
                <a:lnTo>
                  <a:pt x="2200655" y="763651"/>
                </a:lnTo>
                <a:lnTo>
                  <a:pt x="2196353" y="784955"/>
                </a:lnTo>
                <a:lnTo>
                  <a:pt x="2184622" y="802354"/>
                </a:lnTo>
                <a:lnTo>
                  <a:pt x="2167223" y="814085"/>
                </a:lnTo>
                <a:lnTo>
                  <a:pt x="2145918" y="818388"/>
                </a:lnTo>
                <a:lnTo>
                  <a:pt x="54736" y="818388"/>
                </a:lnTo>
                <a:lnTo>
                  <a:pt x="33432" y="814085"/>
                </a:lnTo>
                <a:lnTo>
                  <a:pt x="16033" y="802354"/>
                </a:lnTo>
                <a:lnTo>
                  <a:pt x="4302" y="784955"/>
                </a:lnTo>
                <a:lnTo>
                  <a:pt x="0" y="763651"/>
                </a:lnTo>
                <a:lnTo>
                  <a:pt x="0" y="54737"/>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55" name="object 32"/>
          <p:cNvSpPr/>
          <p:nvPr/>
        </p:nvSpPr>
        <p:spPr>
          <a:xfrm>
            <a:off x="4068000" y="4237920"/>
            <a:ext cx="1851840" cy="68184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0" lang="fr-FR" sz="1100" spc="-1" strike="noStrike">
                <a:solidFill>
                  <a:srgbClr val="000000"/>
                </a:solidFill>
                <a:latin typeface="Corbel"/>
                <a:ea typeface="DejaVu Sans"/>
              </a:rPr>
              <a:t>Réglage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l’extraction</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sur</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1500</a:t>
            </a:r>
            <a:endParaRPr b="0" lang="fr-FR" sz="1100" spc="-1" strike="noStrike">
              <a:solidFill>
                <a:srgbClr val="000000"/>
              </a:solidFill>
              <a:latin typeface="Arial"/>
            </a:endParaRPr>
          </a:p>
          <a:p>
            <a:pPr marL="1440" algn="ctr">
              <a:lnSpc>
                <a:spcPct val="100000"/>
              </a:lnSpc>
            </a:pPr>
            <a:r>
              <a:rPr b="0" lang="fr-FR" sz="1100" spc="-12" strike="noStrike">
                <a:solidFill>
                  <a:srgbClr val="000000"/>
                </a:solidFill>
                <a:latin typeface="Corbel"/>
                <a:ea typeface="DejaVu Sans"/>
              </a:rPr>
              <a:t>descripteurs</a:t>
            </a:r>
            <a:endParaRPr b="0" lang="fr-FR" sz="1100" spc="-1" strike="noStrike">
              <a:solidFill>
                <a:srgbClr val="000000"/>
              </a:solidFill>
              <a:latin typeface="Arial"/>
            </a:endParaRPr>
          </a:p>
          <a:p>
            <a:pPr marL="1440" algn="ctr">
              <a:lnSpc>
                <a:spcPct val="100000"/>
              </a:lnSpc>
            </a:pPr>
            <a:r>
              <a:rPr b="0" lang="fr-FR" sz="1100" spc="-1" strike="noStrike" u="sng">
                <a:solidFill>
                  <a:srgbClr val="000000"/>
                </a:solidFill>
                <a:uFill>
                  <a:solidFill>
                    <a:srgbClr val="000000"/>
                  </a:solidFill>
                </a:uFill>
                <a:latin typeface="Corbel"/>
                <a:ea typeface="DejaVu Sans"/>
              </a:rPr>
              <a:t>Total</a:t>
            </a:r>
            <a:r>
              <a:rPr b="0" lang="fr-FR" sz="1100" spc="-26"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descripteurs</a:t>
            </a:r>
            <a:r>
              <a:rPr b="0" lang="fr-FR" sz="1100" spc="-26" strike="noStrike" u="sng">
                <a:solidFill>
                  <a:srgbClr val="000000"/>
                </a:solidFill>
                <a:uFill>
                  <a:solidFill>
                    <a:srgbClr val="000000"/>
                  </a:solidFill>
                </a:uFill>
                <a:latin typeface="Corbel"/>
                <a:ea typeface="DejaVu Sans"/>
              </a:rPr>
              <a:t> </a:t>
            </a:r>
            <a:r>
              <a:rPr b="0" lang="fr-FR" sz="1100" spc="-1" strike="noStrike" u="sng">
                <a:solidFill>
                  <a:srgbClr val="000000"/>
                </a:solidFill>
                <a:uFill>
                  <a:solidFill>
                    <a:srgbClr val="000000"/>
                  </a:solidFill>
                </a:uFill>
                <a:latin typeface="Corbel"/>
                <a:ea typeface="DejaVu Sans"/>
              </a:rPr>
              <a:t>extraits</a:t>
            </a:r>
            <a:r>
              <a:rPr b="0" lang="fr-FR" sz="1100" spc="-32" strike="noStrike" u="sng">
                <a:solidFill>
                  <a:srgbClr val="000000"/>
                </a:solidFill>
                <a:uFill>
                  <a:solidFill>
                    <a:srgbClr val="000000"/>
                  </a:solidFill>
                </a:uFill>
                <a:latin typeface="Corbel"/>
                <a:ea typeface="DejaVu Sans"/>
              </a:rPr>
              <a:t> </a:t>
            </a:r>
            <a:r>
              <a:rPr b="0"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a:p>
            <a:pPr marL="1440" algn="ctr">
              <a:lnSpc>
                <a:spcPct val="100000"/>
              </a:lnSpc>
            </a:pPr>
            <a:r>
              <a:rPr b="1" lang="fr-FR" sz="1100" spc="-12" strike="noStrike">
                <a:solidFill>
                  <a:srgbClr val="000000"/>
                </a:solidFill>
                <a:latin typeface="Corbel"/>
                <a:ea typeface="DejaVu Sans"/>
              </a:rPr>
              <a:t>1517331</a:t>
            </a:r>
            <a:endParaRPr b="0" lang="fr-FR" sz="1100" spc="-1" strike="noStrike">
              <a:solidFill>
                <a:srgbClr val="000000"/>
              </a:solidFill>
              <a:latin typeface="Arial"/>
            </a:endParaRPr>
          </a:p>
        </p:txBody>
      </p:sp>
      <p:pic>
        <p:nvPicPr>
          <p:cNvPr id="556" name="object 33" descr=""/>
          <p:cNvPicPr/>
          <p:nvPr/>
        </p:nvPicPr>
        <p:blipFill>
          <a:blip r:embed="rId16"/>
          <a:stretch/>
        </p:blipFill>
        <p:spPr>
          <a:xfrm>
            <a:off x="2945880" y="5207400"/>
            <a:ext cx="9243720" cy="1423800"/>
          </a:xfrm>
          <a:prstGeom prst="rect">
            <a:avLst/>
          </a:prstGeom>
          <a:ln w="0">
            <a:noFill/>
          </a:ln>
        </p:spPr>
      </p:pic>
      <p:pic>
        <p:nvPicPr>
          <p:cNvPr id="557" name="object 34" descr=""/>
          <p:cNvPicPr/>
          <p:nvPr/>
        </p:nvPicPr>
        <p:blipFill>
          <a:blip r:embed="rId17"/>
          <a:stretch/>
        </p:blipFill>
        <p:spPr>
          <a:xfrm>
            <a:off x="155520" y="5205960"/>
            <a:ext cx="2655360" cy="14256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6" name="object 2"/>
          <p:cNvGrpSpPr/>
          <p:nvPr/>
        </p:nvGrpSpPr>
        <p:grpSpPr>
          <a:xfrm>
            <a:off x="2628720" y="1014840"/>
            <a:ext cx="8526240" cy="5583240"/>
            <a:chOff x="2628720" y="1014840"/>
            <a:chExt cx="8526240" cy="5583240"/>
          </a:xfrm>
        </p:grpSpPr>
        <p:sp>
          <p:nvSpPr>
            <p:cNvPr id="157" name="object 3"/>
            <p:cNvSpPr/>
            <p:nvPr/>
          </p:nvSpPr>
          <p:spPr>
            <a:xfrm>
              <a:off x="2628720" y="119484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69">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58" name="object 4"/>
            <p:cNvSpPr/>
            <p:nvPr/>
          </p:nvSpPr>
          <p:spPr>
            <a:xfrm>
              <a:off x="2628720" y="119484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69">
                  <a:moveTo>
                    <a:pt x="0" y="699515"/>
                  </a:moveTo>
                  <a:lnTo>
                    <a:pt x="8528304" y="699515"/>
                  </a:lnTo>
                  <a:lnTo>
                    <a:pt x="8528304" y="0"/>
                  </a:lnTo>
                  <a:lnTo>
                    <a:pt x="0" y="0"/>
                  </a:lnTo>
                  <a:lnTo>
                    <a:pt x="0" y="699515"/>
                  </a:lnTo>
                  <a:close/>
                </a:path>
              </a:pathLst>
            </a:custGeom>
            <a:noFill/>
            <a:ln w="9525">
              <a:solidFill>
                <a:srgbClr val="80c34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59" name="object 5" descr=""/>
            <p:cNvPicPr/>
            <p:nvPr/>
          </p:nvPicPr>
          <p:blipFill>
            <a:blip r:embed="rId1"/>
            <a:stretch/>
          </p:blipFill>
          <p:spPr>
            <a:xfrm>
              <a:off x="3051000" y="1014840"/>
              <a:ext cx="5973840" cy="356400"/>
            </a:xfrm>
            <a:prstGeom prst="rect">
              <a:avLst/>
            </a:prstGeom>
            <a:ln w="0">
              <a:noFill/>
            </a:ln>
          </p:spPr>
        </p:pic>
        <p:sp>
          <p:nvSpPr>
            <p:cNvPr id="160" name="object 6"/>
            <p:cNvSpPr/>
            <p:nvPr/>
          </p:nvSpPr>
          <p:spPr>
            <a:xfrm>
              <a:off x="2628720" y="213660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69">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1" name="object 7"/>
            <p:cNvSpPr/>
            <p:nvPr/>
          </p:nvSpPr>
          <p:spPr>
            <a:xfrm>
              <a:off x="2628720" y="213660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69">
                  <a:moveTo>
                    <a:pt x="0" y="699515"/>
                  </a:moveTo>
                  <a:lnTo>
                    <a:pt x="8528304" y="699515"/>
                  </a:lnTo>
                  <a:lnTo>
                    <a:pt x="8528304" y="0"/>
                  </a:lnTo>
                  <a:lnTo>
                    <a:pt x="0" y="0"/>
                  </a:lnTo>
                  <a:lnTo>
                    <a:pt x="0" y="699515"/>
                  </a:lnTo>
                  <a:close/>
                </a:path>
              </a:pathLst>
            </a:custGeom>
            <a:noFill/>
            <a:ln w="9525">
              <a:solidFill>
                <a:srgbClr val="e19d3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2" name="object 8" descr=""/>
            <p:cNvPicPr/>
            <p:nvPr/>
          </p:nvPicPr>
          <p:blipFill>
            <a:blip r:embed="rId2"/>
            <a:stretch/>
          </p:blipFill>
          <p:spPr>
            <a:xfrm>
              <a:off x="3051000" y="1955160"/>
              <a:ext cx="5973840" cy="357840"/>
            </a:xfrm>
            <a:prstGeom prst="rect">
              <a:avLst/>
            </a:prstGeom>
            <a:ln w="0">
              <a:noFill/>
            </a:ln>
          </p:spPr>
        </p:pic>
        <p:sp>
          <p:nvSpPr>
            <p:cNvPr id="163" name="object 9"/>
            <p:cNvSpPr/>
            <p:nvPr/>
          </p:nvSpPr>
          <p:spPr>
            <a:xfrm>
              <a:off x="2628720" y="307692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4" name="object 10"/>
            <p:cNvSpPr/>
            <p:nvPr/>
          </p:nvSpPr>
          <p:spPr>
            <a:xfrm>
              <a:off x="2628720" y="307692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0" y="699515"/>
                  </a:moveTo>
                  <a:lnTo>
                    <a:pt x="8528304" y="699515"/>
                  </a:lnTo>
                  <a:lnTo>
                    <a:pt x="8528304" y="0"/>
                  </a:lnTo>
                  <a:lnTo>
                    <a:pt x="0" y="0"/>
                  </a:lnTo>
                  <a:lnTo>
                    <a:pt x="0" y="699515"/>
                  </a:lnTo>
                  <a:close/>
                </a:path>
              </a:pathLst>
            </a:custGeom>
            <a:noFill/>
            <a:ln w="9525">
              <a:solidFill>
                <a:srgbClr val="d5493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5" name="object 11" descr=""/>
            <p:cNvPicPr/>
            <p:nvPr/>
          </p:nvPicPr>
          <p:blipFill>
            <a:blip r:embed="rId3"/>
            <a:stretch/>
          </p:blipFill>
          <p:spPr>
            <a:xfrm>
              <a:off x="3051000" y="2896920"/>
              <a:ext cx="5973840" cy="356400"/>
            </a:xfrm>
            <a:prstGeom prst="rect">
              <a:avLst/>
            </a:prstGeom>
            <a:ln w="0">
              <a:noFill/>
            </a:ln>
          </p:spPr>
        </p:pic>
        <p:sp>
          <p:nvSpPr>
            <p:cNvPr id="166" name="object 12"/>
            <p:cNvSpPr/>
            <p:nvPr/>
          </p:nvSpPr>
          <p:spPr>
            <a:xfrm>
              <a:off x="2628720" y="401868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8528304" y="0"/>
                  </a:moveTo>
                  <a:lnTo>
                    <a:pt x="0" y="0"/>
                  </a:lnTo>
                  <a:lnTo>
                    <a:pt x="0" y="699516"/>
                  </a:lnTo>
                  <a:lnTo>
                    <a:pt x="8528304" y="699516"/>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67" name="object 13"/>
            <p:cNvSpPr/>
            <p:nvPr/>
          </p:nvSpPr>
          <p:spPr>
            <a:xfrm>
              <a:off x="2628720" y="401868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0" y="699516"/>
                  </a:moveTo>
                  <a:lnTo>
                    <a:pt x="8528304" y="699516"/>
                  </a:lnTo>
                  <a:lnTo>
                    <a:pt x="8528304" y="0"/>
                  </a:lnTo>
                  <a:lnTo>
                    <a:pt x="0" y="0"/>
                  </a:lnTo>
                  <a:lnTo>
                    <a:pt x="0" y="699516"/>
                  </a:lnTo>
                  <a:close/>
                </a:path>
              </a:pathLst>
            </a:custGeom>
            <a:noFill/>
            <a:ln w="9525">
              <a:solidFill>
                <a:srgbClr val="d54686"/>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68" name="object 14" descr=""/>
            <p:cNvPicPr/>
            <p:nvPr/>
          </p:nvPicPr>
          <p:blipFill>
            <a:blip r:embed="rId4"/>
            <a:stretch/>
          </p:blipFill>
          <p:spPr>
            <a:xfrm>
              <a:off x="3051000" y="3837240"/>
              <a:ext cx="5973840" cy="357840"/>
            </a:xfrm>
            <a:prstGeom prst="rect">
              <a:avLst/>
            </a:prstGeom>
            <a:ln w="0">
              <a:noFill/>
            </a:ln>
          </p:spPr>
        </p:pic>
        <p:sp>
          <p:nvSpPr>
            <p:cNvPr id="169" name="object 15"/>
            <p:cNvSpPr/>
            <p:nvPr/>
          </p:nvSpPr>
          <p:spPr>
            <a:xfrm>
              <a:off x="2628720" y="496080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8528304" y="0"/>
                  </a:moveTo>
                  <a:lnTo>
                    <a:pt x="0" y="0"/>
                  </a:lnTo>
                  <a:lnTo>
                    <a:pt x="0" y="699515"/>
                  </a:lnTo>
                  <a:lnTo>
                    <a:pt x="8528304" y="699515"/>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70" name="object 16"/>
            <p:cNvSpPr/>
            <p:nvPr/>
          </p:nvSpPr>
          <p:spPr>
            <a:xfrm>
              <a:off x="2628720" y="496080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0" y="699515"/>
                  </a:moveTo>
                  <a:lnTo>
                    <a:pt x="8528304" y="699515"/>
                  </a:lnTo>
                  <a:lnTo>
                    <a:pt x="8528304" y="0"/>
                  </a:lnTo>
                  <a:lnTo>
                    <a:pt x="0" y="0"/>
                  </a:lnTo>
                  <a:lnTo>
                    <a:pt x="0" y="699515"/>
                  </a:lnTo>
                  <a:close/>
                </a:path>
              </a:pathLst>
            </a:custGeom>
            <a:noFill/>
            <a:ln w="9525">
              <a:solidFill>
                <a:srgbClr val="a666e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71" name="object 17" descr=""/>
            <p:cNvPicPr/>
            <p:nvPr/>
          </p:nvPicPr>
          <p:blipFill>
            <a:blip r:embed="rId5"/>
            <a:stretch/>
          </p:blipFill>
          <p:spPr>
            <a:xfrm>
              <a:off x="3051000" y="4779360"/>
              <a:ext cx="5973840" cy="356400"/>
            </a:xfrm>
            <a:prstGeom prst="rect">
              <a:avLst/>
            </a:prstGeom>
            <a:ln w="0">
              <a:noFill/>
            </a:ln>
          </p:spPr>
        </p:pic>
        <p:sp>
          <p:nvSpPr>
            <p:cNvPr id="172" name="object 18"/>
            <p:cNvSpPr/>
            <p:nvPr/>
          </p:nvSpPr>
          <p:spPr>
            <a:xfrm>
              <a:off x="2628720" y="590076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8528304" y="0"/>
                  </a:moveTo>
                  <a:lnTo>
                    <a:pt x="0" y="0"/>
                  </a:lnTo>
                  <a:lnTo>
                    <a:pt x="0" y="699516"/>
                  </a:lnTo>
                  <a:lnTo>
                    <a:pt x="8528304" y="699516"/>
                  </a:lnTo>
                  <a:lnTo>
                    <a:pt x="8528304" y="0"/>
                  </a:lnTo>
                  <a:close/>
                </a:path>
              </a:pathLst>
            </a:custGeom>
            <a:solidFill>
              <a:srgbClr val="ffffff">
                <a:alpha val="9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173" name="object 19"/>
            <p:cNvSpPr/>
            <p:nvPr/>
          </p:nvSpPr>
          <p:spPr>
            <a:xfrm>
              <a:off x="2628720" y="5900760"/>
              <a:ext cx="8526240" cy="697320"/>
            </a:xfrm>
            <a:custGeom>
              <a:avLst/>
              <a:gdLst>
                <a:gd name="textAreaLeft" fmla="*/ 0 w 8526240"/>
                <a:gd name="textAreaRight" fmla="*/ 8528760 w 8526240"/>
                <a:gd name="textAreaTop" fmla="*/ 0 h 697320"/>
                <a:gd name="textAreaBottom" fmla="*/ 699840 h 697320"/>
              </a:gdLst>
              <a:ahLst/>
              <a:rect l="textAreaLeft" t="textAreaTop" r="textAreaRight" b="textAreaBottom"/>
              <a:pathLst>
                <a:path w="8528685" h="699770">
                  <a:moveTo>
                    <a:pt x="0" y="699516"/>
                  </a:moveTo>
                  <a:lnTo>
                    <a:pt x="8528304" y="699516"/>
                  </a:lnTo>
                  <a:lnTo>
                    <a:pt x="8528304" y="0"/>
                  </a:lnTo>
                  <a:lnTo>
                    <a:pt x="0" y="0"/>
                  </a:lnTo>
                  <a:lnTo>
                    <a:pt x="0" y="699516"/>
                  </a:lnTo>
                  <a:close/>
                </a:path>
              </a:pathLst>
            </a:custGeom>
            <a:noFill/>
            <a:ln w="9525">
              <a:solidFill>
                <a:srgbClr val="80c34f"/>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74" name="object 20" descr=""/>
            <p:cNvPicPr/>
            <p:nvPr/>
          </p:nvPicPr>
          <p:blipFill>
            <a:blip r:embed="rId6"/>
            <a:stretch/>
          </p:blipFill>
          <p:spPr>
            <a:xfrm>
              <a:off x="3051000" y="5721120"/>
              <a:ext cx="5973840" cy="356400"/>
            </a:xfrm>
            <a:prstGeom prst="rect">
              <a:avLst/>
            </a:prstGeom>
            <a:ln w="0">
              <a:noFill/>
            </a:ln>
          </p:spPr>
        </p:pic>
      </p:grpSp>
      <p:sp>
        <p:nvSpPr>
          <p:cNvPr id="175" name="object 21"/>
          <p:cNvSpPr/>
          <p:nvPr/>
        </p:nvSpPr>
        <p:spPr>
          <a:xfrm>
            <a:off x="3278520" y="1073160"/>
            <a:ext cx="2638440" cy="5407560"/>
          </a:xfrm>
          <a:prstGeom prst="rect">
            <a:avLst/>
          </a:prstGeom>
          <a:noFill/>
          <a:ln w="0">
            <a:noFill/>
          </a:ln>
        </p:spPr>
        <p:style>
          <a:lnRef idx="0"/>
          <a:fillRef idx="0"/>
          <a:effectRef idx="0"/>
          <a:fontRef idx="minor"/>
        </p:style>
        <p:txBody>
          <a:bodyPr lIns="0" rIns="0" tIns="12600" bIns="0" anchor="t">
            <a:spAutoFit/>
          </a:bodyPr>
          <a:p>
            <a:pPr marL="19800">
              <a:lnSpc>
                <a:spcPct val="100000"/>
              </a:lnSpc>
              <a:spcBef>
                <a:spcPts val="99"/>
              </a:spcBef>
            </a:pPr>
            <a:r>
              <a:rPr b="1" lang="fr-FR" sz="1200" spc="-1" strike="noStrike">
                <a:solidFill>
                  <a:srgbClr val="000000"/>
                </a:solidFill>
                <a:latin typeface="Corbel"/>
                <a:ea typeface="DejaVu Sans"/>
              </a:rPr>
              <a:t>I</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 </a:t>
            </a:r>
            <a:r>
              <a:rPr b="1" lang="fr-FR" sz="1200" spc="-12" strike="noStrike">
                <a:solidFill>
                  <a:srgbClr val="000000"/>
                </a:solidFill>
                <a:latin typeface="Corbel"/>
                <a:ea typeface="DejaVu Sans"/>
              </a:rPr>
              <a:t>PRESENTATION</a:t>
            </a:r>
            <a:endParaRPr b="0" lang="fr-FR" sz="1200" spc="-1" strike="noStrike">
              <a:solidFill>
                <a:srgbClr val="000000"/>
              </a:solidFill>
              <a:latin typeface="Arial"/>
            </a:endParaRPr>
          </a:p>
          <a:p>
            <a:pPr marL="125640" indent="-113040">
              <a:lnSpc>
                <a:spcPct val="100000"/>
              </a:lnSpc>
              <a:spcBef>
                <a:spcPts val="1185"/>
              </a:spcBef>
              <a:buClr>
                <a:srgbClr val="000000"/>
              </a:buClr>
              <a:buFont typeface="Symbol"/>
              <a:buChar char=""/>
              <a:tabLst>
                <a:tab algn="l" pos="125640"/>
              </a:tabLst>
            </a:pPr>
            <a:r>
              <a:rPr b="0" lang="fr-FR" sz="1200" spc="-12" strike="noStrike">
                <a:solidFill>
                  <a:srgbClr val="000000"/>
                </a:solidFill>
                <a:latin typeface="Corbel"/>
                <a:ea typeface="DejaVu Sans"/>
              </a:rPr>
              <a:t>Problématique</a:t>
            </a:r>
            <a:endParaRPr b="0" lang="fr-FR" sz="1200" spc="-1" strike="noStrike">
              <a:solidFill>
                <a:srgbClr val="000000"/>
              </a:solidFill>
              <a:latin typeface="Arial"/>
            </a:endParaRPr>
          </a:p>
          <a:p>
            <a:pPr marL="125640" indent="-113040">
              <a:lnSpc>
                <a:spcPct val="100000"/>
              </a:lnSpc>
              <a:spcBef>
                <a:spcPts val="96"/>
              </a:spcBef>
              <a:buClr>
                <a:srgbClr val="000000"/>
              </a:buClr>
              <a:buFont typeface="Symbol"/>
              <a:buChar char=""/>
              <a:tabLst>
                <a:tab algn="l" pos="125640"/>
              </a:tabLst>
            </a:pPr>
            <a:r>
              <a:rPr b="0" lang="fr-FR" sz="1200" spc="-1" strike="noStrike">
                <a:solidFill>
                  <a:srgbClr val="000000"/>
                </a:solidFill>
                <a:latin typeface="Corbel"/>
                <a:ea typeface="DejaVu Sans"/>
              </a:rPr>
              <a:t>Données</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d’entrées</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84680" indent="-165240">
              <a:lnSpc>
                <a:spcPct val="100000"/>
              </a:lnSpc>
              <a:buClr>
                <a:srgbClr val="000000"/>
              </a:buClr>
              <a:buFont typeface="OpenSymbol"/>
              <a:buAutoNum type="romanUcPeriod" startAt="2"/>
              <a:tabLst>
                <a:tab algn="l" pos="184680"/>
              </a:tabLst>
            </a:pPr>
            <a:r>
              <a:rPr b="1" lang="fr-FR" sz="1200" spc="-26" strike="noStrike">
                <a:solidFill>
                  <a:srgbClr val="000000"/>
                </a:solidFill>
                <a:latin typeface="Corbel"/>
                <a:ea typeface="DejaVu Sans"/>
              </a:rPr>
              <a:t>PRESENTATION</a:t>
            </a:r>
            <a:r>
              <a:rPr b="1" lang="fr-FR" sz="1200" spc="-1" strike="noStrike">
                <a:solidFill>
                  <a:srgbClr val="000000"/>
                </a:solidFill>
                <a:latin typeface="Corbel"/>
                <a:ea typeface="DejaVu Sans"/>
              </a:rPr>
              <a:t> DES</a:t>
            </a:r>
            <a:r>
              <a:rPr b="1" lang="fr-FR" sz="1200" spc="15" strike="noStrike">
                <a:solidFill>
                  <a:srgbClr val="000000"/>
                </a:solidFill>
                <a:latin typeface="Corbel"/>
                <a:ea typeface="DejaVu Sans"/>
              </a:rPr>
              <a:t> </a:t>
            </a:r>
            <a:r>
              <a:rPr b="1" lang="fr-FR" sz="1200" spc="-12" strike="noStrike">
                <a:solidFill>
                  <a:srgbClr val="000000"/>
                </a:solidFill>
                <a:latin typeface="Corbel"/>
                <a:ea typeface="DejaVu Sans"/>
              </a:rPr>
              <a:t>DONNEES</a:t>
            </a:r>
            <a:endParaRPr b="0" lang="fr-FR" sz="1200" spc="-1" strike="noStrike">
              <a:solidFill>
                <a:srgbClr val="000000"/>
              </a:solidFill>
              <a:latin typeface="Arial"/>
            </a:endParaRPr>
          </a:p>
          <a:p>
            <a:pPr lvl="1" marL="125640" indent="-113040">
              <a:lnSpc>
                <a:spcPct val="100000"/>
              </a:lnSpc>
              <a:spcBef>
                <a:spcPts val="1191"/>
              </a:spcBef>
              <a:buClr>
                <a:srgbClr val="000000"/>
              </a:buClr>
              <a:buFont typeface="Symbol"/>
              <a:buChar char=""/>
              <a:tabLst>
                <a:tab algn="l" pos="125640"/>
              </a:tabLst>
            </a:pPr>
            <a:r>
              <a:rPr b="0" lang="fr-FR" sz="1200" spc="-1" strike="noStrike">
                <a:solidFill>
                  <a:srgbClr val="000000"/>
                </a:solidFill>
                <a:latin typeface="Corbel"/>
                <a:ea typeface="DejaVu Sans"/>
              </a:rPr>
              <a:t>Découverte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Symbol"/>
              <a:buChar char=""/>
              <a:tabLst>
                <a:tab algn="l" pos="125640"/>
              </a:tabLst>
            </a:pPr>
            <a:r>
              <a:rPr b="0" lang="fr-FR" sz="1200" spc="-1" strike="noStrike">
                <a:solidFill>
                  <a:srgbClr val="000000"/>
                </a:solidFill>
                <a:latin typeface="Corbel"/>
                <a:ea typeface="DejaVu Sans"/>
              </a:rPr>
              <a:t>Analyse</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exploratoire</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9800">
              <a:lnSpc>
                <a:spcPct val="100000"/>
              </a:lnSpc>
              <a:tabLst>
                <a:tab algn="l" pos="125640"/>
              </a:tabLst>
            </a:pPr>
            <a:r>
              <a:rPr b="1" lang="fr-FR" sz="1200" spc="-1" strike="noStrike">
                <a:solidFill>
                  <a:srgbClr val="000000"/>
                </a:solidFill>
                <a:latin typeface="Corbel"/>
                <a:ea typeface="DejaVu Sans"/>
              </a:rPr>
              <a:t>III</a:t>
            </a:r>
            <a:r>
              <a:rPr b="1" lang="fr-FR" sz="1200" spc="-12" strike="noStrike">
                <a:solidFill>
                  <a:srgbClr val="000000"/>
                </a:solidFill>
                <a:latin typeface="Corbel"/>
                <a:ea typeface="DejaVu Sans"/>
              </a:rPr>
              <a:t> </a:t>
            </a:r>
            <a:r>
              <a:rPr b="1" lang="fr-FR" sz="1200" spc="-1" strike="noStrike">
                <a:solidFill>
                  <a:srgbClr val="000000"/>
                </a:solidFill>
                <a:latin typeface="Corbel"/>
                <a:ea typeface="DejaVu Sans"/>
              </a:rPr>
              <a:t>– </a:t>
            </a:r>
            <a:r>
              <a:rPr b="1" lang="fr-FR" sz="1200" spc="-12" strike="noStrike">
                <a:solidFill>
                  <a:srgbClr val="000000"/>
                </a:solidFill>
                <a:latin typeface="Corbel"/>
                <a:ea typeface="DejaVu Sans"/>
              </a:rPr>
              <a:t>DONNEES</a:t>
            </a:r>
            <a:r>
              <a:rPr b="1" lang="fr-FR" sz="1200" spc="-86" strike="noStrike">
                <a:solidFill>
                  <a:srgbClr val="000000"/>
                </a:solidFill>
                <a:latin typeface="Corbel"/>
                <a:ea typeface="DejaVu Sans"/>
              </a:rPr>
              <a:t> </a:t>
            </a:r>
            <a:r>
              <a:rPr b="1" lang="fr-FR" sz="1200" spc="-12" strike="noStrike">
                <a:solidFill>
                  <a:srgbClr val="000000"/>
                </a:solidFill>
                <a:latin typeface="Corbel"/>
                <a:ea typeface="DejaVu Sans"/>
              </a:rPr>
              <a:t>TEXTUELLES</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Preprocessing</a:t>
            </a:r>
            <a:endParaRPr b="0" lang="fr-FR" sz="1200" spc="-1" strike="noStrike">
              <a:solidFill>
                <a:srgbClr val="000000"/>
              </a:solidFill>
              <a:latin typeface="Arial"/>
            </a:endParaRPr>
          </a:p>
          <a:p>
            <a:pPr lvl="1" marL="125640" indent="-113040">
              <a:lnSpc>
                <a:spcPct val="100000"/>
              </a:lnSpc>
              <a:spcBef>
                <a:spcPts val="99"/>
              </a:spcBef>
              <a:buClr>
                <a:srgbClr val="000000"/>
              </a:buClr>
              <a:buFont typeface="Corbel"/>
              <a:buChar char="•"/>
              <a:tabLst>
                <a:tab algn="l" pos="125640"/>
              </a:tabLst>
            </a:pPr>
            <a:r>
              <a:rPr b="0" lang="fr-FR" sz="1200" spc="-1" strike="noStrike">
                <a:solidFill>
                  <a:srgbClr val="000000"/>
                </a:solidFill>
                <a:latin typeface="Corbel"/>
                <a:ea typeface="DejaVu Sans"/>
              </a:rPr>
              <a:t>Modèles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vectorisation</a:t>
            </a:r>
            <a:endParaRPr b="0" lang="fr-FR" sz="1200" spc="-1" strike="noStrike">
              <a:solidFill>
                <a:srgbClr val="000000"/>
              </a:solidFill>
              <a:latin typeface="Arial"/>
            </a:endParaRPr>
          </a:p>
          <a:p>
            <a:pPr>
              <a:lnSpc>
                <a:spcPct val="100000"/>
              </a:lnSpc>
              <a:spcBef>
                <a:spcPts val="340"/>
              </a:spcBef>
              <a:tabLst>
                <a:tab algn="l" pos="125640"/>
              </a:tabLst>
            </a:pPr>
            <a:endParaRPr b="0" lang="fr-FR" sz="1200" spc="-1" strike="noStrike">
              <a:solidFill>
                <a:srgbClr val="000000"/>
              </a:solidFill>
              <a:latin typeface="Arial"/>
            </a:endParaRPr>
          </a:p>
          <a:p>
            <a:pPr marL="19800">
              <a:lnSpc>
                <a:spcPct val="100000"/>
              </a:lnSpc>
              <a:spcBef>
                <a:spcPts val="6"/>
              </a:spcBef>
              <a:tabLst>
                <a:tab algn="l" pos="125640"/>
              </a:tabLst>
            </a:pPr>
            <a:r>
              <a:rPr b="1" lang="fr-FR" sz="1200" spc="-1" strike="noStrike">
                <a:solidFill>
                  <a:srgbClr val="000000"/>
                </a:solidFill>
                <a:latin typeface="Corbel"/>
                <a:ea typeface="DejaVu Sans"/>
              </a:rPr>
              <a:t>IV</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7" strike="noStrike">
                <a:solidFill>
                  <a:srgbClr val="000000"/>
                </a:solidFill>
                <a:latin typeface="Corbel"/>
                <a:ea typeface="DejaVu Sans"/>
              </a:rPr>
              <a:t> </a:t>
            </a:r>
            <a:r>
              <a:rPr b="1" lang="fr-FR" sz="1200" spc="-12" strike="noStrike">
                <a:solidFill>
                  <a:srgbClr val="000000"/>
                </a:solidFill>
                <a:latin typeface="Corbel"/>
                <a:ea typeface="DejaVu Sans"/>
              </a:rPr>
              <a:t>DONNEES</a:t>
            </a:r>
            <a:r>
              <a:rPr b="1" lang="fr-FR" sz="1200" spc="-92" strike="noStrike">
                <a:solidFill>
                  <a:srgbClr val="000000"/>
                </a:solidFill>
                <a:latin typeface="Corbel"/>
                <a:ea typeface="DejaVu Sans"/>
              </a:rPr>
              <a:t> </a:t>
            </a:r>
            <a:r>
              <a:rPr b="1" lang="fr-FR" sz="1200" spc="-12" strike="noStrike">
                <a:solidFill>
                  <a:srgbClr val="000000"/>
                </a:solidFill>
                <a:latin typeface="Corbel"/>
                <a:ea typeface="DejaVu Sans"/>
              </a:rPr>
              <a:t>VISUELLES</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Preprocessing</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Corbel"/>
              <a:buChar char="•"/>
              <a:tabLst>
                <a:tab algn="l" pos="125640"/>
              </a:tabLst>
            </a:pPr>
            <a:r>
              <a:rPr b="0" lang="fr-FR" sz="1200" spc="-1" strike="noStrike">
                <a:solidFill>
                  <a:srgbClr val="000000"/>
                </a:solidFill>
                <a:latin typeface="Corbel"/>
                <a:ea typeface="DejaVu Sans"/>
              </a:rPr>
              <a:t>Modèles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vectorisation</a:t>
            </a:r>
            <a:endParaRPr b="0" lang="fr-FR" sz="1200" spc="-1" strike="noStrike">
              <a:solidFill>
                <a:srgbClr val="000000"/>
              </a:solidFill>
              <a:latin typeface="Arial"/>
            </a:endParaRPr>
          </a:p>
          <a:p>
            <a:pPr>
              <a:lnSpc>
                <a:spcPct val="100000"/>
              </a:lnSpc>
              <a:spcBef>
                <a:spcPts val="346"/>
              </a:spcBef>
              <a:tabLst>
                <a:tab algn="l" pos="125640"/>
              </a:tabLst>
            </a:pPr>
            <a:endParaRPr b="0" lang="fr-FR" sz="1200" spc="-1" strike="noStrike">
              <a:solidFill>
                <a:srgbClr val="000000"/>
              </a:solidFill>
              <a:latin typeface="Arial"/>
            </a:endParaRPr>
          </a:p>
          <a:p>
            <a:pPr marL="19800">
              <a:lnSpc>
                <a:spcPct val="100000"/>
              </a:lnSpc>
              <a:tabLst>
                <a:tab algn="l" pos="125640"/>
              </a:tabLst>
            </a:pPr>
            <a:r>
              <a:rPr b="1" lang="fr-FR" sz="1200" spc="-1" strike="noStrike">
                <a:solidFill>
                  <a:srgbClr val="000000"/>
                </a:solidFill>
                <a:latin typeface="Corbel"/>
                <a:ea typeface="DejaVu Sans"/>
              </a:rPr>
              <a:t>V</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46" strike="noStrike">
                <a:solidFill>
                  <a:srgbClr val="000000"/>
                </a:solidFill>
                <a:latin typeface="Corbel"/>
                <a:ea typeface="DejaVu Sans"/>
              </a:rPr>
              <a:t> </a:t>
            </a:r>
            <a:r>
              <a:rPr b="1" lang="fr-FR" sz="1200" spc="-12" strike="noStrike">
                <a:solidFill>
                  <a:srgbClr val="000000"/>
                </a:solidFill>
                <a:latin typeface="Corbel"/>
                <a:ea typeface="DejaVu Sans"/>
              </a:rPr>
              <a:t>CLASSIFICATION</a:t>
            </a:r>
            <a:r>
              <a:rPr b="1" lang="fr-FR" sz="1200" spc="-21" strike="noStrike">
                <a:solidFill>
                  <a:srgbClr val="000000"/>
                </a:solidFill>
                <a:latin typeface="Corbel"/>
                <a:ea typeface="DejaVu Sans"/>
              </a:rPr>
              <a:t> </a:t>
            </a:r>
            <a:r>
              <a:rPr b="1" lang="fr-FR" sz="1200" spc="-1" strike="noStrike">
                <a:solidFill>
                  <a:srgbClr val="000000"/>
                </a:solidFill>
                <a:latin typeface="Corbel"/>
                <a:ea typeface="DejaVu Sans"/>
              </a:rPr>
              <a:t>&amp;</a:t>
            </a:r>
            <a:r>
              <a:rPr b="1" lang="fr-FR" sz="1200" spc="-46" strike="noStrike">
                <a:solidFill>
                  <a:srgbClr val="000000"/>
                </a:solidFill>
                <a:latin typeface="Corbel"/>
                <a:ea typeface="DejaVu Sans"/>
              </a:rPr>
              <a:t> </a:t>
            </a:r>
            <a:r>
              <a:rPr b="1" lang="fr-FR" sz="1200" spc="-12" strike="noStrike">
                <a:solidFill>
                  <a:srgbClr val="000000"/>
                </a:solidFill>
                <a:latin typeface="Corbel"/>
                <a:ea typeface="DejaVu Sans"/>
              </a:rPr>
              <a:t>CLUSTERING</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 strike="noStrike">
                <a:solidFill>
                  <a:srgbClr val="000000"/>
                </a:solidFill>
                <a:latin typeface="Corbel"/>
                <a:ea typeface="DejaVu Sans"/>
              </a:rPr>
              <a:t>Modèle de</a:t>
            </a:r>
            <a:r>
              <a:rPr b="0" lang="fr-FR" sz="1200" spc="-12" strike="noStrike">
                <a:solidFill>
                  <a:srgbClr val="000000"/>
                </a:solidFill>
                <a:latin typeface="Corbel"/>
                <a:ea typeface="DejaVu Sans"/>
              </a:rPr>
              <a:t> classification</a:t>
            </a:r>
            <a:r>
              <a:rPr b="0" lang="fr-FR" sz="1200" spc="-1" strike="noStrike">
                <a:solidFill>
                  <a:srgbClr val="000000"/>
                </a:solidFill>
                <a:latin typeface="Corbel"/>
                <a:ea typeface="DejaVu Sans"/>
              </a:rPr>
              <a:t> et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 </a:t>
            </a:r>
            <a:r>
              <a:rPr b="0" lang="fr-FR" sz="1200" spc="-12" strike="noStrike">
                <a:solidFill>
                  <a:srgbClr val="000000"/>
                </a:solidFill>
                <a:latin typeface="Corbel"/>
                <a:ea typeface="DejaVu Sans"/>
              </a:rPr>
              <a:t>clustering</a:t>
            </a:r>
            <a:endParaRPr b="0" lang="fr-FR" sz="1200" spc="-1" strike="noStrike">
              <a:solidFill>
                <a:srgbClr val="000000"/>
              </a:solidFill>
              <a:latin typeface="Arial"/>
            </a:endParaRPr>
          </a:p>
          <a:p>
            <a:pPr lvl="1" marL="125640" indent="-113040">
              <a:lnSpc>
                <a:spcPct val="100000"/>
              </a:lnSpc>
              <a:spcBef>
                <a:spcPts val="99"/>
              </a:spcBef>
              <a:buClr>
                <a:srgbClr val="000000"/>
              </a:buClr>
              <a:buFont typeface="Corbel"/>
              <a:buChar char="•"/>
              <a:tabLst>
                <a:tab algn="l" pos="125640"/>
              </a:tabLst>
            </a:pPr>
            <a:r>
              <a:rPr b="0" lang="fr-FR" sz="1200" spc="-1" strike="noStrike">
                <a:solidFill>
                  <a:srgbClr val="000000"/>
                </a:solidFill>
                <a:latin typeface="Corbel"/>
                <a:ea typeface="DejaVu Sans"/>
              </a:rPr>
              <a:t>Analyse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résultats</a:t>
            </a:r>
            <a:endParaRPr b="0" lang="fr-FR" sz="1200" spc="-1" strike="noStrike">
              <a:solidFill>
                <a:srgbClr val="000000"/>
              </a:solidFill>
              <a:latin typeface="Arial"/>
            </a:endParaRPr>
          </a:p>
          <a:p>
            <a:pPr>
              <a:lnSpc>
                <a:spcPct val="100000"/>
              </a:lnSpc>
              <a:spcBef>
                <a:spcPts val="340"/>
              </a:spcBef>
              <a:tabLst>
                <a:tab algn="l" pos="125640"/>
              </a:tabLst>
            </a:pPr>
            <a:endParaRPr b="0" lang="fr-FR" sz="1200" spc="-1" strike="noStrike">
              <a:solidFill>
                <a:srgbClr val="000000"/>
              </a:solidFill>
              <a:latin typeface="Arial"/>
            </a:endParaRPr>
          </a:p>
          <a:p>
            <a:pPr marL="19800">
              <a:lnSpc>
                <a:spcPct val="100000"/>
              </a:lnSpc>
              <a:spcBef>
                <a:spcPts val="6"/>
              </a:spcBef>
              <a:tabLst>
                <a:tab algn="l" pos="125640"/>
              </a:tabLst>
            </a:pPr>
            <a:r>
              <a:rPr b="1" lang="fr-FR" sz="1200" spc="-1" strike="noStrike">
                <a:solidFill>
                  <a:srgbClr val="000000"/>
                </a:solidFill>
                <a:latin typeface="Corbel"/>
                <a:ea typeface="DejaVu Sans"/>
              </a:rPr>
              <a:t>VI</a:t>
            </a:r>
            <a:r>
              <a:rPr b="1" lang="fr-FR" sz="1200" spc="-7" strike="noStrike">
                <a:solidFill>
                  <a:srgbClr val="000000"/>
                </a:solidFill>
                <a:latin typeface="Corbel"/>
                <a:ea typeface="DejaVu Sans"/>
              </a:rPr>
              <a:t> </a:t>
            </a:r>
            <a:r>
              <a:rPr b="1" lang="fr-FR" sz="1200" spc="-1" strike="noStrike">
                <a:solidFill>
                  <a:srgbClr val="000000"/>
                </a:solidFill>
                <a:latin typeface="Corbel"/>
                <a:ea typeface="DejaVu Sans"/>
              </a:rPr>
              <a:t>–</a:t>
            </a:r>
            <a:r>
              <a:rPr b="1" lang="fr-FR" sz="1200" spc="-60" strike="noStrike">
                <a:solidFill>
                  <a:srgbClr val="000000"/>
                </a:solidFill>
                <a:latin typeface="Corbel"/>
                <a:ea typeface="DejaVu Sans"/>
              </a:rPr>
              <a:t> </a:t>
            </a:r>
            <a:r>
              <a:rPr b="1" lang="fr-FR" sz="1200" spc="-12" strike="noStrike">
                <a:solidFill>
                  <a:srgbClr val="000000"/>
                </a:solidFill>
                <a:latin typeface="Corbel"/>
                <a:ea typeface="DejaVu Sans"/>
              </a:rPr>
              <a:t>CONCLUSION</a:t>
            </a:r>
            <a:endParaRPr b="0" lang="fr-FR" sz="1200" spc="-1" strike="noStrike">
              <a:solidFill>
                <a:srgbClr val="000000"/>
              </a:solidFill>
              <a:latin typeface="Arial"/>
            </a:endParaRPr>
          </a:p>
          <a:p>
            <a:pPr lvl="1" marL="125640" indent="-113040">
              <a:lnSpc>
                <a:spcPct val="100000"/>
              </a:lnSpc>
              <a:spcBef>
                <a:spcPts val="1185"/>
              </a:spcBef>
              <a:buClr>
                <a:srgbClr val="000000"/>
              </a:buClr>
              <a:buFont typeface="Corbel"/>
              <a:buChar char="•"/>
              <a:tabLst>
                <a:tab algn="l" pos="125640"/>
              </a:tabLst>
            </a:pPr>
            <a:r>
              <a:rPr b="0" lang="fr-FR" sz="1200" spc="-12" strike="noStrike">
                <a:solidFill>
                  <a:srgbClr val="000000"/>
                </a:solidFill>
                <a:latin typeface="Corbel"/>
                <a:ea typeface="DejaVu Sans"/>
              </a:rPr>
              <a:t>Résumé</a:t>
            </a:r>
            <a:endParaRPr b="0" lang="fr-FR" sz="1200" spc="-1" strike="noStrike">
              <a:solidFill>
                <a:srgbClr val="000000"/>
              </a:solidFill>
              <a:latin typeface="Arial"/>
            </a:endParaRPr>
          </a:p>
          <a:p>
            <a:pPr lvl="1" marL="125640" indent="-113040">
              <a:lnSpc>
                <a:spcPct val="100000"/>
              </a:lnSpc>
              <a:spcBef>
                <a:spcPts val="96"/>
              </a:spcBef>
              <a:buClr>
                <a:srgbClr val="000000"/>
              </a:buClr>
              <a:buFont typeface="Corbel"/>
              <a:buChar char="•"/>
              <a:tabLst>
                <a:tab algn="l" pos="125640"/>
              </a:tabLst>
            </a:pPr>
            <a:r>
              <a:rPr b="0" lang="fr-FR" sz="1200" spc="-12" strike="noStrike">
                <a:solidFill>
                  <a:srgbClr val="000000"/>
                </a:solidFill>
                <a:latin typeface="Corbel"/>
                <a:ea typeface="DejaVu Sans"/>
              </a:rPr>
              <a:t>Questions</a:t>
            </a:r>
            <a:r>
              <a:rPr b="0" lang="fr-FR" sz="1200" spc="-1" strike="noStrike">
                <a:solidFill>
                  <a:srgbClr val="000000"/>
                </a:solidFill>
                <a:latin typeface="Corbel"/>
                <a:ea typeface="DejaVu Sans"/>
              </a:rPr>
              <a:t> - </a:t>
            </a:r>
            <a:r>
              <a:rPr b="0" lang="fr-FR" sz="1200" spc="-12" strike="noStrike">
                <a:solidFill>
                  <a:srgbClr val="000000"/>
                </a:solidFill>
                <a:latin typeface="Corbel"/>
                <a:ea typeface="DejaVu Sans"/>
              </a:rPr>
              <a:t>Réponses</a:t>
            </a:r>
            <a:endParaRPr b="0" lang="fr-FR" sz="1200" spc="-1" strike="noStrike">
              <a:solidFill>
                <a:srgbClr val="000000"/>
              </a:solidFill>
              <a:latin typeface="Arial"/>
            </a:endParaRPr>
          </a:p>
        </p:txBody>
      </p:sp>
      <p:sp>
        <p:nvSpPr>
          <p:cNvPr id="176"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SOMMAIRE</a:t>
            </a:r>
            <a:endParaRPr b="0" lang="fr-FR" sz="4000" spc="-1" strike="noStrike">
              <a:solidFill>
                <a:srgbClr val="000000"/>
              </a:solidFill>
              <a:latin typeface="Arial"/>
            </a:endParaRPr>
          </a:p>
        </p:txBody>
      </p:sp>
      <p:sp>
        <p:nvSpPr>
          <p:cNvPr id="177" name="object 23"/>
          <p:cNvSpPr/>
          <p:nvPr/>
        </p:nvSpPr>
        <p:spPr>
          <a:xfrm>
            <a:off x="12024360" y="6580440"/>
            <a:ext cx="874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2</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9"/>
              </a:spcBef>
              <a:buNone/>
              <a:tabLst>
                <a:tab algn="l" pos="0"/>
              </a:tabLst>
            </a:pPr>
            <a:r>
              <a:rPr b="1" lang="fr-FR" sz="3200" spc="-1" strike="noStrike">
                <a:solidFill>
                  <a:srgbClr val="000000"/>
                </a:solidFill>
                <a:latin typeface="Corbel"/>
                <a:ea typeface="DejaVu Sans"/>
              </a:rPr>
              <a:t>Réseau de neurones convolutif (CNN</a:t>
            </a:r>
            <a:r>
              <a:rPr b="1" lang="fr-FR" sz="1200" spc="-1" strike="noStrike">
                <a:solidFill>
                  <a:srgbClr val="000000"/>
                </a:solidFill>
                <a:latin typeface="Corbel"/>
                <a:ea typeface="DejaVu Sans"/>
              </a:rPr>
              <a:t>)</a:t>
            </a:r>
            <a:endParaRPr b="0" lang="fr-FR" sz="1200" spc="-1" strike="noStrike">
              <a:solidFill>
                <a:srgbClr val="000000"/>
              </a:solidFill>
              <a:latin typeface="Arial"/>
            </a:endParaRPr>
          </a:p>
        </p:txBody>
      </p:sp>
      <p:grpSp>
        <p:nvGrpSpPr>
          <p:cNvPr id="559" name="object 114"/>
          <p:cNvGrpSpPr/>
          <p:nvPr/>
        </p:nvGrpSpPr>
        <p:grpSpPr>
          <a:xfrm>
            <a:off x="1569600" y="900000"/>
            <a:ext cx="7790040" cy="5039640"/>
            <a:chOff x="1569600" y="900000"/>
            <a:chExt cx="7790040" cy="5039640"/>
          </a:xfrm>
        </p:grpSpPr>
        <p:pic>
          <p:nvPicPr>
            <p:cNvPr id="560" name="object 115" descr=""/>
            <p:cNvPicPr/>
            <p:nvPr/>
          </p:nvPicPr>
          <p:blipFill>
            <a:blip r:embed="rId1"/>
            <a:stretch/>
          </p:blipFill>
          <p:spPr>
            <a:xfrm>
              <a:off x="1569600" y="900000"/>
              <a:ext cx="7789680" cy="4149000"/>
            </a:xfrm>
            <a:prstGeom prst="rect">
              <a:avLst/>
            </a:prstGeom>
            <a:ln w="0">
              <a:noFill/>
            </a:ln>
          </p:spPr>
        </p:pic>
        <p:sp>
          <p:nvSpPr>
            <p:cNvPr id="561" name="object 116"/>
            <p:cNvSpPr/>
            <p:nvPr/>
          </p:nvSpPr>
          <p:spPr>
            <a:xfrm>
              <a:off x="1569600" y="1085400"/>
              <a:ext cx="7790040" cy="4854240"/>
            </a:xfrm>
            <a:custGeom>
              <a:avLst/>
              <a:gdLst>
                <a:gd name="textAreaLeft" fmla="*/ 0 w 7790040"/>
                <a:gd name="textAreaRight" fmla="*/ 7792560 w 7790040"/>
                <a:gd name="textAreaTop" fmla="*/ 0 h 4854240"/>
                <a:gd name="textAreaBottom" fmla="*/ 4859280 h 4854240"/>
              </a:gdLst>
              <a:ahLst/>
              <a:rect l="textAreaLeft" t="textAreaTop" r="textAreaRight" b="textAreaBottom"/>
              <a:pathLst>
                <a:path w="7309484" h="1897380">
                  <a:moveTo>
                    <a:pt x="0" y="127000"/>
                  </a:moveTo>
                  <a:lnTo>
                    <a:pt x="9985" y="77581"/>
                  </a:lnTo>
                  <a:lnTo>
                    <a:pt x="37211" y="37211"/>
                  </a:lnTo>
                  <a:lnTo>
                    <a:pt x="77581" y="9985"/>
                  </a:lnTo>
                  <a:lnTo>
                    <a:pt x="127000" y="0"/>
                  </a:lnTo>
                  <a:lnTo>
                    <a:pt x="7182104" y="0"/>
                  </a:lnTo>
                  <a:lnTo>
                    <a:pt x="7231522" y="9985"/>
                  </a:lnTo>
                  <a:lnTo>
                    <a:pt x="7271893" y="37211"/>
                  </a:lnTo>
                  <a:lnTo>
                    <a:pt x="7299118" y="77581"/>
                  </a:lnTo>
                  <a:lnTo>
                    <a:pt x="7309104" y="127000"/>
                  </a:lnTo>
                  <a:lnTo>
                    <a:pt x="7309104" y="1770379"/>
                  </a:lnTo>
                  <a:lnTo>
                    <a:pt x="7299118" y="1819798"/>
                  </a:lnTo>
                  <a:lnTo>
                    <a:pt x="7271893" y="1860168"/>
                  </a:lnTo>
                  <a:lnTo>
                    <a:pt x="7231522" y="1887394"/>
                  </a:lnTo>
                  <a:lnTo>
                    <a:pt x="7182104" y="1897379"/>
                  </a:lnTo>
                  <a:lnTo>
                    <a:pt x="127000" y="1897379"/>
                  </a:lnTo>
                  <a:lnTo>
                    <a:pt x="77581" y="1887394"/>
                  </a:lnTo>
                  <a:lnTo>
                    <a:pt x="37211" y="1860168"/>
                  </a:lnTo>
                  <a:lnTo>
                    <a:pt x="9985" y="1819798"/>
                  </a:lnTo>
                  <a:lnTo>
                    <a:pt x="0" y="1770379"/>
                  </a:lnTo>
                  <a:lnTo>
                    <a:pt x="0" y="1270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62" name="object 117"/>
          <p:cNvSpPr/>
          <p:nvPr/>
        </p:nvSpPr>
        <p:spPr>
          <a:xfrm>
            <a:off x="1685520" y="1077120"/>
            <a:ext cx="7066800" cy="3788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a:solidFill>
                  <a:srgbClr val="000000"/>
                </a:solidFill>
                <a:latin typeface="Corbel"/>
                <a:ea typeface="DejaVu Sans"/>
              </a:rPr>
              <a:t>Un CNN fonctionne un peu comme notre cerveau lorsqu'il perçoit des formes et des objets. Voici comment il fonctionne :</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1. Convolution : Le CNN divise l'image en petites parties et examine chaque partie à la recherche de motifs, comme des bords, des coins ou d'autres caractéristiques.</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2. Pooling : Ensuite, le CNN réduit la taille de l'image tout en préservant les caractéristiques importantes. Cela permet de simplifier l'information sans perdre la signification.</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3. Réseau de neurones : Les caractéristiques apprises dans les étapes précédentes sont ensuite envoyées à un réseau de neurones traditionnel qui détermine ce qui se trouve dans l'image (un chat, un chien, etc.).</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Ce qui rend les CNN si puissants, c'est qu'ils sont capables d'apprendre automatiquement à partir des données. Par exemple, au lieu de programmer explicitement ce qu'est un bord ou un coin, le CNN apprend ces concepts par lui-même en analysant de nombreuses images. Cela les rend très efficaces pour des tâches comme la reconnaissance d'images.</a:t>
            </a:r>
            <a:endParaRPr b="0" lang="fr-FR" sz="1200" spc="-1" strike="noStrike">
              <a:solidFill>
                <a:srgbClr val="000000"/>
              </a:solidFill>
              <a:latin typeface="Arial"/>
            </a:endParaRPr>
          </a:p>
          <a:p>
            <a:pPr marL="12600">
              <a:lnSpc>
                <a:spcPct val="100000"/>
              </a:lnSpc>
              <a:spcBef>
                <a:spcPts val="99"/>
              </a:spcBef>
            </a:pPr>
            <a:endParaRPr b="0" lang="fr-FR" sz="1200" spc="-1" strike="noStrike">
              <a:solidFill>
                <a:srgbClr val="000000"/>
              </a:solidFill>
              <a:latin typeface="Arial"/>
            </a:endParaRPr>
          </a:p>
          <a:p>
            <a:pPr marL="12600">
              <a:lnSpc>
                <a:spcPct val="100000"/>
              </a:lnSpc>
              <a:spcBef>
                <a:spcPts val="99"/>
              </a:spcBef>
            </a:pPr>
            <a:r>
              <a:rPr b="1" lang="fr-FR" sz="1200" spc="-1" strike="noStrike">
                <a:solidFill>
                  <a:srgbClr val="000000"/>
                </a:solidFill>
                <a:latin typeface="Corbel"/>
                <a:ea typeface="DejaVu Sans"/>
              </a:rPr>
              <a:t>En résumé, un CNN est un type de modèle d'apprentissage profond qui est excellent pour comprendre les images et les données visuelles en général. C'est un peu comme un détective qui cherche des formes et des caractéristiques dans les images pour dire ce qu'elles représentent.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3" name="object 2" descr=""/>
          <p:cNvPicPr/>
          <p:nvPr/>
        </p:nvPicPr>
        <p:blipFill>
          <a:blip r:embed="rId1"/>
          <a:stretch/>
        </p:blipFill>
        <p:spPr>
          <a:xfrm>
            <a:off x="0" y="3362040"/>
            <a:ext cx="6864480" cy="2265120"/>
          </a:xfrm>
          <a:prstGeom prst="rect">
            <a:avLst/>
          </a:prstGeom>
          <a:ln w="0">
            <a:noFill/>
          </a:ln>
        </p:spPr>
      </p:pic>
      <p:pic>
        <p:nvPicPr>
          <p:cNvPr id="564" name="object 3" descr=""/>
          <p:cNvPicPr/>
          <p:nvPr/>
        </p:nvPicPr>
        <p:blipFill>
          <a:blip r:embed="rId2"/>
          <a:stretch/>
        </p:blipFill>
        <p:spPr>
          <a:xfrm>
            <a:off x="7719120" y="640080"/>
            <a:ext cx="4255560" cy="2635560"/>
          </a:xfrm>
          <a:prstGeom prst="rect">
            <a:avLst/>
          </a:prstGeom>
          <a:ln w="0">
            <a:noFill/>
          </a:ln>
        </p:spPr>
      </p:pic>
      <p:sp>
        <p:nvSpPr>
          <p:cNvPr id="565"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CNN</a:t>
            </a:r>
            <a:r>
              <a:rPr b="1" lang="fr-FR" sz="4000" spc="-32" strike="noStrike">
                <a:solidFill>
                  <a:srgbClr val="000000"/>
                </a:solidFill>
                <a:latin typeface="Corbel"/>
              </a:rPr>
              <a:t> </a:t>
            </a:r>
            <a:r>
              <a:rPr b="1" lang="fr-FR" sz="4000" spc="-1" strike="noStrike">
                <a:solidFill>
                  <a:srgbClr val="000000"/>
                </a:solidFill>
                <a:latin typeface="Corbel"/>
              </a:rPr>
              <a:t>–</a:t>
            </a:r>
            <a:r>
              <a:rPr b="1" lang="fr-FR" sz="4000" spc="-26" strike="noStrike">
                <a:solidFill>
                  <a:srgbClr val="000000"/>
                </a:solidFill>
                <a:latin typeface="Corbel"/>
              </a:rPr>
              <a:t> </a:t>
            </a:r>
            <a:r>
              <a:rPr b="1" lang="fr-FR" sz="4000" spc="-1" strike="noStrike">
                <a:solidFill>
                  <a:srgbClr val="000000"/>
                </a:solidFill>
                <a:latin typeface="Corbel"/>
              </a:rPr>
              <a:t>Modèle</a:t>
            </a:r>
            <a:r>
              <a:rPr b="1" lang="fr-FR" sz="4000" spc="-282" strike="noStrike">
                <a:solidFill>
                  <a:srgbClr val="000000"/>
                </a:solidFill>
                <a:latin typeface="Corbel"/>
              </a:rPr>
              <a:t> </a:t>
            </a:r>
            <a:r>
              <a:rPr b="1" lang="fr-FR" sz="4000" spc="-21" strike="noStrike">
                <a:solidFill>
                  <a:srgbClr val="000000"/>
                </a:solidFill>
                <a:latin typeface="Corbel"/>
              </a:rPr>
              <a:t>VGG-</a:t>
            </a:r>
            <a:r>
              <a:rPr b="1" lang="fr-FR" sz="4000" spc="-26" strike="noStrike">
                <a:solidFill>
                  <a:srgbClr val="000000"/>
                </a:solidFill>
                <a:latin typeface="Corbel"/>
              </a:rPr>
              <a:t>16</a:t>
            </a:r>
            <a:endParaRPr b="0" lang="fr-FR" sz="4000" spc="-1" strike="noStrike">
              <a:solidFill>
                <a:srgbClr val="000000"/>
              </a:solidFill>
              <a:latin typeface="Arial"/>
            </a:endParaRPr>
          </a:p>
        </p:txBody>
      </p:sp>
      <p:grpSp>
        <p:nvGrpSpPr>
          <p:cNvPr id="566" name="object 5"/>
          <p:cNvGrpSpPr/>
          <p:nvPr/>
        </p:nvGrpSpPr>
        <p:grpSpPr>
          <a:xfrm>
            <a:off x="214920" y="935640"/>
            <a:ext cx="7306920" cy="1712160"/>
            <a:chOff x="214920" y="935640"/>
            <a:chExt cx="7306920" cy="1712160"/>
          </a:xfrm>
        </p:grpSpPr>
        <p:pic>
          <p:nvPicPr>
            <p:cNvPr id="567" name="object 6" descr=""/>
            <p:cNvPicPr/>
            <p:nvPr/>
          </p:nvPicPr>
          <p:blipFill>
            <a:blip r:embed="rId3"/>
            <a:stretch/>
          </p:blipFill>
          <p:spPr>
            <a:xfrm>
              <a:off x="214920" y="935640"/>
              <a:ext cx="7306560" cy="1712160"/>
            </a:xfrm>
            <a:prstGeom prst="rect">
              <a:avLst/>
            </a:prstGeom>
            <a:ln w="0">
              <a:noFill/>
            </a:ln>
          </p:spPr>
        </p:pic>
        <p:sp>
          <p:nvSpPr>
            <p:cNvPr id="568" name="object 7"/>
            <p:cNvSpPr/>
            <p:nvPr/>
          </p:nvSpPr>
          <p:spPr>
            <a:xfrm>
              <a:off x="214920" y="935640"/>
              <a:ext cx="7306920" cy="1712160"/>
            </a:xfrm>
            <a:custGeom>
              <a:avLst/>
              <a:gdLst>
                <a:gd name="textAreaLeft" fmla="*/ 0 w 7306920"/>
                <a:gd name="textAreaRight" fmla="*/ 7309440 w 7306920"/>
                <a:gd name="textAreaTop" fmla="*/ 0 h 1712160"/>
                <a:gd name="textAreaBottom" fmla="*/ 1714680 h 1712160"/>
              </a:gdLst>
              <a:ahLst/>
              <a:rect l="textAreaLeft" t="textAreaTop" r="textAreaRight" b="textAreaBottom"/>
              <a:pathLst>
                <a:path w="7309484" h="1714500">
                  <a:moveTo>
                    <a:pt x="0" y="114808"/>
                  </a:moveTo>
                  <a:lnTo>
                    <a:pt x="9017" y="70133"/>
                  </a:lnTo>
                  <a:lnTo>
                    <a:pt x="33608" y="33639"/>
                  </a:lnTo>
                  <a:lnTo>
                    <a:pt x="70085" y="9026"/>
                  </a:lnTo>
                  <a:lnTo>
                    <a:pt x="114757" y="0"/>
                  </a:lnTo>
                  <a:lnTo>
                    <a:pt x="7194296" y="0"/>
                  </a:lnTo>
                  <a:lnTo>
                    <a:pt x="7238970" y="9026"/>
                  </a:lnTo>
                  <a:lnTo>
                    <a:pt x="7275464" y="33639"/>
                  </a:lnTo>
                  <a:lnTo>
                    <a:pt x="7300077" y="70133"/>
                  </a:lnTo>
                  <a:lnTo>
                    <a:pt x="7309104" y="114808"/>
                  </a:lnTo>
                  <a:lnTo>
                    <a:pt x="7309104" y="1599691"/>
                  </a:lnTo>
                  <a:lnTo>
                    <a:pt x="7300077" y="1644366"/>
                  </a:lnTo>
                  <a:lnTo>
                    <a:pt x="7275464" y="1680860"/>
                  </a:lnTo>
                  <a:lnTo>
                    <a:pt x="7238970" y="1705473"/>
                  </a:lnTo>
                  <a:lnTo>
                    <a:pt x="7194296" y="1714500"/>
                  </a:lnTo>
                  <a:lnTo>
                    <a:pt x="114757" y="1714500"/>
                  </a:lnTo>
                  <a:lnTo>
                    <a:pt x="70085" y="1705473"/>
                  </a:lnTo>
                  <a:lnTo>
                    <a:pt x="33608" y="1680860"/>
                  </a:lnTo>
                  <a:lnTo>
                    <a:pt x="9017" y="1644366"/>
                  </a:lnTo>
                  <a:lnTo>
                    <a:pt x="0" y="1599691"/>
                  </a:lnTo>
                  <a:lnTo>
                    <a:pt x="0" y="114808"/>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69" name="object 8"/>
          <p:cNvSpPr/>
          <p:nvPr/>
        </p:nvSpPr>
        <p:spPr>
          <a:xfrm>
            <a:off x="327240" y="1039320"/>
            <a:ext cx="6951960" cy="1472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Définition</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du </a:t>
            </a:r>
            <a:r>
              <a:rPr b="1" lang="fr-FR" sz="1200" spc="-12" strike="noStrike" u="sng">
                <a:solidFill>
                  <a:srgbClr val="000000"/>
                </a:solidFill>
                <a:uFill>
                  <a:solidFill>
                    <a:srgbClr val="000000"/>
                  </a:solidFill>
                </a:uFill>
                <a:latin typeface="Corbel"/>
                <a:ea typeface="DejaVu Sans"/>
              </a:rPr>
              <a:t>modèle</a:t>
            </a:r>
            <a:r>
              <a:rPr b="1" lang="fr-FR" sz="1200" spc="-75" strike="noStrike" u="sng">
                <a:solidFill>
                  <a:srgbClr val="000000"/>
                </a:solidFill>
                <a:uFill>
                  <a:solidFill>
                    <a:srgbClr val="000000"/>
                  </a:solidFill>
                </a:uFill>
                <a:latin typeface="Corbel"/>
                <a:ea typeface="DejaVu Sans"/>
              </a:rPr>
              <a:t> </a:t>
            </a:r>
            <a:r>
              <a:rPr b="1" lang="fr-FR" sz="1200" spc="-21" strike="noStrike" u="sng">
                <a:solidFill>
                  <a:srgbClr val="000000"/>
                </a:solidFill>
                <a:uFill>
                  <a:solidFill>
                    <a:srgbClr val="000000"/>
                  </a:solidFill>
                </a:uFill>
                <a:latin typeface="Corbel"/>
                <a:ea typeface="DejaVu Sans"/>
              </a:rPr>
              <a:t>VGG-</a:t>
            </a:r>
            <a:r>
              <a:rPr b="1" lang="fr-FR" sz="1200" spc="-1" strike="noStrike" u="sng">
                <a:solidFill>
                  <a:srgbClr val="000000"/>
                </a:solidFill>
                <a:uFill>
                  <a:solidFill>
                    <a:srgbClr val="000000"/>
                  </a:solidFill>
                </a:uFill>
                <a:latin typeface="Corbel"/>
                <a:ea typeface="DejaVu Sans"/>
              </a:rPr>
              <a:t>16</a:t>
            </a:r>
            <a:r>
              <a:rPr b="1" lang="fr-FR" sz="1200" spc="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2" strike="noStrike">
                <a:solidFill>
                  <a:srgbClr val="000000"/>
                </a:solidFill>
                <a:latin typeface="Corbel"/>
                <a:ea typeface="DejaVu Sans"/>
              </a:rPr>
              <a:t>VGG-</a:t>
            </a:r>
            <a:r>
              <a:rPr b="0" lang="fr-FR" sz="1200" spc="-1" strike="noStrike">
                <a:solidFill>
                  <a:srgbClr val="000000"/>
                </a:solidFill>
                <a:latin typeface="Corbel"/>
                <a:ea typeface="DejaVu Sans"/>
              </a:rPr>
              <a:t>16</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version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réseau</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neurones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convolutif</a:t>
            </a:r>
            <a:r>
              <a:rPr b="0" lang="fr-FR" sz="1200" spc="-86" strike="noStrike">
                <a:solidFill>
                  <a:srgbClr val="000000"/>
                </a:solidFill>
                <a:latin typeface="Corbel"/>
                <a:ea typeface="DejaVu Sans"/>
              </a:rPr>
              <a:t> </a:t>
            </a:r>
            <a:r>
              <a:rPr b="0" lang="fr-FR" sz="1200" spc="-1" strike="noStrike">
                <a:solidFill>
                  <a:srgbClr val="000000"/>
                </a:solidFill>
                <a:latin typeface="Corbel"/>
                <a:ea typeface="DejaVu Sans"/>
              </a:rPr>
              <a:t>VGG-</a:t>
            </a:r>
            <a:r>
              <a:rPr b="0" lang="fr-FR" sz="1200" spc="-21" strike="noStrike">
                <a:solidFill>
                  <a:srgbClr val="000000"/>
                </a:solidFill>
                <a:latin typeface="Corbel"/>
                <a:ea typeface="DejaVu Sans"/>
              </a:rPr>
              <a:t>Net.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prend</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entrée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couleurs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dimensions</a:t>
            </a:r>
            <a:r>
              <a:rPr b="0" lang="fr-FR" sz="1200" spc="-15" strike="noStrike">
                <a:solidFill>
                  <a:srgbClr val="000000"/>
                </a:solidFill>
                <a:latin typeface="Corbel"/>
                <a:ea typeface="DejaVu Sans"/>
              </a:rPr>
              <a:t> </a:t>
            </a:r>
            <a:r>
              <a:rPr b="0" lang="fr-FR" sz="1200" spc="-21" strike="noStrike">
                <a:solidFill>
                  <a:srgbClr val="000000"/>
                </a:solidFill>
                <a:latin typeface="Corbel"/>
                <a:ea typeface="DejaVu Sans"/>
              </a:rPr>
              <a:t>224x224</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classifie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dans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l’une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1000</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de </a:t>
            </a:r>
            <a:r>
              <a:rPr b="0" lang="fr-FR" sz="1200" spc="-12" strike="noStrike">
                <a:solidFill>
                  <a:srgbClr val="000000"/>
                </a:solidFill>
                <a:latin typeface="Corbel"/>
                <a:ea typeface="DejaVu Sans"/>
              </a:rPr>
              <a:t>ImageNet.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Il</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renvoie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donc</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 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2" strike="noStrike">
                <a:solidFill>
                  <a:srgbClr val="000000"/>
                </a:solidFill>
                <a:latin typeface="Corbel"/>
                <a:ea typeface="DejaVu Sans"/>
              </a:rPr>
              <a:t> dimension</a:t>
            </a:r>
            <a:r>
              <a:rPr b="0" lang="fr-FR" sz="1200" spc="-1" strike="noStrike">
                <a:solidFill>
                  <a:srgbClr val="000000"/>
                </a:solidFill>
                <a:latin typeface="Corbel"/>
                <a:ea typeface="DejaVu Sans"/>
              </a:rPr>
              <a:t> 1000, qui</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contient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2" strike="noStrike">
                <a:solidFill>
                  <a:srgbClr val="000000"/>
                </a:solidFill>
                <a:latin typeface="Corbel"/>
                <a:ea typeface="DejaVu Sans"/>
              </a:rPr>
              <a:t> probabilités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d'appartenance</a:t>
            </a:r>
            <a:r>
              <a:rPr b="0" lang="fr-FR" sz="1200" spc="-21" strike="noStrike">
                <a:solidFill>
                  <a:srgbClr val="000000"/>
                </a:solidFill>
                <a:latin typeface="Corbel"/>
                <a:ea typeface="DejaVu Sans"/>
              </a:rPr>
              <a:t> </a:t>
            </a:r>
            <a:r>
              <a:rPr b="0" lang="fr-FR" sz="1200" spc="-52" strike="noStrike">
                <a:solidFill>
                  <a:srgbClr val="000000"/>
                </a:solidFill>
                <a:latin typeface="Corbel"/>
                <a:ea typeface="DejaVu Sans"/>
              </a:rPr>
              <a:t>à</a:t>
            </a:r>
            <a:r>
              <a:rPr b="0" lang="fr-FR" sz="1200" spc="-1" strike="noStrike">
                <a:solidFill>
                  <a:srgbClr val="000000"/>
                </a:solidFill>
                <a:latin typeface="Corbel"/>
                <a:ea typeface="DejaVu Sans"/>
              </a:rPr>
              <a:t> chacune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classes.</a:t>
            </a:r>
            <a:endParaRPr b="0" lang="fr-FR" sz="1200" spc="-1" strike="noStrike">
              <a:solidFill>
                <a:srgbClr val="000000"/>
              </a:solidFill>
              <a:latin typeface="Arial"/>
            </a:endParaRPr>
          </a:p>
          <a:p>
            <a:pPr marL="184680" indent="-172800">
              <a:lnSpc>
                <a:spcPct val="100000"/>
              </a:lnSpc>
              <a:spcBef>
                <a:spcPts val="1440"/>
              </a:spcBef>
              <a:buClr>
                <a:srgbClr val="000000"/>
              </a:buClr>
              <a:buFont typeface="Arial"/>
              <a:buChar char="•"/>
              <a:tabLst>
                <a:tab algn="l" pos="184680"/>
              </a:tabLst>
            </a:pPr>
            <a:r>
              <a:rPr b="0" lang="fr-FR" sz="1200" spc="-1" strike="noStrike" u="sng">
                <a:solidFill>
                  <a:srgbClr val="0000ff"/>
                </a:solidFill>
                <a:uFillTx/>
                <a:latin typeface="Corbel"/>
                <a:ea typeface="DejaVu Sans"/>
                <a:hlinkClick r:id="rId4"/>
              </a:rPr>
              <a:t>Source</a:t>
            </a:r>
            <a:r>
              <a:rPr b="0" lang="fr-FR" sz="1200" spc="35" strike="noStrike" u="sng">
                <a:solidFill>
                  <a:srgbClr val="0000ff"/>
                </a:solidFill>
                <a:uFillTx/>
                <a:latin typeface="Corbel"/>
                <a:ea typeface="DejaVu Sans"/>
                <a:hlinkClick r:id="rId5"/>
              </a:rPr>
              <a:t> </a:t>
            </a:r>
            <a:r>
              <a:rPr b="0" lang="fr-FR" sz="1200" spc="-1" strike="noStrike" u="sng">
                <a:solidFill>
                  <a:srgbClr val="0000ff"/>
                </a:solidFill>
                <a:uFillTx/>
                <a:latin typeface="Corbel"/>
                <a:ea typeface="DejaVu Sans"/>
                <a:hlinkClick r:id="rId6"/>
              </a:rPr>
              <a:t>définition</a:t>
            </a:r>
            <a:r>
              <a:rPr b="0" lang="fr-FR" sz="1200" spc="41" strike="noStrike" u="sng">
                <a:solidFill>
                  <a:srgbClr val="0000ff"/>
                </a:solidFill>
                <a:uFillTx/>
                <a:latin typeface="Corbel"/>
                <a:ea typeface="DejaVu Sans"/>
                <a:hlinkClick r:id="rId7"/>
              </a:rPr>
              <a:t> </a:t>
            </a:r>
            <a:r>
              <a:rPr b="0" lang="fr-FR" sz="1200" spc="-1" strike="noStrike" u="sng">
                <a:solidFill>
                  <a:srgbClr val="0000ff"/>
                </a:solidFill>
                <a:uFillTx/>
                <a:latin typeface="Corbel"/>
                <a:ea typeface="DejaVu Sans"/>
                <a:hlinkClick r:id="rId8"/>
              </a:rPr>
              <a:t>:</a:t>
            </a:r>
            <a:r>
              <a:rPr b="0" lang="fr-FR" sz="1200" spc="52" strike="noStrike" u="sng">
                <a:solidFill>
                  <a:srgbClr val="0000ff"/>
                </a:solidFill>
                <a:uFillTx/>
                <a:latin typeface="Corbel"/>
                <a:ea typeface="DejaVu Sans"/>
                <a:hlinkClick r:id="rId9"/>
              </a:rPr>
              <a:t> </a:t>
            </a:r>
            <a:r>
              <a:rPr b="0" lang="fr-FR" sz="1200" spc="-12" strike="noStrike" u="sng">
                <a:solidFill>
                  <a:srgbClr val="0000ff"/>
                </a:solidFill>
                <a:uFill>
                  <a:solidFill>
                    <a:srgbClr val="2f85ec"/>
                  </a:solidFill>
                </a:uFill>
                <a:latin typeface="Corbel"/>
                <a:ea typeface="DejaVu Sans"/>
                <a:hlinkClick r:id="rId10"/>
              </a:rPr>
              <a:t>https://openclassrooms.com/fr/courses/4470531-classez-et-segmentez-des-donnees-</a:t>
            </a:r>
            <a:r>
              <a:rPr b="0" lang="fr-FR" sz="1200" spc="-12" strike="noStrike" u="sng">
                <a:solidFill>
                  <a:srgbClr val="0000ff"/>
                </a:solidFill>
                <a:uFillTx/>
                <a:latin typeface="Corbel"/>
                <a:ea typeface="DejaVu Sans"/>
                <a:hlinkClick r:id="rId11"/>
              </a:rPr>
              <a:t> </a:t>
            </a:r>
            <a:r>
              <a:rPr b="0" lang="fr-FR" sz="1200" spc="-12" strike="noStrike" u="sng">
                <a:solidFill>
                  <a:srgbClr val="0000ff"/>
                </a:solidFill>
                <a:uFill>
                  <a:solidFill>
                    <a:srgbClr val="2f85ec"/>
                  </a:solidFill>
                </a:uFill>
                <a:latin typeface="Corbel"/>
                <a:ea typeface="DejaVu Sans"/>
                <a:hlinkClick r:id="rId12"/>
              </a:rPr>
              <a:t>visuelles/5097666-tp-implementez-votre-premier-reseau-de-neurones-avec-keras</a:t>
            </a:r>
            <a:endParaRPr b="0" lang="fr-FR" sz="1200" spc="-1" strike="noStrike">
              <a:solidFill>
                <a:srgbClr val="000000"/>
              </a:solidFill>
              <a:latin typeface="Arial"/>
            </a:endParaRPr>
          </a:p>
        </p:txBody>
      </p:sp>
      <p:grpSp>
        <p:nvGrpSpPr>
          <p:cNvPr id="570" name="object 9"/>
          <p:cNvGrpSpPr/>
          <p:nvPr/>
        </p:nvGrpSpPr>
        <p:grpSpPr>
          <a:xfrm>
            <a:off x="2104560" y="2941200"/>
            <a:ext cx="2655720" cy="334800"/>
            <a:chOff x="2104560" y="2941200"/>
            <a:chExt cx="2655720" cy="334800"/>
          </a:xfrm>
        </p:grpSpPr>
        <p:pic>
          <p:nvPicPr>
            <p:cNvPr id="571" name="object 10" descr=""/>
            <p:cNvPicPr/>
            <p:nvPr/>
          </p:nvPicPr>
          <p:blipFill>
            <a:blip r:embed="rId13"/>
            <a:stretch/>
          </p:blipFill>
          <p:spPr>
            <a:xfrm>
              <a:off x="2104560" y="2941200"/>
              <a:ext cx="2655360" cy="334440"/>
            </a:xfrm>
            <a:prstGeom prst="rect">
              <a:avLst/>
            </a:prstGeom>
            <a:ln w="0">
              <a:noFill/>
            </a:ln>
          </p:spPr>
        </p:pic>
        <p:sp>
          <p:nvSpPr>
            <p:cNvPr id="572" name="object 11"/>
            <p:cNvSpPr/>
            <p:nvPr/>
          </p:nvSpPr>
          <p:spPr>
            <a:xfrm>
              <a:off x="2104560" y="2941200"/>
              <a:ext cx="2655720" cy="334800"/>
            </a:xfrm>
            <a:custGeom>
              <a:avLst/>
              <a:gdLst>
                <a:gd name="textAreaLeft" fmla="*/ 0 w 2655720"/>
                <a:gd name="textAreaRight" fmla="*/ 2658240 w 2655720"/>
                <a:gd name="textAreaTop" fmla="*/ 0 h 334800"/>
                <a:gd name="textAreaBottom" fmla="*/ 337320 h 334800"/>
              </a:gdLst>
              <a:ahLst/>
              <a:rect l="textAreaLeft" t="textAreaTop" r="textAreaRight" b="textAreaBottom"/>
              <a:pathLst>
                <a:path w="2658110" h="337185">
                  <a:moveTo>
                    <a:pt x="0" y="22478"/>
                  </a:moveTo>
                  <a:lnTo>
                    <a:pt x="1762" y="13715"/>
                  </a:lnTo>
                  <a:lnTo>
                    <a:pt x="6572" y="6572"/>
                  </a:lnTo>
                  <a:lnTo>
                    <a:pt x="13715" y="1762"/>
                  </a:lnTo>
                  <a:lnTo>
                    <a:pt x="22479" y="0"/>
                  </a:lnTo>
                  <a:lnTo>
                    <a:pt x="2635377" y="0"/>
                  </a:lnTo>
                  <a:lnTo>
                    <a:pt x="2644140" y="1762"/>
                  </a:lnTo>
                  <a:lnTo>
                    <a:pt x="2651283" y="6572"/>
                  </a:lnTo>
                  <a:lnTo>
                    <a:pt x="2656093" y="13715"/>
                  </a:lnTo>
                  <a:lnTo>
                    <a:pt x="2657856" y="22478"/>
                  </a:lnTo>
                  <a:lnTo>
                    <a:pt x="2657856" y="314325"/>
                  </a:lnTo>
                  <a:lnTo>
                    <a:pt x="2656093" y="323088"/>
                  </a:lnTo>
                  <a:lnTo>
                    <a:pt x="2651283" y="330231"/>
                  </a:lnTo>
                  <a:lnTo>
                    <a:pt x="2644139" y="335041"/>
                  </a:lnTo>
                  <a:lnTo>
                    <a:pt x="2635377" y="336803"/>
                  </a:lnTo>
                  <a:lnTo>
                    <a:pt x="22479" y="336803"/>
                  </a:lnTo>
                  <a:lnTo>
                    <a:pt x="13716" y="335041"/>
                  </a:lnTo>
                  <a:lnTo>
                    <a:pt x="6572" y="330231"/>
                  </a:lnTo>
                  <a:lnTo>
                    <a:pt x="1762" y="323087"/>
                  </a:lnTo>
                  <a:lnTo>
                    <a:pt x="0" y="314325"/>
                  </a:lnTo>
                  <a:lnTo>
                    <a:pt x="0" y="22478"/>
                  </a:lnTo>
                  <a:close/>
                </a:path>
              </a:pathLst>
            </a:custGeom>
            <a:noFill/>
            <a:ln w="9524">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3" name="object 12"/>
          <p:cNvSpPr/>
          <p:nvPr/>
        </p:nvSpPr>
        <p:spPr>
          <a:xfrm>
            <a:off x="2748240" y="2997360"/>
            <a:ext cx="13698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a:solidFill>
                  <a:srgbClr val="000000"/>
                </a:solidFill>
                <a:latin typeface="Corbel"/>
                <a:ea typeface="DejaVu Sans"/>
              </a:rPr>
              <a:t>Architecture</a:t>
            </a:r>
            <a:r>
              <a:rPr b="1" lang="fr-FR" sz="1200" spc="12" strike="noStrike">
                <a:solidFill>
                  <a:srgbClr val="000000"/>
                </a:solidFill>
                <a:latin typeface="Corbel"/>
                <a:ea typeface="DejaVu Sans"/>
              </a:rPr>
              <a:t> </a:t>
            </a:r>
            <a:r>
              <a:rPr b="1" lang="fr-FR" sz="1200" spc="-21" strike="noStrike">
                <a:solidFill>
                  <a:srgbClr val="000000"/>
                </a:solidFill>
                <a:latin typeface="Corbel"/>
                <a:ea typeface="DejaVu Sans"/>
              </a:rPr>
              <a:t>VGG-</a:t>
            </a:r>
            <a:r>
              <a:rPr b="1" lang="fr-FR" sz="1200" spc="-26" strike="noStrike">
                <a:solidFill>
                  <a:srgbClr val="000000"/>
                </a:solidFill>
                <a:latin typeface="Corbel"/>
                <a:ea typeface="DejaVu Sans"/>
              </a:rPr>
              <a:t>16</a:t>
            </a:r>
            <a:endParaRPr b="0" lang="fr-FR" sz="1200" spc="-1" strike="noStrike">
              <a:solidFill>
                <a:srgbClr val="000000"/>
              </a:solidFill>
              <a:latin typeface="Arial"/>
            </a:endParaRPr>
          </a:p>
        </p:txBody>
      </p:sp>
      <p:grpSp>
        <p:nvGrpSpPr>
          <p:cNvPr id="574" name="object 13"/>
          <p:cNvGrpSpPr/>
          <p:nvPr/>
        </p:nvGrpSpPr>
        <p:grpSpPr>
          <a:xfrm>
            <a:off x="548640" y="5713560"/>
            <a:ext cx="5783040" cy="1056600"/>
            <a:chOff x="548640" y="5713560"/>
            <a:chExt cx="5783040" cy="1056600"/>
          </a:xfrm>
        </p:grpSpPr>
        <p:pic>
          <p:nvPicPr>
            <p:cNvPr id="575" name="object 14" descr=""/>
            <p:cNvPicPr/>
            <p:nvPr/>
          </p:nvPicPr>
          <p:blipFill>
            <a:blip r:embed="rId14"/>
            <a:stretch/>
          </p:blipFill>
          <p:spPr>
            <a:xfrm>
              <a:off x="548640" y="5713560"/>
              <a:ext cx="5782680" cy="1056600"/>
            </a:xfrm>
            <a:prstGeom prst="rect">
              <a:avLst/>
            </a:prstGeom>
            <a:ln w="0">
              <a:noFill/>
            </a:ln>
          </p:spPr>
        </p:pic>
        <p:sp>
          <p:nvSpPr>
            <p:cNvPr id="576" name="object 15"/>
            <p:cNvSpPr/>
            <p:nvPr/>
          </p:nvSpPr>
          <p:spPr>
            <a:xfrm>
              <a:off x="548640" y="5713560"/>
              <a:ext cx="5783040" cy="1056600"/>
            </a:xfrm>
            <a:custGeom>
              <a:avLst/>
              <a:gdLst>
                <a:gd name="textAreaLeft" fmla="*/ 0 w 5783040"/>
                <a:gd name="textAreaRight" fmla="*/ 5785560 w 5783040"/>
                <a:gd name="textAreaTop" fmla="*/ 0 h 1056600"/>
                <a:gd name="textAreaBottom" fmla="*/ 1059120 h 1056600"/>
              </a:gdLst>
              <a:ahLst/>
              <a:rect l="textAreaLeft" t="textAreaTop" r="textAreaRight" b="textAreaBottom"/>
              <a:pathLst>
                <a:path w="5785485" h="1059179">
                  <a:moveTo>
                    <a:pt x="0" y="70891"/>
                  </a:moveTo>
                  <a:lnTo>
                    <a:pt x="5570" y="43296"/>
                  </a:lnTo>
                  <a:lnTo>
                    <a:pt x="20762" y="20762"/>
                  </a:lnTo>
                  <a:lnTo>
                    <a:pt x="43296" y="5570"/>
                  </a:lnTo>
                  <a:lnTo>
                    <a:pt x="70891" y="0"/>
                  </a:lnTo>
                  <a:lnTo>
                    <a:pt x="5714238" y="0"/>
                  </a:lnTo>
                  <a:lnTo>
                    <a:pt x="5741812" y="5570"/>
                  </a:lnTo>
                  <a:lnTo>
                    <a:pt x="5764339" y="20762"/>
                  </a:lnTo>
                  <a:lnTo>
                    <a:pt x="5779531" y="43296"/>
                  </a:lnTo>
                  <a:lnTo>
                    <a:pt x="5785104" y="70891"/>
                  </a:lnTo>
                  <a:lnTo>
                    <a:pt x="5785104" y="988288"/>
                  </a:lnTo>
                  <a:lnTo>
                    <a:pt x="5779531" y="1015882"/>
                  </a:lnTo>
                  <a:lnTo>
                    <a:pt x="5764339" y="1038416"/>
                  </a:lnTo>
                  <a:lnTo>
                    <a:pt x="5741812" y="1053609"/>
                  </a:lnTo>
                  <a:lnTo>
                    <a:pt x="5714238" y="1059180"/>
                  </a:lnTo>
                  <a:lnTo>
                    <a:pt x="70891" y="1059180"/>
                  </a:lnTo>
                  <a:lnTo>
                    <a:pt x="43296" y="1053609"/>
                  </a:lnTo>
                  <a:lnTo>
                    <a:pt x="20762" y="1038416"/>
                  </a:lnTo>
                  <a:lnTo>
                    <a:pt x="5570" y="1015882"/>
                  </a:lnTo>
                  <a:lnTo>
                    <a:pt x="0" y="988288"/>
                  </a:lnTo>
                  <a:lnTo>
                    <a:pt x="0" y="70891"/>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77" name="object 16"/>
          <p:cNvSpPr/>
          <p:nvPr/>
        </p:nvSpPr>
        <p:spPr>
          <a:xfrm>
            <a:off x="649080" y="5766120"/>
            <a:ext cx="5304240" cy="924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a:solidFill>
                  <a:srgbClr val="000000"/>
                </a:solidFill>
                <a:latin typeface="Corbel"/>
                <a:ea typeface="DejaVu Sans"/>
              </a:rPr>
              <a:t>Transfer</a:t>
            </a:r>
            <a:r>
              <a:rPr b="1" lang="fr-FR" sz="1200" spc="-32" strike="noStrike">
                <a:solidFill>
                  <a:srgbClr val="000000"/>
                </a:solidFill>
                <a:latin typeface="Corbel"/>
                <a:ea typeface="DejaVu Sans"/>
              </a:rPr>
              <a:t> </a:t>
            </a:r>
            <a:r>
              <a:rPr b="1" lang="fr-FR" sz="1200" spc="-1" strike="noStrike" u="sng">
                <a:solidFill>
                  <a:srgbClr val="000000"/>
                </a:solidFill>
                <a:uFill>
                  <a:solidFill>
                    <a:srgbClr val="000000"/>
                  </a:solidFill>
                </a:uFill>
                <a:latin typeface="Corbel"/>
                <a:ea typeface="DejaVu Sans"/>
              </a:rPr>
              <a:t>Learning</a:t>
            </a:r>
            <a:r>
              <a:rPr b="1" lang="fr-FR" sz="1200" spc="-32" strike="noStrike">
                <a:solidFill>
                  <a:srgbClr val="000000"/>
                </a:solidFill>
                <a:latin typeface="Corbel"/>
                <a:ea typeface="DejaVu Sans"/>
              </a:rPr>
              <a:t> </a:t>
            </a:r>
            <a:r>
              <a:rPr b="1" lang="fr-FR" sz="1200" spc="-52" strike="noStrike">
                <a:solidFill>
                  <a:srgbClr val="000000"/>
                </a:solid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 strike="noStrike">
                <a:solidFill>
                  <a:srgbClr val="000000"/>
                </a:solidFill>
                <a:latin typeface="Corbel"/>
                <a:ea typeface="DejaVu Sans"/>
              </a:rPr>
              <a:t>Utilisation</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pré-</a:t>
            </a:r>
            <a:r>
              <a:rPr b="0" lang="fr-FR" sz="1200" spc="-1" strike="noStrike">
                <a:solidFill>
                  <a:srgbClr val="000000"/>
                </a:solidFill>
                <a:latin typeface="Corbel"/>
                <a:ea typeface="DejaVu Sans"/>
              </a:rPr>
              <a:t>entraîné</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2" strike="noStrike">
                <a:solidFill>
                  <a:srgbClr val="000000"/>
                </a:solidFill>
                <a:latin typeface="Corbel"/>
                <a:ea typeface="DejaVu Sans"/>
              </a:rPr>
              <a:t>Suppression</a:t>
            </a:r>
            <a:r>
              <a:rPr b="0" lang="fr-FR" sz="1200" spc="-1" strike="noStrike">
                <a:solidFill>
                  <a:srgbClr val="000000"/>
                </a:solidFill>
                <a:latin typeface="Corbel"/>
                <a:ea typeface="DejaVu Sans"/>
              </a:rPr>
              <a:t> des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3</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couches </a:t>
            </a:r>
            <a:r>
              <a:rPr b="0" lang="fr-FR" sz="1200" spc="-12" strike="noStrike">
                <a:solidFill>
                  <a:srgbClr val="000000"/>
                </a:solidFill>
                <a:latin typeface="Corbel"/>
                <a:ea typeface="DejaVu Sans"/>
              </a:rPr>
              <a:t>fully-connected</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2" strike="noStrike">
                <a:solidFill>
                  <a:srgbClr val="000000"/>
                </a:solidFill>
                <a:latin typeface="Corbel"/>
                <a:ea typeface="DejaVu Sans"/>
              </a:rPr>
              <a:t> permettent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classifier les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images </a:t>
            </a:r>
            <a:r>
              <a:rPr b="0" lang="fr-FR" sz="1200" spc="-1" strike="noStrike">
                <a:solidFill>
                  <a:srgbClr val="000000"/>
                </a:solidFill>
                <a:latin typeface="Corbel"/>
                <a:ea typeface="DejaVu Sans"/>
              </a:rPr>
              <a:t>avec</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21" strike="noStrike">
                <a:solidFill>
                  <a:srgbClr val="000000"/>
                </a:solidFill>
                <a:latin typeface="Corbel"/>
                <a:ea typeface="DejaVu Sans"/>
              </a:rPr>
              <a:t>Taille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5" strike="noStrike">
                <a:solidFill>
                  <a:srgbClr val="000000"/>
                </a:solidFill>
                <a:latin typeface="Corbel"/>
                <a:ea typeface="DejaVu Sans"/>
              </a:rPr>
              <a:t> </a:t>
            </a:r>
            <a:r>
              <a:rPr b="0" lang="fr-FR" sz="1200" spc="-21" strike="noStrike">
                <a:solidFill>
                  <a:srgbClr val="000000"/>
                </a:solidFill>
                <a:latin typeface="Corbel"/>
                <a:ea typeface="DejaVu Sans"/>
              </a:rPr>
              <a:t>25088</a:t>
            </a:r>
            <a:endParaRPr b="0" lang="fr-FR" sz="1200" spc="-1" strike="noStrike">
              <a:solidFill>
                <a:srgbClr val="000000"/>
              </a:solidFill>
              <a:latin typeface="Arial"/>
            </a:endParaRPr>
          </a:p>
        </p:txBody>
      </p:sp>
      <p:grpSp>
        <p:nvGrpSpPr>
          <p:cNvPr id="578" name="object 17"/>
          <p:cNvGrpSpPr/>
          <p:nvPr/>
        </p:nvGrpSpPr>
        <p:grpSpPr>
          <a:xfrm>
            <a:off x="5698080" y="3362040"/>
            <a:ext cx="5375880" cy="3488760"/>
            <a:chOff x="5698080" y="3362040"/>
            <a:chExt cx="5375880" cy="3488760"/>
          </a:xfrm>
        </p:grpSpPr>
        <p:sp>
          <p:nvSpPr>
            <p:cNvPr id="579" name="object 18"/>
            <p:cNvSpPr/>
            <p:nvPr/>
          </p:nvSpPr>
          <p:spPr>
            <a:xfrm>
              <a:off x="5698080" y="3362040"/>
              <a:ext cx="1166400" cy="1986480"/>
            </a:xfrm>
            <a:custGeom>
              <a:avLst/>
              <a:gdLst>
                <a:gd name="textAreaLeft" fmla="*/ 0 w 1166400"/>
                <a:gd name="textAreaRight" fmla="*/ 1168920 w 1166400"/>
                <a:gd name="textAreaTop" fmla="*/ 0 h 1986480"/>
                <a:gd name="textAreaBottom" fmla="*/ 1989000 h 1986480"/>
              </a:gdLst>
              <a:ahLst/>
              <a:rect l="textAreaLeft" t="textAreaTop" r="textAreaRight" b="textAreaBottom"/>
              <a:pathLst>
                <a:path w="1169034" h="1988820">
                  <a:moveTo>
                    <a:pt x="1168908" y="0"/>
                  </a:moveTo>
                  <a:lnTo>
                    <a:pt x="0" y="0"/>
                  </a:lnTo>
                  <a:lnTo>
                    <a:pt x="0" y="1988819"/>
                  </a:lnTo>
                  <a:lnTo>
                    <a:pt x="1168908" y="1988819"/>
                  </a:lnTo>
                  <a:lnTo>
                    <a:pt x="1168908" y="0"/>
                  </a:lnTo>
                  <a:close/>
                </a:path>
              </a:pathLst>
            </a:custGeom>
            <a:solidFill>
              <a:srgbClr val="edc48a">
                <a:alpha val="65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80" name="object 19"/>
            <p:cNvSpPr/>
            <p:nvPr/>
          </p:nvSpPr>
          <p:spPr>
            <a:xfrm>
              <a:off x="5698080" y="3362040"/>
              <a:ext cx="1166400" cy="1986480"/>
            </a:xfrm>
            <a:custGeom>
              <a:avLst/>
              <a:gdLst>
                <a:gd name="textAreaLeft" fmla="*/ 0 w 1166400"/>
                <a:gd name="textAreaRight" fmla="*/ 1168920 w 1166400"/>
                <a:gd name="textAreaTop" fmla="*/ 0 h 1986480"/>
                <a:gd name="textAreaBottom" fmla="*/ 1989000 h 1986480"/>
              </a:gdLst>
              <a:ahLst/>
              <a:rect l="textAreaLeft" t="textAreaTop" r="textAreaRight" b="textAreaBottom"/>
              <a:pathLst>
                <a:path w="1169034" h="1988820">
                  <a:moveTo>
                    <a:pt x="0" y="1988819"/>
                  </a:moveTo>
                  <a:lnTo>
                    <a:pt x="1168908" y="1988819"/>
                  </a:lnTo>
                  <a:lnTo>
                    <a:pt x="1168908" y="0"/>
                  </a:lnTo>
                  <a:lnTo>
                    <a:pt x="0" y="0"/>
                  </a:lnTo>
                  <a:lnTo>
                    <a:pt x="0" y="1988819"/>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581" name="object 20"/>
            <p:cNvSpPr/>
            <p:nvPr/>
          </p:nvSpPr>
          <p:spPr>
            <a:xfrm>
              <a:off x="5699160" y="3362760"/>
              <a:ext cx="1167120" cy="1987560"/>
            </a:xfrm>
            <a:custGeom>
              <a:avLst/>
              <a:gdLst>
                <a:gd name="textAreaLeft" fmla="*/ 0 w 1167120"/>
                <a:gd name="textAreaRight" fmla="*/ 1169640 w 1167120"/>
                <a:gd name="textAreaTop" fmla="*/ 0 h 1987560"/>
                <a:gd name="textAreaBottom" fmla="*/ 1990080 h 1987560"/>
              </a:gdLst>
              <a:ahLst/>
              <a:rect l="textAreaLeft" t="textAreaTop" r="textAreaRight" b="textAreaBottom"/>
              <a:pathLst>
                <a:path w="1169670" h="1990089">
                  <a:moveTo>
                    <a:pt x="0" y="0"/>
                  </a:moveTo>
                  <a:lnTo>
                    <a:pt x="1169416" y="1988566"/>
                  </a:lnTo>
                </a:path>
                <a:path w="1169670" h="1990089">
                  <a:moveTo>
                    <a:pt x="1169416" y="27432"/>
                  </a:moveTo>
                  <a:lnTo>
                    <a:pt x="0" y="1989582"/>
                  </a:lnTo>
                </a:path>
              </a:pathLst>
            </a:custGeom>
            <a:noFill/>
            <a:ln w="38100">
              <a:solidFill>
                <a:srgbClr val="e19d3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82" name="object 21" descr=""/>
            <p:cNvPicPr/>
            <p:nvPr/>
          </p:nvPicPr>
          <p:blipFill>
            <a:blip r:embed="rId15"/>
            <a:stretch/>
          </p:blipFill>
          <p:spPr>
            <a:xfrm>
              <a:off x="8948880" y="3666600"/>
              <a:ext cx="2125080" cy="3184200"/>
            </a:xfrm>
            <a:prstGeom prst="rect">
              <a:avLst/>
            </a:prstGeom>
            <a:ln w="0">
              <a:noFill/>
            </a:ln>
          </p:spPr>
        </p:pic>
        <p:pic>
          <p:nvPicPr>
            <p:cNvPr id="583" name="object 22" descr=""/>
            <p:cNvPicPr/>
            <p:nvPr/>
          </p:nvPicPr>
          <p:blipFill>
            <a:blip r:embed="rId16"/>
            <a:stretch/>
          </p:blipFill>
          <p:spPr>
            <a:xfrm>
              <a:off x="6841080" y="5335560"/>
              <a:ext cx="2196000" cy="1016280"/>
            </a:xfrm>
            <a:prstGeom prst="rect">
              <a:avLst/>
            </a:prstGeom>
            <a:ln w="0">
              <a:noFill/>
            </a:ln>
          </p:spPr>
        </p:pic>
        <p:sp>
          <p:nvSpPr>
            <p:cNvPr id="584" name="object 23"/>
            <p:cNvSpPr/>
            <p:nvPr/>
          </p:nvSpPr>
          <p:spPr>
            <a:xfrm>
              <a:off x="6855120" y="4345200"/>
              <a:ext cx="2092320" cy="918360"/>
            </a:xfrm>
            <a:custGeom>
              <a:avLst/>
              <a:gdLst>
                <a:gd name="textAreaLeft" fmla="*/ 0 w 2092320"/>
                <a:gd name="textAreaRight" fmla="*/ 2094840 w 2092320"/>
                <a:gd name="textAreaTop" fmla="*/ 0 h 918360"/>
                <a:gd name="textAreaBottom" fmla="*/ 920880 h 918360"/>
              </a:gdLst>
              <a:ahLst/>
              <a:rect l="textAreaLeft" t="textAreaTop" r="textAreaRight" b="textAreaBottom"/>
              <a:pathLst>
                <a:path w="2094865" h="920750">
                  <a:moveTo>
                    <a:pt x="2020272" y="895963"/>
                  </a:moveTo>
                  <a:lnTo>
                    <a:pt x="2009521" y="920750"/>
                  </a:lnTo>
                  <a:lnTo>
                    <a:pt x="2094611" y="916051"/>
                  </a:lnTo>
                  <a:lnTo>
                    <a:pt x="2084068" y="903478"/>
                  </a:lnTo>
                  <a:lnTo>
                    <a:pt x="2037588" y="903478"/>
                  </a:lnTo>
                  <a:lnTo>
                    <a:pt x="2020272" y="895963"/>
                  </a:lnTo>
                  <a:close/>
                </a:path>
                <a:path w="2094865" h="920750">
                  <a:moveTo>
                    <a:pt x="2029119" y="875565"/>
                  </a:moveTo>
                  <a:lnTo>
                    <a:pt x="2020272" y="895963"/>
                  </a:lnTo>
                  <a:lnTo>
                    <a:pt x="2037588" y="903478"/>
                  </a:lnTo>
                  <a:lnTo>
                    <a:pt x="2044192" y="900938"/>
                  </a:lnTo>
                  <a:lnTo>
                    <a:pt x="2046604" y="895223"/>
                  </a:lnTo>
                  <a:lnTo>
                    <a:pt x="2049018" y="889635"/>
                  </a:lnTo>
                  <a:lnTo>
                    <a:pt x="2046477" y="883031"/>
                  </a:lnTo>
                  <a:lnTo>
                    <a:pt x="2040763" y="880618"/>
                  </a:lnTo>
                  <a:lnTo>
                    <a:pt x="2029119" y="875565"/>
                  </a:lnTo>
                  <a:close/>
                </a:path>
                <a:path w="2094865" h="920750">
                  <a:moveTo>
                    <a:pt x="2039874" y="850773"/>
                  </a:moveTo>
                  <a:lnTo>
                    <a:pt x="2029119" y="875565"/>
                  </a:lnTo>
                  <a:lnTo>
                    <a:pt x="2040763" y="880618"/>
                  </a:lnTo>
                  <a:lnTo>
                    <a:pt x="2046477" y="883031"/>
                  </a:lnTo>
                  <a:lnTo>
                    <a:pt x="2049018" y="889635"/>
                  </a:lnTo>
                  <a:lnTo>
                    <a:pt x="2046604" y="895223"/>
                  </a:lnTo>
                  <a:lnTo>
                    <a:pt x="2044192" y="900938"/>
                  </a:lnTo>
                  <a:lnTo>
                    <a:pt x="2037588" y="903478"/>
                  </a:lnTo>
                  <a:lnTo>
                    <a:pt x="2084068" y="903478"/>
                  </a:lnTo>
                  <a:lnTo>
                    <a:pt x="2039874" y="850773"/>
                  </a:lnTo>
                  <a:close/>
                </a:path>
                <a:path w="2094865" h="920750">
                  <a:moveTo>
                    <a:pt x="11429" y="0"/>
                  </a:moveTo>
                  <a:lnTo>
                    <a:pt x="4952" y="2667"/>
                  </a:lnTo>
                  <a:lnTo>
                    <a:pt x="2540" y="8255"/>
                  </a:lnTo>
                  <a:lnTo>
                    <a:pt x="0" y="13843"/>
                  </a:lnTo>
                  <a:lnTo>
                    <a:pt x="2667" y="20447"/>
                  </a:lnTo>
                  <a:lnTo>
                    <a:pt x="2020272" y="895963"/>
                  </a:lnTo>
                  <a:lnTo>
                    <a:pt x="2029119" y="875565"/>
                  </a:lnTo>
                  <a:lnTo>
                    <a:pt x="17145" y="2540"/>
                  </a:lnTo>
                  <a:lnTo>
                    <a:pt x="11429"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CNN</a:t>
            </a:r>
            <a:r>
              <a:rPr b="1" lang="fr-FR" sz="4000" spc="-26" strike="noStrike">
                <a:solidFill>
                  <a:srgbClr val="000000"/>
                </a:solidFill>
                <a:latin typeface="Corbel"/>
              </a:rPr>
              <a:t> </a:t>
            </a:r>
            <a:r>
              <a:rPr b="1" lang="fr-FR" sz="4000" spc="-1" strike="noStrike">
                <a:solidFill>
                  <a:srgbClr val="000000"/>
                </a:solidFill>
                <a:latin typeface="Corbel"/>
              </a:rPr>
              <a:t>–</a:t>
            </a:r>
            <a:r>
              <a:rPr b="1" lang="fr-FR" sz="4000" spc="-32" strike="noStrike">
                <a:solidFill>
                  <a:srgbClr val="000000"/>
                </a:solidFill>
                <a:latin typeface="Corbel"/>
              </a:rPr>
              <a:t> </a:t>
            </a:r>
            <a:r>
              <a:rPr b="1" lang="fr-FR" sz="4000" spc="-1" strike="noStrike">
                <a:solidFill>
                  <a:srgbClr val="000000"/>
                </a:solidFill>
                <a:latin typeface="Corbel"/>
              </a:rPr>
              <a:t>Modèle</a:t>
            </a:r>
            <a:r>
              <a:rPr b="1" lang="fr-FR" sz="4000" spc="-32" strike="noStrike">
                <a:solidFill>
                  <a:srgbClr val="000000"/>
                </a:solidFill>
                <a:latin typeface="Corbel"/>
              </a:rPr>
              <a:t> </a:t>
            </a:r>
            <a:r>
              <a:rPr b="1" lang="fr-FR" sz="4000" spc="-12" strike="noStrike">
                <a:solidFill>
                  <a:srgbClr val="000000"/>
                </a:solidFill>
                <a:latin typeface="Corbel"/>
              </a:rPr>
              <a:t>ResNet50</a:t>
            </a:r>
            <a:endParaRPr b="0" lang="fr-FR" sz="4000" spc="-1" strike="noStrike">
              <a:solidFill>
                <a:srgbClr val="000000"/>
              </a:solidFill>
              <a:latin typeface="Arial"/>
            </a:endParaRPr>
          </a:p>
        </p:txBody>
      </p:sp>
      <p:grpSp>
        <p:nvGrpSpPr>
          <p:cNvPr id="586" name="object 3"/>
          <p:cNvGrpSpPr/>
          <p:nvPr/>
        </p:nvGrpSpPr>
        <p:grpSpPr>
          <a:xfrm>
            <a:off x="214920" y="935640"/>
            <a:ext cx="9926280" cy="1915200"/>
            <a:chOff x="214920" y="935640"/>
            <a:chExt cx="9926280" cy="1915200"/>
          </a:xfrm>
        </p:grpSpPr>
        <p:pic>
          <p:nvPicPr>
            <p:cNvPr id="587" name="object 4" descr=""/>
            <p:cNvPicPr/>
            <p:nvPr/>
          </p:nvPicPr>
          <p:blipFill>
            <a:blip r:embed="rId1"/>
            <a:stretch/>
          </p:blipFill>
          <p:spPr>
            <a:xfrm>
              <a:off x="214920" y="935640"/>
              <a:ext cx="9926280" cy="1914840"/>
            </a:xfrm>
            <a:prstGeom prst="rect">
              <a:avLst/>
            </a:prstGeom>
            <a:ln w="0">
              <a:noFill/>
            </a:ln>
          </p:spPr>
        </p:pic>
        <p:sp>
          <p:nvSpPr>
            <p:cNvPr id="588" name="object 5"/>
            <p:cNvSpPr/>
            <p:nvPr/>
          </p:nvSpPr>
          <p:spPr>
            <a:xfrm>
              <a:off x="214920" y="935640"/>
              <a:ext cx="9926280" cy="1915200"/>
            </a:xfrm>
            <a:custGeom>
              <a:avLst/>
              <a:gdLst>
                <a:gd name="textAreaLeft" fmla="*/ 0 w 9926280"/>
                <a:gd name="textAreaRight" fmla="*/ 9928800 w 9926280"/>
                <a:gd name="textAreaTop" fmla="*/ 0 h 1915200"/>
                <a:gd name="textAreaBottom" fmla="*/ 1917720 h 1915200"/>
              </a:gdLst>
              <a:ahLst/>
              <a:rect l="textAreaLeft" t="textAreaTop" r="textAreaRight" b="textAreaBottom"/>
              <a:pathLst>
                <a:path w="9928860" h="1917700">
                  <a:moveTo>
                    <a:pt x="0" y="128269"/>
                  </a:moveTo>
                  <a:lnTo>
                    <a:pt x="10082" y="78331"/>
                  </a:lnTo>
                  <a:lnTo>
                    <a:pt x="37579" y="37560"/>
                  </a:lnTo>
                  <a:lnTo>
                    <a:pt x="78363" y="10076"/>
                  </a:lnTo>
                  <a:lnTo>
                    <a:pt x="128308" y="0"/>
                  </a:lnTo>
                  <a:lnTo>
                    <a:pt x="9800590" y="0"/>
                  </a:lnTo>
                  <a:lnTo>
                    <a:pt x="9850528" y="10076"/>
                  </a:lnTo>
                  <a:lnTo>
                    <a:pt x="9891299" y="37560"/>
                  </a:lnTo>
                  <a:lnTo>
                    <a:pt x="9918783" y="78331"/>
                  </a:lnTo>
                  <a:lnTo>
                    <a:pt x="9928860" y="128269"/>
                  </a:lnTo>
                  <a:lnTo>
                    <a:pt x="9928860" y="1788922"/>
                  </a:lnTo>
                  <a:lnTo>
                    <a:pt x="9918783" y="1838860"/>
                  </a:lnTo>
                  <a:lnTo>
                    <a:pt x="9891299" y="1879631"/>
                  </a:lnTo>
                  <a:lnTo>
                    <a:pt x="9850528" y="1907115"/>
                  </a:lnTo>
                  <a:lnTo>
                    <a:pt x="9800590" y="1917191"/>
                  </a:lnTo>
                  <a:lnTo>
                    <a:pt x="128308" y="1917191"/>
                  </a:lnTo>
                  <a:lnTo>
                    <a:pt x="78363" y="1907115"/>
                  </a:lnTo>
                  <a:lnTo>
                    <a:pt x="37579" y="1879631"/>
                  </a:lnTo>
                  <a:lnTo>
                    <a:pt x="10082" y="1838860"/>
                  </a:lnTo>
                  <a:lnTo>
                    <a:pt x="0" y="1788922"/>
                  </a:lnTo>
                  <a:lnTo>
                    <a:pt x="0" y="128269"/>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89" name="PlaceHolder 2"/>
          <p:cNvSpPr>
            <a:spLocks noGrp="1"/>
          </p:cNvSpPr>
          <p:nvPr>
            <p:ph/>
          </p:nvPr>
        </p:nvSpPr>
        <p:spPr>
          <a:xfrm>
            <a:off x="327240" y="1039320"/>
            <a:ext cx="9631080" cy="3897720"/>
          </a:xfrm>
          <a:prstGeom prst="rect">
            <a:avLst/>
          </a:prstGeom>
          <a:noFill/>
          <a:ln w="0">
            <a:noFill/>
          </a:ln>
        </p:spPr>
        <p:txBody>
          <a:bodyPr lIns="0" rIns="0" tIns="12600" bIns="0" anchor="t">
            <a:noAutofit/>
          </a:bodyPr>
          <a:p>
            <a:pPr marL="16560" indent="0">
              <a:lnSpc>
                <a:spcPct val="100000"/>
              </a:lnSpc>
              <a:spcBef>
                <a:spcPts val="99"/>
              </a:spcBef>
              <a:buNone/>
              <a:tabLst>
                <a:tab algn="l" pos="0"/>
              </a:tabLst>
            </a:pPr>
            <a:r>
              <a:rPr b="1" lang="fr-FR" sz="1200" spc="-1" strike="noStrike" u="sng">
                <a:solidFill>
                  <a:srgbClr val="000000"/>
                </a:solidFill>
                <a:uFillTx/>
                <a:latin typeface="Corbel"/>
              </a:rPr>
              <a:t>Définition</a:t>
            </a:r>
            <a:r>
              <a:rPr b="1" lang="fr-FR" sz="1200" spc="-32" strike="noStrike" u="sng">
                <a:solidFill>
                  <a:srgbClr val="000000"/>
                </a:solidFill>
                <a:uFillTx/>
                <a:latin typeface="Corbel"/>
              </a:rPr>
              <a:t> </a:t>
            </a:r>
            <a:r>
              <a:rPr b="1" lang="fr-FR" sz="1200" spc="-1" strike="noStrike" u="sng">
                <a:solidFill>
                  <a:srgbClr val="000000"/>
                </a:solidFill>
                <a:uFillTx/>
                <a:latin typeface="Corbel"/>
              </a:rPr>
              <a:t>du</a:t>
            </a:r>
            <a:r>
              <a:rPr b="1" lang="fr-FR" sz="1200" spc="-26" strike="noStrike" u="sng">
                <a:solidFill>
                  <a:srgbClr val="000000"/>
                </a:solidFill>
                <a:uFillTx/>
                <a:latin typeface="Corbel"/>
              </a:rPr>
              <a:t> </a:t>
            </a:r>
            <a:r>
              <a:rPr b="1" lang="fr-FR" sz="1200" spc="-1" strike="noStrike" u="sng">
                <a:solidFill>
                  <a:srgbClr val="000000"/>
                </a:solidFill>
                <a:uFillTx/>
                <a:latin typeface="Corbel"/>
              </a:rPr>
              <a:t>modèle</a:t>
            </a:r>
            <a:r>
              <a:rPr b="1" lang="fr-FR" sz="1200" spc="-15" strike="noStrike" u="sng">
                <a:solidFill>
                  <a:srgbClr val="000000"/>
                </a:solidFill>
                <a:uFillTx/>
                <a:latin typeface="Corbel"/>
              </a:rPr>
              <a:t> </a:t>
            </a:r>
            <a:r>
              <a:rPr b="1" lang="fr-FR" sz="1200" spc="-12" strike="noStrike" u="sng">
                <a:solidFill>
                  <a:srgbClr val="000000"/>
                </a:solidFill>
                <a:uFillTx/>
                <a:latin typeface="Corbel"/>
              </a:rPr>
              <a:t>ResNet50</a:t>
            </a:r>
            <a:r>
              <a:rPr b="1" lang="fr-FR" sz="1200" spc="-21" strike="noStrike" u="sng">
                <a:solidFill>
                  <a:srgbClr val="000000"/>
                </a:solidFill>
                <a:uFillTx/>
                <a:latin typeface="Corbel"/>
              </a:rPr>
              <a:t> </a:t>
            </a:r>
            <a:r>
              <a:rPr b="1" lang="fr-FR" sz="1200" spc="-52" strike="noStrike" u="sng">
                <a:solidFill>
                  <a:srgbClr val="000000"/>
                </a:solidFill>
                <a:uFillTx/>
                <a:latin typeface="Corbel"/>
              </a:rPr>
              <a:t>:</a:t>
            </a:r>
            <a:endParaRPr b="0" lang="fr-FR" sz="1200" spc="-1" strike="noStrike">
              <a:solidFill>
                <a:srgbClr val="000000"/>
              </a:solidFill>
              <a:latin typeface="Arial"/>
            </a:endParaRPr>
          </a:p>
          <a:p>
            <a:pPr marL="189720" indent="-173520">
              <a:lnSpc>
                <a:spcPct val="100000"/>
              </a:lnSpc>
              <a:buClr>
                <a:srgbClr val="000000"/>
              </a:buClr>
              <a:buFont typeface="Arial"/>
              <a:buChar char="•"/>
              <a:tabLst>
                <a:tab algn="l" pos="189720"/>
              </a:tabLst>
            </a:pPr>
            <a:r>
              <a:rPr b="0" lang="fr-FR" sz="1200" spc="-12" strike="noStrike" u="sng">
                <a:solidFill>
                  <a:srgbClr val="000000"/>
                </a:solidFill>
                <a:uFillTx/>
                <a:latin typeface="Corbel"/>
              </a:rPr>
              <a:t>VGG-</a:t>
            </a:r>
            <a:r>
              <a:rPr b="0" lang="fr-FR" sz="1200" spc="-1" strike="noStrike" u="sng">
                <a:solidFill>
                  <a:srgbClr val="000000"/>
                </a:solidFill>
                <a:uFillTx/>
                <a:latin typeface="Corbel"/>
              </a:rPr>
              <a:t>Net</a:t>
            </a:r>
            <a:r>
              <a:rPr b="0" lang="fr-FR" sz="1200" spc="-32" strike="noStrike" u="sng">
                <a:solidFill>
                  <a:srgbClr val="000000"/>
                </a:solidFill>
                <a:uFillTx/>
                <a:latin typeface="Corbel"/>
              </a:rPr>
              <a:t> </a:t>
            </a:r>
            <a:r>
              <a:rPr b="0" lang="fr-FR" sz="1200" spc="-1" strike="noStrike" u="sng">
                <a:solidFill>
                  <a:srgbClr val="000000"/>
                </a:solidFill>
                <a:uFillTx/>
                <a:latin typeface="Corbel"/>
              </a:rPr>
              <a:t>présente</a:t>
            </a:r>
            <a:r>
              <a:rPr b="0" lang="fr-FR" sz="1200" spc="-21" strike="noStrike" u="sng">
                <a:solidFill>
                  <a:srgbClr val="000000"/>
                </a:solidFill>
                <a:uFillTx/>
                <a:latin typeface="Corbel"/>
              </a:rPr>
              <a:t> </a:t>
            </a:r>
            <a:r>
              <a:rPr b="0" lang="fr-FR" sz="1200" spc="-1" strike="noStrike" u="sng">
                <a:solidFill>
                  <a:srgbClr val="000000"/>
                </a:solidFill>
                <a:uFillTx/>
                <a:latin typeface="Corbel"/>
              </a:rPr>
              <a:t>deux</a:t>
            </a:r>
            <a:r>
              <a:rPr b="0" lang="fr-FR" sz="1200" spc="-15" strike="noStrike" u="sng">
                <a:solidFill>
                  <a:srgbClr val="000000"/>
                </a:solidFill>
                <a:uFillTx/>
                <a:latin typeface="Corbel"/>
              </a:rPr>
              <a:t> </a:t>
            </a:r>
            <a:r>
              <a:rPr b="0" lang="fr-FR" sz="1200" spc="-12" strike="noStrike" u="sng">
                <a:solidFill>
                  <a:srgbClr val="000000"/>
                </a:solidFill>
                <a:uFillTx/>
                <a:latin typeface="Corbel"/>
              </a:rPr>
              <a:t>inconvénients</a:t>
            </a:r>
            <a:r>
              <a:rPr b="0" lang="fr-FR" sz="1200" spc="-21" strike="noStrike" u="sng">
                <a:solidFill>
                  <a:srgbClr val="000000"/>
                </a:solidFill>
                <a:uFillTx/>
                <a:latin typeface="Corbel"/>
              </a:rPr>
              <a:t> </a:t>
            </a:r>
            <a:r>
              <a:rPr b="0" lang="fr-FR" sz="1200" spc="-1" strike="noStrike" u="sng">
                <a:solidFill>
                  <a:srgbClr val="000000"/>
                </a:solidFill>
                <a:uFillTx/>
                <a:latin typeface="Corbel"/>
              </a:rPr>
              <a:t>majeurs</a:t>
            </a:r>
            <a:r>
              <a:rPr b="0" lang="fr-FR" sz="1200" spc="-15" strike="noStrike" u="sng">
                <a:solidFill>
                  <a:srgbClr val="000000"/>
                </a:solidFill>
                <a:uFillTx/>
                <a:latin typeface="Corbel"/>
              </a:rPr>
              <a:t> </a:t>
            </a:r>
            <a:r>
              <a:rPr b="0" lang="fr-FR" sz="1200" spc="-52" strike="noStrike" u="sng">
                <a:solidFill>
                  <a:srgbClr val="000000"/>
                </a:solidFill>
                <a:uFillTx/>
                <a:latin typeface="Corbel"/>
              </a:rPr>
              <a:t>:</a:t>
            </a:r>
            <a:endParaRPr b="0" lang="fr-FR" sz="1200" spc="-1" strike="noStrike">
              <a:solidFill>
                <a:srgbClr val="000000"/>
              </a:solidFill>
              <a:latin typeface="Arial"/>
            </a:endParaRPr>
          </a:p>
          <a:p>
            <a:pPr lvl="1" marL="646920" indent="-173520">
              <a:lnSpc>
                <a:spcPct val="100000"/>
              </a:lnSpc>
              <a:buClr>
                <a:srgbClr val="000000"/>
              </a:buClr>
              <a:buFont typeface="Arial"/>
              <a:buChar char="•"/>
              <a:tabLst>
                <a:tab algn="l" pos="646920"/>
              </a:tabLst>
            </a:pPr>
            <a:r>
              <a:rPr b="0" lang="fr-FR" sz="1200" spc="-1" strike="noStrike">
                <a:solidFill>
                  <a:srgbClr val="000000"/>
                </a:solidFill>
                <a:latin typeface="Corbel"/>
              </a:rPr>
              <a:t>Il</a:t>
            </a:r>
            <a:r>
              <a:rPr b="0" lang="fr-FR" sz="1200" spc="-21" strike="noStrike">
                <a:solidFill>
                  <a:srgbClr val="000000"/>
                </a:solidFill>
                <a:latin typeface="Corbel"/>
              </a:rPr>
              <a:t> </a:t>
            </a:r>
            <a:r>
              <a:rPr b="0" lang="fr-FR" sz="1200" spc="-1" strike="noStrike">
                <a:solidFill>
                  <a:srgbClr val="000000"/>
                </a:solidFill>
                <a:latin typeface="Corbel"/>
              </a:rPr>
              <a:t>est</a:t>
            </a:r>
            <a:r>
              <a:rPr b="0" lang="fr-FR" sz="1200" spc="-26" strike="noStrike">
                <a:solidFill>
                  <a:srgbClr val="000000"/>
                </a:solidFill>
                <a:latin typeface="Corbel"/>
              </a:rPr>
              <a:t> </a:t>
            </a:r>
            <a:r>
              <a:rPr b="0" lang="fr-FR" sz="1200" spc="-1" strike="noStrike">
                <a:solidFill>
                  <a:srgbClr val="000000"/>
                </a:solidFill>
                <a:latin typeface="Corbel"/>
              </a:rPr>
              <a:t>lent</a:t>
            </a:r>
            <a:r>
              <a:rPr b="0" lang="fr-FR" sz="1200" spc="-15" strike="noStrike">
                <a:solidFill>
                  <a:srgbClr val="000000"/>
                </a:solidFill>
                <a:latin typeface="Corbel"/>
              </a:rPr>
              <a:t> </a:t>
            </a:r>
            <a:r>
              <a:rPr b="0" lang="fr-FR" sz="1200" spc="-1" strike="noStrike">
                <a:solidFill>
                  <a:srgbClr val="000000"/>
                </a:solidFill>
                <a:latin typeface="Corbel"/>
              </a:rPr>
              <a:t>à</a:t>
            </a:r>
            <a:r>
              <a:rPr b="0" lang="fr-FR" sz="1200" spc="-26" strike="noStrike">
                <a:solidFill>
                  <a:srgbClr val="000000"/>
                </a:solidFill>
                <a:latin typeface="Corbel"/>
              </a:rPr>
              <a:t> </a:t>
            </a:r>
            <a:r>
              <a:rPr b="0" lang="fr-FR" sz="1200" spc="-12" strike="noStrike">
                <a:solidFill>
                  <a:srgbClr val="000000"/>
                </a:solidFill>
                <a:latin typeface="Corbel"/>
              </a:rPr>
              <a:t>entraîner</a:t>
            </a:r>
            <a:endParaRPr b="0" lang="fr-FR" sz="1200" spc="-1" strike="noStrike">
              <a:solidFill>
                <a:srgbClr val="000000"/>
              </a:solidFill>
              <a:latin typeface="Arial"/>
            </a:endParaRPr>
          </a:p>
          <a:p>
            <a:pPr lvl="1" marL="646920" indent="-173520">
              <a:lnSpc>
                <a:spcPct val="100000"/>
              </a:lnSpc>
              <a:buClr>
                <a:srgbClr val="000000"/>
              </a:buClr>
              <a:buFont typeface="Arial"/>
              <a:buChar char="•"/>
              <a:tabLst>
                <a:tab algn="l" pos="646920"/>
              </a:tabLst>
            </a:pPr>
            <a:r>
              <a:rPr b="0" lang="fr-FR" sz="1200" spc="-1" strike="noStrike">
                <a:solidFill>
                  <a:srgbClr val="000000"/>
                </a:solidFill>
                <a:latin typeface="Corbel"/>
              </a:rPr>
              <a:t>Les</a:t>
            </a:r>
            <a:r>
              <a:rPr b="0" lang="fr-FR" sz="1200" spc="-35" strike="noStrike">
                <a:solidFill>
                  <a:srgbClr val="000000"/>
                </a:solidFill>
                <a:latin typeface="Corbel"/>
              </a:rPr>
              <a:t> </a:t>
            </a:r>
            <a:r>
              <a:rPr b="0" lang="fr-FR" sz="1200" spc="-1" strike="noStrike">
                <a:solidFill>
                  <a:srgbClr val="000000"/>
                </a:solidFill>
                <a:latin typeface="Corbel"/>
              </a:rPr>
              <a:t>poids</a:t>
            </a:r>
            <a:r>
              <a:rPr b="0" lang="fr-FR" sz="1200" spc="-21" strike="noStrike">
                <a:solidFill>
                  <a:srgbClr val="000000"/>
                </a:solidFill>
                <a:latin typeface="Corbel"/>
              </a:rPr>
              <a:t> </a:t>
            </a:r>
            <a:r>
              <a:rPr b="0" lang="fr-FR" sz="1200" spc="-1" strike="noStrike">
                <a:solidFill>
                  <a:srgbClr val="000000"/>
                </a:solidFill>
                <a:latin typeface="Corbel"/>
              </a:rPr>
              <a:t>de</a:t>
            </a:r>
            <a:r>
              <a:rPr b="0" lang="fr-FR" sz="1200" spc="-21" strike="noStrike">
                <a:solidFill>
                  <a:srgbClr val="000000"/>
                </a:solidFill>
                <a:latin typeface="Corbel"/>
              </a:rPr>
              <a:t> </a:t>
            </a:r>
            <a:r>
              <a:rPr b="0" lang="fr-FR" sz="1200" spc="-12" strike="noStrike">
                <a:solidFill>
                  <a:srgbClr val="000000"/>
                </a:solidFill>
                <a:latin typeface="Corbel"/>
              </a:rPr>
              <a:t>l’architecture</a:t>
            </a:r>
            <a:r>
              <a:rPr b="0" lang="fr-FR" sz="1200" spc="-52" strike="noStrike">
                <a:solidFill>
                  <a:srgbClr val="000000"/>
                </a:solidFill>
                <a:latin typeface="Corbel"/>
              </a:rPr>
              <a:t> </a:t>
            </a:r>
            <a:r>
              <a:rPr b="0" lang="fr-FR" sz="1200" spc="-1" strike="noStrike">
                <a:solidFill>
                  <a:srgbClr val="000000"/>
                </a:solidFill>
                <a:latin typeface="Corbel"/>
              </a:rPr>
              <a:t>de</a:t>
            </a:r>
            <a:r>
              <a:rPr b="0" lang="fr-FR" sz="1200" spc="-26" strike="noStrike">
                <a:solidFill>
                  <a:srgbClr val="000000"/>
                </a:solidFill>
                <a:latin typeface="Corbel"/>
              </a:rPr>
              <a:t> </a:t>
            </a:r>
            <a:r>
              <a:rPr b="0" lang="fr-FR" sz="1200" spc="-1" strike="noStrike">
                <a:solidFill>
                  <a:srgbClr val="000000"/>
                </a:solidFill>
                <a:latin typeface="Corbel"/>
              </a:rPr>
              <a:t>réseau</a:t>
            </a:r>
            <a:r>
              <a:rPr b="0" lang="fr-FR" sz="1200" spc="-12" strike="noStrike">
                <a:solidFill>
                  <a:srgbClr val="000000"/>
                </a:solidFill>
                <a:latin typeface="Corbel"/>
              </a:rPr>
              <a:t> </a:t>
            </a:r>
            <a:r>
              <a:rPr b="0" lang="fr-FR" sz="1200" spc="-1" strike="noStrike">
                <a:solidFill>
                  <a:srgbClr val="000000"/>
                </a:solidFill>
                <a:latin typeface="Corbel"/>
              </a:rPr>
              <a:t>sont</a:t>
            </a:r>
            <a:r>
              <a:rPr b="0" lang="fr-FR" sz="1200" spc="-15" strike="noStrike">
                <a:solidFill>
                  <a:srgbClr val="000000"/>
                </a:solidFill>
                <a:latin typeface="Corbel"/>
              </a:rPr>
              <a:t> </a:t>
            </a:r>
            <a:r>
              <a:rPr b="0" lang="fr-FR" sz="1200" spc="-1" strike="noStrike">
                <a:solidFill>
                  <a:srgbClr val="000000"/>
                </a:solidFill>
                <a:latin typeface="Corbel"/>
              </a:rPr>
              <a:t>importants</a:t>
            </a:r>
            <a:r>
              <a:rPr b="0" lang="fr-FR" sz="1200" spc="-35" strike="noStrike">
                <a:solidFill>
                  <a:srgbClr val="000000"/>
                </a:solidFill>
                <a:latin typeface="Corbel"/>
              </a:rPr>
              <a:t> </a:t>
            </a:r>
            <a:r>
              <a:rPr b="0" lang="fr-FR" sz="1200" spc="-1" strike="noStrike">
                <a:solidFill>
                  <a:srgbClr val="000000"/>
                </a:solidFill>
                <a:latin typeface="Corbel"/>
              </a:rPr>
              <a:t>(en</a:t>
            </a:r>
            <a:r>
              <a:rPr b="0" lang="fr-FR" sz="1200" spc="-21" strike="noStrike">
                <a:solidFill>
                  <a:srgbClr val="000000"/>
                </a:solidFill>
                <a:latin typeface="Corbel"/>
              </a:rPr>
              <a:t> </a:t>
            </a:r>
            <a:r>
              <a:rPr b="0" lang="fr-FR" sz="1200" spc="-1" strike="noStrike">
                <a:solidFill>
                  <a:srgbClr val="000000"/>
                </a:solidFill>
                <a:latin typeface="Corbel"/>
              </a:rPr>
              <a:t>termes</a:t>
            </a:r>
            <a:r>
              <a:rPr b="0" lang="fr-FR" sz="1200" spc="-15" strike="noStrike">
                <a:solidFill>
                  <a:srgbClr val="000000"/>
                </a:solidFill>
                <a:latin typeface="Corbel"/>
              </a:rPr>
              <a:t> </a:t>
            </a:r>
            <a:r>
              <a:rPr b="0" lang="fr-FR" sz="1200" spc="-1" strike="noStrike">
                <a:solidFill>
                  <a:srgbClr val="000000"/>
                </a:solidFill>
                <a:latin typeface="Corbel"/>
              </a:rPr>
              <a:t>de</a:t>
            </a:r>
            <a:r>
              <a:rPr b="0" lang="fr-FR" sz="1200" spc="-26" strike="noStrike">
                <a:solidFill>
                  <a:srgbClr val="000000"/>
                </a:solidFill>
                <a:latin typeface="Corbel"/>
              </a:rPr>
              <a:t> </a:t>
            </a:r>
            <a:r>
              <a:rPr b="0" lang="fr-FR" sz="1200" spc="-1" strike="noStrike">
                <a:solidFill>
                  <a:srgbClr val="000000"/>
                </a:solidFill>
                <a:latin typeface="Corbel"/>
              </a:rPr>
              <a:t>disque</a:t>
            </a:r>
            <a:r>
              <a:rPr b="0" lang="fr-FR" sz="1200" spc="-26" strike="noStrike">
                <a:solidFill>
                  <a:srgbClr val="000000"/>
                </a:solidFill>
                <a:latin typeface="Corbel"/>
              </a:rPr>
              <a:t> </a:t>
            </a:r>
            <a:r>
              <a:rPr b="0" lang="fr-FR" sz="1200" spc="-1" strike="noStrike">
                <a:solidFill>
                  <a:srgbClr val="000000"/>
                </a:solidFill>
                <a:latin typeface="Corbel"/>
              </a:rPr>
              <a:t>/</a:t>
            </a:r>
            <a:r>
              <a:rPr b="0" lang="fr-FR" sz="1200" spc="-21" strike="noStrike">
                <a:solidFill>
                  <a:srgbClr val="000000"/>
                </a:solidFill>
                <a:latin typeface="Corbel"/>
              </a:rPr>
              <a:t> </a:t>
            </a:r>
            <a:r>
              <a:rPr b="0" lang="fr-FR" sz="1200" spc="-1" strike="noStrike">
                <a:solidFill>
                  <a:srgbClr val="000000"/>
                </a:solidFill>
                <a:latin typeface="Corbel"/>
              </a:rPr>
              <a:t>bande</a:t>
            </a:r>
            <a:r>
              <a:rPr b="0" lang="fr-FR" sz="1200" spc="-35" strike="noStrike">
                <a:solidFill>
                  <a:srgbClr val="000000"/>
                </a:solidFill>
                <a:latin typeface="Corbel"/>
              </a:rPr>
              <a:t> </a:t>
            </a:r>
            <a:r>
              <a:rPr b="0" lang="fr-FR" sz="1200" spc="-12" strike="noStrike">
                <a:solidFill>
                  <a:srgbClr val="000000"/>
                </a:solidFill>
                <a:latin typeface="Corbel"/>
              </a:rPr>
              <a:t>passante), </a:t>
            </a:r>
            <a:r>
              <a:rPr b="0" lang="fr-FR" sz="1200" spc="-1" strike="noStrike">
                <a:solidFill>
                  <a:srgbClr val="000000"/>
                </a:solidFill>
                <a:latin typeface="Corbel"/>
              </a:rPr>
              <a:t>cela</a:t>
            </a:r>
            <a:r>
              <a:rPr b="0" lang="fr-FR" sz="1200" spc="-15" strike="noStrike">
                <a:solidFill>
                  <a:srgbClr val="000000"/>
                </a:solidFill>
                <a:latin typeface="Corbel"/>
              </a:rPr>
              <a:t> </a:t>
            </a:r>
            <a:r>
              <a:rPr b="0" lang="fr-FR" sz="1200" spc="-1" strike="noStrike">
                <a:solidFill>
                  <a:srgbClr val="000000"/>
                </a:solidFill>
                <a:latin typeface="Corbel"/>
              </a:rPr>
              <a:t>peut</a:t>
            </a:r>
            <a:r>
              <a:rPr b="0" lang="fr-FR" sz="1200" spc="-26" strike="noStrike">
                <a:solidFill>
                  <a:srgbClr val="000000"/>
                </a:solidFill>
                <a:latin typeface="Corbel"/>
              </a:rPr>
              <a:t> </a:t>
            </a:r>
            <a:r>
              <a:rPr b="0" lang="fr-FR" sz="1200" spc="-1" strike="noStrike">
                <a:solidFill>
                  <a:srgbClr val="000000"/>
                </a:solidFill>
                <a:latin typeface="Corbel"/>
              </a:rPr>
              <a:t>rendre</a:t>
            </a:r>
            <a:r>
              <a:rPr b="0" lang="fr-FR" sz="1200" spc="-35" strike="noStrike">
                <a:solidFill>
                  <a:srgbClr val="000000"/>
                </a:solidFill>
                <a:latin typeface="Corbel"/>
              </a:rPr>
              <a:t> </a:t>
            </a:r>
            <a:r>
              <a:rPr b="0" lang="fr-FR" sz="1200" spc="-1" strike="noStrike">
                <a:solidFill>
                  <a:srgbClr val="000000"/>
                </a:solidFill>
                <a:latin typeface="Corbel"/>
              </a:rPr>
              <a:t>le</a:t>
            </a:r>
            <a:r>
              <a:rPr b="0" lang="fr-FR" sz="1200" spc="-32" strike="noStrike">
                <a:solidFill>
                  <a:srgbClr val="000000"/>
                </a:solidFill>
                <a:latin typeface="Corbel"/>
              </a:rPr>
              <a:t> </a:t>
            </a:r>
            <a:r>
              <a:rPr b="0" lang="fr-FR" sz="1200" spc="-1" strike="noStrike">
                <a:solidFill>
                  <a:srgbClr val="000000"/>
                </a:solidFill>
                <a:latin typeface="Corbel"/>
              </a:rPr>
              <a:t>déploiement</a:t>
            </a:r>
            <a:r>
              <a:rPr b="0" lang="fr-FR" sz="1200" spc="1" strike="noStrike">
                <a:solidFill>
                  <a:srgbClr val="000000"/>
                </a:solidFill>
                <a:latin typeface="Corbel"/>
              </a:rPr>
              <a:t> </a:t>
            </a:r>
            <a:r>
              <a:rPr b="0" lang="fr-FR" sz="1200" spc="-1" strike="noStrike">
                <a:solidFill>
                  <a:srgbClr val="000000"/>
                </a:solidFill>
                <a:latin typeface="Corbel"/>
              </a:rPr>
              <a:t>de</a:t>
            </a:r>
            <a:r>
              <a:rPr b="0" lang="fr-FR" sz="1200" spc="-97" strike="noStrike">
                <a:solidFill>
                  <a:srgbClr val="000000"/>
                </a:solidFill>
                <a:latin typeface="Corbel"/>
              </a:rPr>
              <a:t> </a:t>
            </a:r>
            <a:r>
              <a:rPr b="0" lang="fr-FR" sz="1200" spc="-1" strike="noStrike">
                <a:solidFill>
                  <a:srgbClr val="000000"/>
                </a:solidFill>
                <a:latin typeface="Corbel"/>
              </a:rPr>
              <a:t>VGG</a:t>
            </a:r>
            <a:r>
              <a:rPr b="0" lang="fr-FR" sz="1200" spc="-32" strike="noStrike">
                <a:solidFill>
                  <a:srgbClr val="000000"/>
                </a:solidFill>
                <a:latin typeface="Corbel"/>
              </a:rPr>
              <a:t> </a:t>
            </a:r>
            <a:r>
              <a:rPr b="0" lang="fr-FR" sz="1200" spc="-12" strike="noStrike">
                <a:solidFill>
                  <a:srgbClr val="000000"/>
                </a:solidFill>
                <a:latin typeface="Corbel"/>
              </a:rPr>
              <a:t>fastidieux</a:t>
            </a:r>
            <a:endParaRPr b="0" lang="fr-FR" sz="1200" spc="-1" strike="noStrike">
              <a:solidFill>
                <a:srgbClr val="000000"/>
              </a:solidFill>
              <a:latin typeface="Arial"/>
            </a:endParaRPr>
          </a:p>
          <a:p>
            <a:pPr marL="189720" indent="-173520">
              <a:lnSpc>
                <a:spcPct val="100000"/>
              </a:lnSpc>
              <a:buClr>
                <a:srgbClr val="000000"/>
              </a:buClr>
              <a:buFont typeface="Arial"/>
              <a:buChar char="•"/>
              <a:tabLst>
                <a:tab algn="l" pos="189720"/>
              </a:tabLst>
            </a:pPr>
            <a:r>
              <a:rPr b="0" lang="fr-FR" sz="1200" spc="-1" strike="noStrike">
                <a:solidFill>
                  <a:srgbClr val="000000"/>
                </a:solidFill>
                <a:latin typeface="Corbel"/>
              </a:rPr>
              <a:t>Le</a:t>
            </a:r>
            <a:r>
              <a:rPr b="0" lang="fr-FR" sz="1200" spc="-15" strike="noStrike">
                <a:solidFill>
                  <a:srgbClr val="000000"/>
                </a:solidFill>
                <a:latin typeface="Corbel"/>
              </a:rPr>
              <a:t> </a:t>
            </a:r>
            <a:r>
              <a:rPr b="0" lang="fr-FR" sz="1200" spc="-1" strike="noStrike">
                <a:solidFill>
                  <a:srgbClr val="000000"/>
                </a:solidFill>
                <a:latin typeface="Corbel"/>
              </a:rPr>
              <a:t>réseau</a:t>
            </a:r>
            <a:r>
              <a:rPr b="0" lang="fr-FR" sz="1200" spc="-7" strike="noStrike">
                <a:solidFill>
                  <a:srgbClr val="000000"/>
                </a:solidFill>
                <a:latin typeface="Corbel"/>
              </a:rPr>
              <a:t> </a:t>
            </a:r>
            <a:r>
              <a:rPr b="0" lang="fr-FR" sz="1200" spc="-12" strike="noStrike">
                <a:solidFill>
                  <a:srgbClr val="000000"/>
                </a:solidFill>
                <a:latin typeface="Corbel"/>
              </a:rPr>
              <a:t>ResNet </a:t>
            </a:r>
            <a:r>
              <a:rPr b="0" lang="fr-FR" sz="1200" spc="-1" strike="noStrike">
                <a:solidFill>
                  <a:srgbClr val="000000"/>
                </a:solidFill>
                <a:latin typeface="Corbel"/>
              </a:rPr>
              <a:t>est</a:t>
            </a:r>
            <a:r>
              <a:rPr b="0" lang="fr-FR" sz="1200" spc="-21" strike="noStrike">
                <a:solidFill>
                  <a:srgbClr val="000000"/>
                </a:solidFill>
                <a:latin typeface="Corbel"/>
              </a:rPr>
              <a:t> </a:t>
            </a:r>
            <a:r>
              <a:rPr b="0" lang="fr-FR" sz="1200" spc="-1" strike="noStrike">
                <a:solidFill>
                  <a:srgbClr val="000000"/>
                </a:solidFill>
                <a:latin typeface="Corbel"/>
              </a:rPr>
              <a:t>plutôt</a:t>
            </a:r>
            <a:r>
              <a:rPr b="0" lang="fr-FR" sz="1200" spc="-21" strike="noStrike">
                <a:solidFill>
                  <a:srgbClr val="000000"/>
                </a:solidFill>
                <a:latin typeface="Corbel"/>
              </a:rPr>
              <a:t> </a:t>
            </a:r>
            <a:r>
              <a:rPr b="0" lang="fr-FR" sz="1200" spc="-1" strike="noStrike">
                <a:solidFill>
                  <a:srgbClr val="000000"/>
                </a:solidFill>
                <a:latin typeface="Corbel"/>
              </a:rPr>
              <a:t>une</a:t>
            </a:r>
            <a:r>
              <a:rPr b="0" lang="fr-FR" sz="1200" spc="-12" strike="noStrike">
                <a:solidFill>
                  <a:srgbClr val="000000"/>
                </a:solidFill>
                <a:latin typeface="Corbel"/>
              </a:rPr>
              <a:t> </a:t>
            </a:r>
            <a:r>
              <a:rPr b="0" lang="fr-FR" sz="1200" spc="-1" strike="noStrike">
                <a:solidFill>
                  <a:srgbClr val="000000"/>
                </a:solidFill>
                <a:latin typeface="Corbel"/>
              </a:rPr>
              <a:t>forme</a:t>
            </a:r>
            <a:r>
              <a:rPr b="0" lang="fr-FR" sz="1200" spc="-12" strike="noStrike">
                <a:solidFill>
                  <a:srgbClr val="000000"/>
                </a:solidFill>
                <a:latin typeface="Corbel"/>
              </a:rPr>
              <a:t> </a:t>
            </a:r>
            <a:r>
              <a:rPr b="0" lang="fr-FR" sz="1200" spc="-1" strike="noStrike">
                <a:solidFill>
                  <a:srgbClr val="000000"/>
                </a:solidFill>
                <a:latin typeface="Corbel"/>
              </a:rPr>
              <a:t>«</a:t>
            </a:r>
            <a:r>
              <a:rPr b="0" lang="fr-FR" sz="1200" spc="-7" strike="noStrike">
                <a:solidFill>
                  <a:srgbClr val="000000"/>
                </a:solidFill>
                <a:latin typeface="Corbel"/>
              </a:rPr>
              <a:t> </a:t>
            </a:r>
            <a:r>
              <a:rPr b="0" lang="fr-FR" sz="1200" spc="-12" strike="noStrike">
                <a:solidFill>
                  <a:srgbClr val="000000"/>
                </a:solidFill>
                <a:latin typeface="Corbel"/>
              </a:rPr>
              <a:t>d’architecture</a:t>
            </a:r>
            <a:r>
              <a:rPr b="0" lang="fr-FR" sz="1200" spc="-41" strike="noStrike">
                <a:solidFill>
                  <a:srgbClr val="000000"/>
                </a:solidFill>
                <a:latin typeface="Corbel"/>
              </a:rPr>
              <a:t> </a:t>
            </a:r>
            <a:r>
              <a:rPr b="0" lang="fr-FR" sz="1200" spc="-1" strike="noStrike">
                <a:solidFill>
                  <a:srgbClr val="000000"/>
                </a:solidFill>
                <a:latin typeface="Corbel"/>
              </a:rPr>
              <a:t>exotique</a:t>
            </a:r>
            <a:r>
              <a:rPr b="0" lang="fr-FR" sz="1200" spc="-21" strike="noStrike">
                <a:solidFill>
                  <a:srgbClr val="000000"/>
                </a:solidFill>
                <a:latin typeface="Corbel"/>
              </a:rPr>
              <a:t> </a:t>
            </a:r>
            <a:r>
              <a:rPr b="0" lang="fr-FR" sz="1200" spc="-1" strike="noStrike">
                <a:solidFill>
                  <a:srgbClr val="000000"/>
                </a:solidFill>
                <a:latin typeface="Corbel"/>
              </a:rPr>
              <a:t>»</a:t>
            </a:r>
            <a:r>
              <a:rPr b="0" lang="fr-FR" sz="1200" spc="-12" strike="noStrike">
                <a:solidFill>
                  <a:srgbClr val="000000"/>
                </a:solidFill>
                <a:latin typeface="Corbel"/>
              </a:rPr>
              <a:t> </a:t>
            </a:r>
            <a:r>
              <a:rPr b="0" lang="fr-FR" sz="1200" spc="-1" strike="noStrike">
                <a:solidFill>
                  <a:srgbClr val="000000"/>
                </a:solidFill>
                <a:latin typeface="Corbel"/>
              </a:rPr>
              <a:t>qui</a:t>
            </a:r>
            <a:r>
              <a:rPr b="0" lang="fr-FR" sz="1200" spc="-15" strike="noStrike">
                <a:solidFill>
                  <a:srgbClr val="000000"/>
                </a:solidFill>
                <a:latin typeface="Corbel"/>
              </a:rPr>
              <a:t> </a:t>
            </a:r>
            <a:r>
              <a:rPr b="0" lang="fr-FR" sz="1200" spc="-1" strike="noStrike">
                <a:solidFill>
                  <a:srgbClr val="000000"/>
                </a:solidFill>
                <a:latin typeface="Corbel"/>
              </a:rPr>
              <a:t>repose</a:t>
            </a:r>
            <a:r>
              <a:rPr b="0" lang="fr-FR" sz="1200" spc="-12" strike="noStrike">
                <a:solidFill>
                  <a:srgbClr val="000000"/>
                </a:solidFill>
                <a:latin typeface="Corbel"/>
              </a:rPr>
              <a:t> </a:t>
            </a:r>
            <a:r>
              <a:rPr b="0" lang="fr-FR" sz="1200" spc="-1" strike="noStrike">
                <a:solidFill>
                  <a:srgbClr val="000000"/>
                </a:solidFill>
                <a:latin typeface="Corbel"/>
              </a:rPr>
              <a:t>sur</a:t>
            </a:r>
            <a:r>
              <a:rPr b="0" lang="fr-FR" sz="1200" spc="-12" strike="noStrike">
                <a:solidFill>
                  <a:srgbClr val="000000"/>
                </a:solidFill>
                <a:latin typeface="Corbel"/>
              </a:rPr>
              <a:t> </a:t>
            </a:r>
            <a:r>
              <a:rPr b="0" lang="fr-FR" sz="1200" spc="-1" strike="noStrike">
                <a:solidFill>
                  <a:srgbClr val="000000"/>
                </a:solidFill>
                <a:latin typeface="Corbel"/>
              </a:rPr>
              <a:t>des</a:t>
            </a:r>
            <a:r>
              <a:rPr b="0" lang="fr-FR" sz="1200" spc="-26" strike="noStrike">
                <a:solidFill>
                  <a:srgbClr val="000000"/>
                </a:solidFill>
                <a:latin typeface="Corbel"/>
              </a:rPr>
              <a:t> </a:t>
            </a:r>
            <a:r>
              <a:rPr b="0" lang="fr-FR" sz="1200" spc="-12" strike="noStrike">
                <a:solidFill>
                  <a:srgbClr val="000000"/>
                </a:solidFill>
                <a:latin typeface="Corbel"/>
              </a:rPr>
              <a:t>modules</a:t>
            </a:r>
            <a:r>
              <a:rPr b="0" lang="fr-FR" sz="1200" spc="-21" strike="noStrike">
                <a:solidFill>
                  <a:srgbClr val="000000"/>
                </a:solidFill>
                <a:latin typeface="Corbel"/>
              </a:rPr>
              <a:t> </a:t>
            </a:r>
            <a:r>
              <a:rPr b="0" lang="fr-FR" sz="1200" spc="-1" strike="noStrike">
                <a:solidFill>
                  <a:srgbClr val="000000"/>
                </a:solidFill>
                <a:latin typeface="Corbel"/>
              </a:rPr>
              <a:t>de</a:t>
            </a:r>
            <a:r>
              <a:rPr b="0" lang="fr-FR" sz="1200" spc="-21" strike="noStrike">
                <a:solidFill>
                  <a:srgbClr val="000000"/>
                </a:solidFill>
                <a:latin typeface="Corbel"/>
              </a:rPr>
              <a:t> </a:t>
            </a:r>
            <a:r>
              <a:rPr b="0" lang="fr-FR" sz="1200" spc="-1" strike="noStrike">
                <a:solidFill>
                  <a:srgbClr val="000000"/>
                </a:solidFill>
                <a:latin typeface="Corbel"/>
              </a:rPr>
              <a:t>micro-</a:t>
            </a:r>
            <a:r>
              <a:rPr b="0" lang="fr-FR" sz="1200" spc="-15" strike="noStrike">
                <a:solidFill>
                  <a:srgbClr val="000000"/>
                </a:solidFill>
                <a:latin typeface="Corbel"/>
              </a:rPr>
              <a:t> </a:t>
            </a:r>
            <a:r>
              <a:rPr b="0" lang="fr-FR" sz="1200" spc="-12" strike="noStrike">
                <a:solidFill>
                  <a:srgbClr val="000000"/>
                </a:solidFill>
                <a:latin typeface="Corbel"/>
              </a:rPr>
              <a:t>architecture.</a:t>
            </a:r>
            <a:endParaRPr b="0" lang="fr-FR" sz="1200" spc="-1" strike="noStrike">
              <a:solidFill>
                <a:srgbClr val="000000"/>
              </a:solidFill>
              <a:latin typeface="Arial"/>
            </a:endParaRPr>
          </a:p>
          <a:p>
            <a:pPr marL="189720" indent="-173520">
              <a:lnSpc>
                <a:spcPct val="100000"/>
              </a:lnSpc>
              <a:buClr>
                <a:srgbClr val="212121"/>
              </a:buClr>
              <a:buFont typeface="Arial"/>
              <a:buChar char="•"/>
              <a:tabLst>
                <a:tab algn="l" pos="189720"/>
              </a:tabLst>
            </a:pPr>
            <a:r>
              <a:rPr b="0" lang="fr-FR" sz="1200" spc="-1" strike="noStrike">
                <a:solidFill>
                  <a:srgbClr val="212121"/>
                </a:solidFill>
                <a:latin typeface="Calibri"/>
              </a:rPr>
              <a:t>Le terme</a:t>
            </a:r>
            <a:r>
              <a:rPr b="0" lang="fr-FR" sz="1200" spc="-12" strike="noStrike">
                <a:solidFill>
                  <a:srgbClr val="212121"/>
                </a:solidFill>
                <a:latin typeface="Calibri"/>
              </a:rPr>
              <a:t> micro-architecture</a:t>
            </a:r>
            <a:r>
              <a:rPr b="0" lang="fr-FR" sz="1200" spc="-26" strike="noStrike">
                <a:solidFill>
                  <a:srgbClr val="212121"/>
                </a:solidFill>
                <a:latin typeface="Calibri"/>
              </a:rPr>
              <a:t> </a:t>
            </a:r>
            <a:r>
              <a:rPr b="0" lang="fr-FR" sz="1200" spc="-1" strike="noStrike">
                <a:solidFill>
                  <a:srgbClr val="212121"/>
                </a:solidFill>
                <a:latin typeface="Calibri"/>
              </a:rPr>
              <a:t>désigne </a:t>
            </a:r>
            <a:r>
              <a:rPr b="0" lang="fr-FR" sz="1200" spc="-12" strike="noStrike">
                <a:solidFill>
                  <a:srgbClr val="212121"/>
                </a:solidFill>
                <a:latin typeface="Calibri"/>
              </a:rPr>
              <a:t>l'ensemble</a:t>
            </a:r>
            <a:r>
              <a:rPr b="0" lang="fr-FR" sz="1200" spc="-21" strike="noStrike">
                <a:solidFill>
                  <a:srgbClr val="212121"/>
                </a:solidFill>
                <a:latin typeface="Calibri"/>
              </a:rPr>
              <a:t> </a:t>
            </a:r>
            <a:r>
              <a:rPr b="0" lang="fr-FR" sz="1200" spc="-1" strike="noStrike">
                <a:solidFill>
                  <a:srgbClr val="212121"/>
                </a:solidFill>
                <a:latin typeface="Calibri"/>
              </a:rPr>
              <a:t>des «blocs</a:t>
            </a:r>
            <a:r>
              <a:rPr b="0" lang="fr-FR" sz="1200" spc="-7" strike="noStrike">
                <a:solidFill>
                  <a:srgbClr val="212121"/>
                </a:solidFill>
                <a:latin typeface="Calibri"/>
              </a:rPr>
              <a:t> </a:t>
            </a:r>
            <a:r>
              <a:rPr b="0" lang="fr-FR" sz="1200" spc="-1" strike="noStrike">
                <a:solidFill>
                  <a:srgbClr val="212121"/>
                </a:solidFill>
                <a:latin typeface="Calibri"/>
              </a:rPr>
              <a:t>de </a:t>
            </a:r>
            <a:r>
              <a:rPr b="0" lang="fr-FR" sz="1200" spc="-12" strike="noStrike">
                <a:solidFill>
                  <a:srgbClr val="212121"/>
                </a:solidFill>
                <a:latin typeface="Calibri"/>
              </a:rPr>
              <a:t>construction»</a:t>
            </a:r>
            <a:r>
              <a:rPr b="0" lang="fr-FR" sz="1200" spc="-26" strike="noStrike">
                <a:solidFill>
                  <a:srgbClr val="212121"/>
                </a:solidFill>
                <a:latin typeface="Calibri"/>
              </a:rPr>
              <a:t> </a:t>
            </a:r>
            <a:r>
              <a:rPr b="0" lang="fr-FR" sz="1200" spc="-1" strike="noStrike">
                <a:solidFill>
                  <a:srgbClr val="212121"/>
                </a:solidFill>
                <a:latin typeface="Calibri"/>
              </a:rPr>
              <a:t>utilisés</a:t>
            </a:r>
            <a:r>
              <a:rPr b="0" lang="fr-FR" sz="1200" spc="-7" strike="noStrike">
                <a:solidFill>
                  <a:srgbClr val="212121"/>
                </a:solidFill>
                <a:latin typeface="Calibri"/>
              </a:rPr>
              <a:t> </a:t>
            </a:r>
            <a:r>
              <a:rPr b="0" lang="fr-FR" sz="1200" spc="-1" strike="noStrike">
                <a:solidFill>
                  <a:srgbClr val="212121"/>
                </a:solidFill>
                <a:latin typeface="Calibri"/>
              </a:rPr>
              <a:t>pour</a:t>
            </a:r>
            <a:r>
              <a:rPr b="0" lang="fr-FR" sz="1200" spc="-32" strike="noStrike">
                <a:solidFill>
                  <a:srgbClr val="212121"/>
                </a:solidFill>
                <a:latin typeface="Calibri"/>
              </a:rPr>
              <a:t> </a:t>
            </a:r>
            <a:r>
              <a:rPr b="0" lang="fr-FR" sz="1200" spc="-12" strike="noStrike">
                <a:solidFill>
                  <a:srgbClr val="212121"/>
                </a:solidFill>
                <a:latin typeface="Calibri"/>
              </a:rPr>
              <a:t>construire</a:t>
            </a:r>
            <a:r>
              <a:rPr b="0" lang="fr-FR" sz="1200" spc="-21" strike="noStrike">
                <a:solidFill>
                  <a:srgbClr val="212121"/>
                </a:solidFill>
                <a:latin typeface="Calibri"/>
              </a:rPr>
              <a:t> </a:t>
            </a:r>
            <a:r>
              <a:rPr b="0" lang="fr-FR" sz="1200" spc="-1" strike="noStrike">
                <a:solidFill>
                  <a:srgbClr val="212121"/>
                </a:solidFill>
                <a:latin typeface="Calibri"/>
              </a:rPr>
              <a:t>le </a:t>
            </a:r>
            <a:r>
              <a:rPr b="0" lang="fr-FR" sz="1200" spc="-12" strike="noStrike">
                <a:solidFill>
                  <a:srgbClr val="212121"/>
                </a:solidFill>
                <a:latin typeface="Calibri"/>
              </a:rPr>
              <a:t>réseau.</a:t>
            </a:r>
            <a:endParaRPr b="0" lang="fr-FR" sz="1200" spc="-1" strike="noStrike">
              <a:solidFill>
                <a:srgbClr val="000000"/>
              </a:solidFill>
              <a:latin typeface="Arial"/>
            </a:endParaRPr>
          </a:p>
          <a:p>
            <a:pPr marL="189720" indent="-173520">
              <a:lnSpc>
                <a:spcPct val="100000"/>
              </a:lnSpc>
              <a:buClr>
                <a:srgbClr val="212121"/>
              </a:buClr>
              <a:buFont typeface="Arial"/>
              <a:buChar char="•"/>
              <a:tabLst>
                <a:tab algn="l" pos="189720"/>
              </a:tabLst>
            </a:pPr>
            <a:r>
              <a:rPr b="0" lang="fr-FR" sz="1200" spc="-1" strike="noStrike">
                <a:solidFill>
                  <a:srgbClr val="212121"/>
                </a:solidFill>
                <a:latin typeface="Calibri"/>
              </a:rPr>
              <a:t>Un</a:t>
            </a:r>
            <a:r>
              <a:rPr b="0" lang="fr-FR" sz="1200" spc="-12" strike="noStrike">
                <a:solidFill>
                  <a:srgbClr val="212121"/>
                </a:solidFill>
                <a:latin typeface="Calibri"/>
              </a:rPr>
              <a:t> </a:t>
            </a:r>
            <a:r>
              <a:rPr b="0" lang="fr-FR" sz="1200" spc="-1" strike="noStrike">
                <a:solidFill>
                  <a:srgbClr val="212121"/>
                </a:solidFill>
                <a:latin typeface="Calibri"/>
              </a:rPr>
              <a:t>ensemble</a:t>
            </a:r>
            <a:r>
              <a:rPr b="0" lang="fr-FR" sz="1200" spc="-32" strike="noStrike">
                <a:solidFill>
                  <a:srgbClr val="212121"/>
                </a:solidFill>
                <a:latin typeface="Calibri"/>
              </a:rPr>
              <a:t> </a:t>
            </a:r>
            <a:r>
              <a:rPr b="0" lang="fr-FR" sz="1200" spc="-1" strike="noStrike">
                <a:solidFill>
                  <a:srgbClr val="212121"/>
                </a:solidFill>
                <a:latin typeface="Calibri"/>
              </a:rPr>
              <a:t>de</a:t>
            </a:r>
            <a:r>
              <a:rPr b="0" lang="fr-FR" sz="1200" spc="-15" strike="noStrike">
                <a:solidFill>
                  <a:srgbClr val="212121"/>
                </a:solidFill>
                <a:latin typeface="Calibri"/>
              </a:rPr>
              <a:t> </a:t>
            </a:r>
            <a:r>
              <a:rPr b="0" lang="fr-FR" sz="1200" spc="-1" strike="noStrike">
                <a:solidFill>
                  <a:srgbClr val="212121"/>
                </a:solidFill>
                <a:latin typeface="Calibri"/>
              </a:rPr>
              <a:t>blocs de</a:t>
            </a:r>
            <a:r>
              <a:rPr b="0" lang="fr-FR" sz="1200" spc="-21" strike="noStrike">
                <a:solidFill>
                  <a:srgbClr val="212121"/>
                </a:solidFill>
                <a:latin typeface="Calibri"/>
              </a:rPr>
              <a:t> </a:t>
            </a:r>
            <a:r>
              <a:rPr b="0" lang="fr-FR" sz="1200" spc="-12" strike="noStrike">
                <a:solidFill>
                  <a:srgbClr val="212121"/>
                </a:solidFill>
                <a:latin typeface="Calibri"/>
              </a:rPr>
              <a:t>construction</a:t>
            </a:r>
            <a:r>
              <a:rPr b="0" lang="fr-FR" sz="1200" spc="-35" strike="noStrike">
                <a:solidFill>
                  <a:srgbClr val="212121"/>
                </a:solidFill>
                <a:latin typeface="Calibri"/>
              </a:rPr>
              <a:t> </a:t>
            </a:r>
            <a:r>
              <a:rPr b="0" lang="fr-FR" sz="1200" spc="-1" strike="noStrike">
                <a:solidFill>
                  <a:srgbClr val="212121"/>
                </a:solidFill>
                <a:latin typeface="Calibri"/>
              </a:rPr>
              <a:t>de </a:t>
            </a:r>
            <a:r>
              <a:rPr b="0" lang="fr-FR" sz="1200" spc="-12" strike="noStrike">
                <a:solidFill>
                  <a:srgbClr val="212121"/>
                </a:solidFill>
                <a:latin typeface="Calibri"/>
              </a:rPr>
              <a:t>micro-</a:t>
            </a:r>
            <a:r>
              <a:rPr b="0" lang="fr-FR" sz="1200" spc="-1" strike="noStrike">
                <a:solidFill>
                  <a:srgbClr val="212121"/>
                </a:solidFill>
                <a:latin typeface="Calibri"/>
              </a:rPr>
              <a:t>architecture</a:t>
            </a:r>
            <a:r>
              <a:rPr b="0" lang="fr-FR" sz="1200" spc="140" strike="noStrike">
                <a:solidFill>
                  <a:srgbClr val="212121"/>
                </a:solidFill>
                <a:latin typeface="Calibri"/>
              </a:rPr>
              <a:t> </a:t>
            </a:r>
            <a:r>
              <a:rPr b="0" lang="fr-FR" sz="1200" spc="-1" strike="noStrike">
                <a:solidFill>
                  <a:srgbClr val="000000"/>
                </a:solidFill>
                <a:latin typeface="Corbel"/>
              </a:rPr>
              <a:t>est</a:t>
            </a:r>
            <a:r>
              <a:rPr b="0" lang="fr-FR" sz="1200" spc="-26" strike="noStrike">
                <a:solidFill>
                  <a:srgbClr val="000000"/>
                </a:solidFill>
                <a:latin typeface="Corbel"/>
              </a:rPr>
              <a:t> </a:t>
            </a:r>
            <a:r>
              <a:rPr b="0" lang="fr-FR" sz="1200" spc="-12" strike="noStrike">
                <a:solidFill>
                  <a:srgbClr val="000000"/>
                </a:solidFill>
                <a:latin typeface="Corbel"/>
              </a:rPr>
              <a:t>composé</a:t>
            </a:r>
            <a:r>
              <a:rPr b="0" lang="fr-FR" sz="1200" spc="-1" strike="noStrike">
                <a:solidFill>
                  <a:srgbClr val="000000"/>
                </a:solidFill>
                <a:latin typeface="Corbel"/>
              </a:rPr>
              <a:t> de</a:t>
            </a:r>
            <a:r>
              <a:rPr b="0" lang="fr-FR" sz="1200" spc="-15" strike="noStrike">
                <a:solidFill>
                  <a:srgbClr val="000000"/>
                </a:solidFill>
                <a:latin typeface="Corbel"/>
              </a:rPr>
              <a:t> </a:t>
            </a:r>
            <a:r>
              <a:rPr b="0" lang="fr-FR" sz="1200" spc="-1" strike="noStrike">
                <a:solidFill>
                  <a:srgbClr val="000000"/>
                </a:solidFill>
                <a:latin typeface="Corbel"/>
              </a:rPr>
              <a:t>couches</a:t>
            </a:r>
            <a:r>
              <a:rPr b="0" lang="fr-FR" sz="1200" spc="-21" strike="noStrike">
                <a:solidFill>
                  <a:srgbClr val="000000"/>
                </a:solidFill>
                <a:latin typeface="Corbel"/>
              </a:rPr>
              <a:t> </a:t>
            </a:r>
            <a:r>
              <a:rPr b="0" lang="fr-FR" sz="1200" spc="-12" strike="noStrike">
                <a:solidFill>
                  <a:srgbClr val="000000"/>
                </a:solidFill>
                <a:latin typeface="Corbel"/>
              </a:rPr>
              <a:t>standards</a:t>
            </a:r>
            <a:r>
              <a:rPr b="0" lang="fr-FR" sz="1200" spc="-41" strike="noStrike">
                <a:solidFill>
                  <a:srgbClr val="000000"/>
                </a:solidFill>
                <a:latin typeface="Corbel"/>
              </a:rPr>
              <a:t> </a:t>
            </a:r>
            <a:r>
              <a:rPr b="0" lang="fr-FR" sz="1200" spc="-12" strike="noStrike">
                <a:solidFill>
                  <a:srgbClr val="000000"/>
                </a:solidFill>
                <a:latin typeface="Corbel"/>
              </a:rPr>
              <a:t>(Convolution,</a:t>
            </a:r>
            <a:r>
              <a:rPr b="0" lang="fr-FR" sz="1200" spc="-7" strike="noStrike">
                <a:solidFill>
                  <a:srgbClr val="000000"/>
                </a:solidFill>
                <a:latin typeface="Corbel"/>
              </a:rPr>
              <a:t> </a:t>
            </a:r>
            <a:r>
              <a:rPr b="0" lang="fr-FR" sz="1200" spc="-12" strike="noStrike">
                <a:solidFill>
                  <a:srgbClr val="000000"/>
                </a:solidFill>
                <a:latin typeface="Corbel"/>
              </a:rPr>
              <a:t>Pool,</a:t>
            </a:r>
            <a:r>
              <a:rPr b="0" lang="fr-FR" sz="1200" spc="-21" strike="noStrike">
                <a:solidFill>
                  <a:srgbClr val="000000"/>
                </a:solidFill>
                <a:latin typeface="Corbel"/>
              </a:rPr>
              <a:t> </a:t>
            </a:r>
            <a:r>
              <a:rPr b="0" lang="fr-FR" sz="1200" spc="-12" strike="noStrike">
                <a:solidFill>
                  <a:srgbClr val="000000"/>
                </a:solidFill>
                <a:latin typeface="Corbel"/>
              </a:rPr>
              <a:t>etc.)</a:t>
            </a:r>
            <a:endParaRPr b="0" lang="fr-FR" sz="1200" spc="-1" strike="noStrike">
              <a:solidFill>
                <a:srgbClr val="000000"/>
              </a:solidFill>
              <a:latin typeface="Arial"/>
            </a:endParaRPr>
          </a:p>
          <a:p>
            <a:pPr marL="189720" indent="-173520">
              <a:lnSpc>
                <a:spcPct val="100000"/>
              </a:lnSpc>
              <a:spcBef>
                <a:spcPts val="1440"/>
              </a:spcBef>
              <a:buClr>
                <a:srgbClr val="000000"/>
              </a:buClr>
              <a:buFont typeface="Arial"/>
              <a:buChar char="•"/>
              <a:tabLst>
                <a:tab algn="l" pos="189720"/>
              </a:tabLst>
            </a:pPr>
            <a:r>
              <a:rPr b="0" lang="fr-FR" sz="1200" spc="-1" strike="noStrike">
                <a:solidFill>
                  <a:srgbClr val="000000"/>
                </a:solidFill>
                <a:latin typeface="Corbel"/>
              </a:rPr>
              <a:t>Source</a:t>
            </a:r>
            <a:r>
              <a:rPr b="0" lang="fr-FR" sz="1200" spc="32" strike="noStrike">
                <a:solidFill>
                  <a:srgbClr val="000000"/>
                </a:solidFill>
                <a:latin typeface="Corbel"/>
              </a:rPr>
              <a:t> </a:t>
            </a:r>
            <a:r>
              <a:rPr b="0" lang="fr-FR" sz="1200" spc="-1" strike="noStrike">
                <a:solidFill>
                  <a:srgbClr val="000000"/>
                </a:solidFill>
                <a:latin typeface="Corbel"/>
              </a:rPr>
              <a:t>définition</a:t>
            </a:r>
            <a:r>
              <a:rPr b="0" lang="fr-FR" sz="1200" spc="35" strike="noStrike">
                <a:solidFill>
                  <a:srgbClr val="000000"/>
                </a:solidFill>
                <a:latin typeface="Corbel"/>
              </a:rPr>
              <a:t> </a:t>
            </a:r>
            <a:r>
              <a:rPr b="0" lang="fr-FR" sz="1200" spc="-1" strike="noStrike">
                <a:solidFill>
                  <a:srgbClr val="000000"/>
                </a:solidFill>
                <a:latin typeface="Corbel"/>
              </a:rPr>
              <a:t>:</a:t>
            </a:r>
            <a:r>
              <a:rPr b="0" lang="fr-FR" sz="1200" spc="46" strike="noStrike">
                <a:solidFill>
                  <a:srgbClr val="000000"/>
                </a:solidFill>
                <a:latin typeface="Corbel"/>
              </a:rPr>
              <a:t> </a:t>
            </a:r>
            <a:r>
              <a:rPr b="0" lang="fr-FR" sz="1200" spc="-12" strike="noStrike" u="sng">
                <a:solidFill>
                  <a:srgbClr val="0000ff"/>
                </a:solidFill>
                <a:uFill>
                  <a:solidFill>
                    <a:srgbClr val="2f85ec"/>
                  </a:solidFill>
                </a:uFill>
                <a:latin typeface="Corbel"/>
                <a:hlinkClick r:id="rId2"/>
              </a:rPr>
              <a:t>https://www.pyimagesearch.com/2017/03/20/imagenet-vggnet-resnet-inception-xception-keras/</a:t>
            </a:r>
            <a:endParaRPr b="0" lang="fr-FR" sz="1200" spc="-1" strike="noStrike">
              <a:solidFill>
                <a:srgbClr val="000000"/>
              </a:solidFill>
              <a:latin typeface="Arial"/>
            </a:endParaRPr>
          </a:p>
        </p:txBody>
      </p:sp>
      <p:grpSp>
        <p:nvGrpSpPr>
          <p:cNvPr id="590" name="object 7"/>
          <p:cNvGrpSpPr/>
          <p:nvPr/>
        </p:nvGrpSpPr>
        <p:grpSpPr>
          <a:xfrm>
            <a:off x="214920" y="2970360"/>
            <a:ext cx="11771640" cy="3845520"/>
            <a:chOff x="214920" y="2970360"/>
            <a:chExt cx="11771640" cy="3845520"/>
          </a:xfrm>
        </p:grpSpPr>
        <p:pic>
          <p:nvPicPr>
            <p:cNvPr id="591" name="object 8" descr=""/>
            <p:cNvPicPr/>
            <p:nvPr/>
          </p:nvPicPr>
          <p:blipFill>
            <a:blip r:embed="rId3"/>
            <a:stretch/>
          </p:blipFill>
          <p:spPr>
            <a:xfrm>
              <a:off x="2333160" y="2970360"/>
              <a:ext cx="9653400" cy="2669040"/>
            </a:xfrm>
            <a:prstGeom prst="rect">
              <a:avLst/>
            </a:prstGeom>
            <a:ln w="0">
              <a:noFill/>
            </a:ln>
          </p:spPr>
        </p:pic>
        <p:pic>
          <p:nvPicPr>
            <p:cNvPr id="592" name="object 9" descr=""/>
            <p:cNvPicPr/>
            <p:nvPr/>
          </p:nvPicPr>
          <p:blipFill>
            <a:blip r:embed="rId4"/>
            <a:stretch/>
          </p:blipFill>
          <p:spPr>
            <a:xfrm>
              <a:off x="214920" y="5759280"/>
              <a:ext cx="5781240" cy="1056600"/>
            </a:xfrm>
            <a:prstGeom prst="rect">
              <a:avLst/>
            </a:prstGeom>
            <a:ln w="0">
              <a:noFill/>
            </a:ln>
          </p:spPr>
        </p:pic>
        <p:sp>
          <p:nvSpPr>
            <p:cNvPr id="593" name="object 10"/>
            <p:cNvSpPr/>
            <p:nvPr/>
          </p:nvSpPr>
          <p:spPr>
            <a:xfrm>
              <a:off x="214920" y="5759280"/>
              <a:ext cx="5781240" cy="1056600"/>
            </a:xfrm>
            <a:custGeom>
              <a:avLst/>
              <a:gdLst>
                <a:gd name="textAreaLeft" fmla="*/ 0 w 5781240"/>
                <a:gd name="textAreaRight" fmla="*/ 5783760 w 5781240"/>
                <a:gd name="textAreaTop" fmla="*/ 0 h 1056600"/>
                <a:gd name="textAreaBottom" fmla="*/ 1059120 h 1056600"/>
              </a:gdLst>
              <a:ahLst/>
              <a:rect l="textAreaLeft" t="textAreaTop" r="textAreaRight" b="textAreaBottom"/>
              <a:pathLst>
                <a:path w="5783580" h="1059179">
                  <a:moveTo>
                    <a:pt x="0" y="70891"/>
                  </a:moveTo>
                  <a:lnTo>
                    <a:pt x="5570" y="43296"/>
                  </a:lnTo>
                  <a:lnTo>
                    <a:pt x="20762" y="20762"/>
                  </a:lnTo>
                  <a:lnTo>
                    <a:pt x="43296" y="5570"/>
                  </a:lnTo>
                  <a:lnTo>
                    <a:pt x="70891" y="0"/>
                  </a:lnTo>
                  <a:lnTo>
                    <a:pt x="5712714" y="0"/>
                  </a:lnTo>
                  <a:lnTo>
                    <a:pt x="5740288" y="5570"/>
                  </a:lnTo>
                  <a:lnTo>
                    <a:pt x="5762815" y="20762"/>
                  </a:lnTo>
                  <a:lnTo>
                    <a:pt x="5778007" y="43296"/>
                  </a:lnTo>
                  <a:lnTo>
                    <a:pt x="5783580" y="70891"/>
                  </a:lnTo>
                  <a:lnTo>
                    <a:pt x="5783580" y="988288"/>
                  </a:lnTo>
                  <a:lnTo>
                    <a:pt x="5778007" y="1015882"/>
                  </a:lnTo>
                  <a:lnTo>
                    <a:pt x="5762815" y="1038415"/>
                  </a:lnTo>
                  <a:lnTo>
                    <a:pt x="5740288" y="1053608"/>
                  </a:lnTo>
                  <a:lnTo>
                    <a:pt x="5712714" y="1059178"/>
                  </a:lnTo>
                  <a:lnTo>
                    <a:pt x="70891" y="1059178"/>
                  </a:lnTo>
                  <a:lnTo>
                    <a:pt x="43296" y="1053608"/>
                  </a:lnTo>
                  <a:lnTo>
                    <a:pt x="20762" y="1038415"/>
                  </a:lnTo>
                  <a:lnTo>
                    <a:pt x="5570" y="1015882"/>
                  </a:lnTo>
                  <a:lnTo>
                    <a:pt x="0" y="988288"/>
                  </a:lnTo>
                  <a:lnTo>
                    <a:pt x="0" y="70891"/>
                  </a:lnTo>
                  <a:close/>
                </a:path>
              </a:pathLst>
            </a:custGeom>
            <a:noFill/>
            <a:ln w="9524">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594" name="object 11"/>
          <p:cNvSpPr/>
          <p:nvPr/>
        </p:nvSpPr>
        <p:spPr>
          <a:xfrm>
            <a:off x="314280" y="5902560"/>
            <a:ext cx="3392280" cy="742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Transfer</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Learning</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spcBef>
                <a:spcPts val="1440"/>
              </a:spcBef>
              <a:buClr>
                <a:srgbClr val="000000"/>
              </a:buClr>
              <a:buFont typeface="Arial"/>
              <a:buChar char="•"/>
              <a:tabLst>
                <a:tab algn="l" pos="186120"/>
              </a:tabLst>
            </a:pPr>
            <a:r>
              <a:rPr b="0" lang="fr-FR" sz="1200" spc="-1" strike="noStrike">
                <a:solidFill>
                  <a:srgbClr val="000000"/>
                </a:solidFill>
                <a:latin typeface="Corbel"/>
                <a:ea typeface="DejaVu Sans"/>
              </a:rPr>
              <a:t>Utilisation</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d’un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pré-</a:t>
            </a:r>
            <a:r>
              <a:rPr b="0" lang="fr-FR" sz="1200" spc="-1" strike="noStrike">
                <a:solidFill>
                  <a:srgbClr val="000000"/>
                </a:solidFill>
                <a:latin typeface="Corbel"/>
                <a:ea typeface="DejaVu Sans"/>
              </a:rPr>
              <a:t>entraîné</a:t>
            </a:r>
            <a:r>
              <a:rPr b="0" lang="fr-FR" sz="1200" spc="-52"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ImageNet.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21" strike="noStrike">
                <a:solidFill>
                  <a:srgbClr val="000000"/>
                </a:solidFill>
                <a:latin typeface="Corbel"/>
                <a:ea typeface="DejaVu Sans"/>
              </a:rPr>
              <a:t>Taille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vecteur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100352.</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5" name="object 2"/>
          <p:cNvGrpSpPr/>
          <p:nvPr/>
        </p:nvGrpSpPr>
        <p:grpSpPr>
          <a:xfrm>
            <a:off x="1800000" y="2755440"/>
            <a:ext cx="8998560" cy="1344960"/>
            <a:chOff x="1800000" y="2755440"/>
            <a:chExt cx="8998560" cy="1344960"/>
          </a:xfrm>
        </p:grpSpPr>
        <p:pic>
          <p:nvPicPr>
            <p:cNvPr id="596" name="object 3" descr=""/>
            <p:cNvPicPr/>
            <p:nvPr/>
          </p:nvPicPr>
          <p:blipFill>
            <a:blip r:embed="rId1"/>
            <a:stretch/>
          </p:blipFill>
          <p:spPr>
            <a:xfrm>
              <a:off x="1800000" y="2755440"/>
              <a:ext cx="8998200" cy="1344600"/>
            </a:xfrm>
            <a:prstGeom prst="rect">
              <a:avLst/>
            </a:prstGeom>
            <a:ln w="0">
              <a:noFill/>
            </a:ln>
          </p:spPr>
        </p:pic>
        <p:sp>
          <p:nvSpPr>
            <p:cNvPr id="597" name="object 4"/>
            <p:cNvSpPr/>
            <p:nvPr/>
          </p:nvSpPr>
          <p:spPr>
            <a:xfrm>
              <a:off x="1800000" y="2755440"/>
              <a:ext cx="8998560" cy="1344960"/>
            </a:xfrm>
            <a:custGeom>
              <a:avLst/>
              <a:gdLst>
                <a:gd name="textAreaLeft" fmla="*/ 0 w 8998560"/>
                <a:gd name="textAreaRight" fmla="*/ 9001080 w 8998560"/>
                <a:gd name="textAreaTop" fmla="*/ 0 h 1344960"/>
                <a:gd name="textAreaBottom" fmla="*/ 1347480 h 1344960"/>
              </a:gdLst>
              <a:ahLst/>
              <a:rect l="textAreaLeft" t="textAreaTop" r="textAreaRight" b="textAreaBottom"/>
              <a:pathLst>
                <a:path w="6928484" h="1347470">
                  <a:moveTo>
                    <a:pt x="0" y="224536"/>
                  </a:moveTo>
                  <a:lnTo>
                    <a:pt x="4564" y="179300"/>
                  </a:lnTo>
                  <a:lnTo>
                    <a:pt x="17652" y="137160"/>
                  </a:lnTo>
                  <a:lnTo>
                    <a:pt x="38361" y="99020"/>
                  </a:lnTo>
                  <a:lnTo>
                    <a:pt x="65786" y="65786"/>
                  </a:lnTo>
                  <a:lnTo>
                    <a:pt x="99020" y="38361"/>
                  </a:lnTo>
                  <a:lnTo>
                    <a:pt x="137159" y="17652"/>
                  </a:lnTo>
                  <a:lnTo>
                    <a:pt x="179300" y="4564"/>
                  </a:lnTo>
                  <a:lnTo>
                    <a:pt x="224535" y="0"/>
                  </a:lnTo>
                  <a:lnTo>
                    <a:pt x="6703568" y="0"/>
                  </a:lnTo>
                  <a:lnTo>
                    <a:pt x="6748803" y="4564"/>
                  </a:lnTo>
                  <a:lnTo>
                    <a:pt x="6790944" y="17652"/>
                  </a:lnTo>
                  <a:lnTo>
                    <a:pt x="6829083" y="38361"/>
                  </a:lnTo>
                  <a:lnTo>
                    <a:pt x="6862317" y="65786"/>
                  </a:lnTo>
                  <a:lnTo>
                    <a:pt x="6889742" y="99020"/>
                  </a:lnTo>
                  <a:lnTo>
                    <a:pt x="6910450" y="137160"/>
                  </a:lnTo>
                  <a:lnTo>
                    <a:pt x="6923539" y="179300"/>
                  </a:lnTo>
                  <a:lnTo>
                    <a:pt x="6928104" y="224536"/>
                  </a:lnTo>
                  <a:lnTo>
                    <a:pt x="6928104" y="1122680"/>
                  </a:lnTo>
                  <a:lnTo>
                    <a:pt x="6923539" y="1167915"/>
                  </a:lnTo>
                  <a:lnTo>
                    <a:pt x="6910451" y="1210056"/>
                  </a:lnTo>
                  <a:lnTo>
                    <a:pt x="6889742" y="1248195"/>
                  </a:lnTo>
                  <a:lnTo>
                    <a:pt x="6862318" y="1281430"/>
                  </a:lnTo>
                  <a:lnTo>
                    <a:pt x="6829083" y="1308854"/>
                  </a:lnTo>
                  <a:lnTo>
                    <a:pt x="6790944" y="1329563"/>
                  </a:lnTo>
                  <a:lnTo>
                    <a:pt x="6748803" y="1342651"/>
                  </a:lnTo>
                  <a:lnTo>
                    <a:pt x="6703568" y="1347216"/>
                  </a:lnTo>
                  <a:lnTo>
                    <a:pt x="224535" y="1347216"/>
                  </a:lnTo>
                  <a:lnTo>
                    <a:pt x="179300" y="1342651"/>
                  </a:lnTo>
                  <a:lnTo>
                    <a:pt x="137159" y="1329563"/>
                  </a:lnTo>
                  <a:lnTo>
                    <a:pt x="99020" y="1308854"/>
                  </a:lnTo>
                  <a:lnTo>
                    <a:pt x="65786" y="1281430"/>
                  </a:lnTo>
                  <a:lnTo>
                    <a:pt x="38361" y="1248195"/>
                  </a:lnTo>
                  <a:lnTo>
                    <a:pt x="17652" y="1210056"/>
                  </a:lnTo>
                  <a:lnTo>
                    <a:pt x="4564" y="1167915"/>
                  </a:lnTo>
                  <a:lnTo>
                    <a:pt x="0" y="1122680"/>
                  </a:lnTo>
                  <a:lnTo>
                    <a:pt x="0" y="224536"/>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598" name="object 6" descr=""/>
            <p:cNvPicPr/>
            <p:nvPr/>
          </p:nvPicPr>
          <p:blipFill>
            <a:blip r:embed="rId2"/>
            <a:stretch/>
          </p:blipFill>
          <p:spPr>
            <a:xfrm>
              <a:off x="3211200" y="3342240"/>
              <a:ext cx="1236600" cy="306720"/>
            </a:xfrm>
            <a:prstGeom prst="rect">
              <a:avLst/>
            </a:prstGeom>
            <a:ln w="0">
              <a:noFill/>
            </a:ln>
          </p:spPr>
        </p:pic>
      </p:grpSp>
      <p:sp>
        <p:nvSpPr>
          <p:cNvPr id="599" name="PlaceHolder 1"/>
          <p:cNvSpPr>
            <a:spLocks noGrp="1"/>
          </p:cNvSpPr>
          <p:nvPr>
            <p:ph type="title"/>
          </p:nvPr>
        </p:nvSpPr>
        <p:spPr>
          <a:xfrm>
            <a:off x="1800000" y="2774880"/>
            <a:ext cx="9358560" cy="1229400"/>
          </a:xfrm>
          <a:prstGeom prst="rect">
            <a:avLst/>
          </a:prstGeom>
          <a:noFill/>
          <a:ln w="0">
            <a:noFill/>
          </a:ln>
        </p:spPr>
        <p:txBody>
          <a:bodyPr lIns="0" rIns="0" tIns="12240" bIns="0" anchor="t">
            <a:noAutofit/>
          </a:bodyPr>
          <a:p>
            <a:pPr marL="1014120" indent="0">
              <a:lnSpc>
                <a:spcPct val="100000"/>
              </a:lnSpc>
              <a:spcBef>
                <a:spcPts val="96"/>
              </a:spcBef>
              <a:buNone/>
              <a:tabLst>
                <a:tab algn="l" pos="0"/>
              </a:tabLst>
            </a:pPr>
            <a:r>
              <a:rPr b="0" lang="fr-FR" sz="4000" spc="-1" strike="noStrike">
                <a:solidFill>
                  <a:srgbClr val="000000"/>
                </a:solidFill>
                <a:latin typeface="Corbel"/>
              </a:rPr>
              <a:t>V</a:t>
            </a:r>
            <a:r>
              <a:rPr b="0" lang="fr-FR" sz="4000" spc="-80" strike="noStrike">
                <a:solidFill>
                  <a:srgbClr val="000000"/>
                </a:solidFill>
                <a:latin typeface="Corbel"/>
              </a:rPr>
              <a:t> </a:t>
            </a:r>
            <a:r>
              <a:rPr b="0" lang="fr-FR" sz="4000" spc="-1" strike="noStrike">
                <a:solidFill>
                  <a:srgbClr val="000000"/>
                </a:solidFill>
                <a:latin typeface="Corbel"/>
              </a:rPr>
              <a:t>–</a:t>
            </a:r>
            <a:r>
              <a:rPr b="0" lang="fr-FR" sz="4000" spc="-202" strike="noStrike">
                <a:solidFill>
                  <a:srgbClr val="000000"/>
                </a:solidFill>
                <a:latin typeface="Corbel"/>
              </a:rPr>
              <a:t> </a:t>
            </a:r>
            <a:r>
              <a:rPr b="0" lang="fr-FR" sz="4000" spc="-26" strike="noStrike">
                <a:solidFill>
                  <a:srgbClr val="000000"/>
                </a:solidFill>
                <a:latin typeface="Corbel"/>
              </a:rPr>
              <a:t>CLASSIFICATION</a:t>
            </a:r>
            <a:r>
              <a:rPr b="0" lang="fr-FR" sz="4000" spc="-15" strike="noStrike">
                <a:solidFill>
                  <a:srgbClr val="000000"/>
                </a:solidFill>
                <a:latin typeface="Corbel"/>
              </a:rPr>
              <a:t> </a:t>
            </a:r>
            <a:r>
              <a:rPr b="0" lang="fr-FR" sz="4000" spc="-52" strike="noStrike">
                <a:solidFill>
                  <a:srgbClr val="000000"/>
                </a:solidFill>
                <a:latin typeface="Corbel"/>
              </a:rPr>
              <a:t>&amp; </a:t>
            </a:r>
            <a:r>
              <a:rPr b="0" lang="fr-FR" sz="4000" spc="-12" strike="noStrike">
                <a:solidFill>
                  <a:srgbClr val="000000"/>
                </a:solidFill>
                <a:latin typeface="Corbel"/>
              </a:rPr>
              <a:t>CLUSTERING</a:t>
            </a:r>
            <a:endParaRPr b="0" lang="fr-FR" sz="4000" spc="-1" strike="noStrike">
              <a:solidFill>
                <a:srgbClr val="000000"/>
              </a:solidFill>
              <a:latin typeface="Arial"/>
            </a:endParaRPr>
          </a:p>
        </p:txBody>
      </p:sp>
      <p:sp>
        <p:nvSpPr>
          <p:cNvPr id="600" name="object 10"/>
          <p:cNvSpPr/>
          <p:nvPr/>
        </p:nvSpPr>
        <p:spPr>
          <a:xfrm>
            <a:off x="11958840" y="6580440"/>
            <a:ext cx="151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20</a:t>
            </a:r>
            <a:endParaRPr b="0" lang="fr-FR" sz="1000" spc="-1" strike="noStrike">
              <a:solidFill>
                <a:srgbClr val="000000"/>
              </a:solidFill>
              <a:latin typeface="Arial"/>
            </a:endParaRPr>
          </a:p>
        </p:txBody>
      </p:sp>
      <p:grpSp>
        <p:nvGrpSpPr>
          <p:cNvPr id="601" name="object 11"/>
          <p:cNvGrpSpPr/>
          <p:nvPr/>
        </p:nvGrpSpPr>
        <p:grpSpPr>
          <a:xfrm>
            <a:off x="921960" y="4509360"/>
            <a:ext cx="10345320" cy="1254960"/>
            <a:chOff x="921960" y="4509360"/>
            <a:chExt cx="10345320" cy="1254960"/>
          </a:xfrm>
        </p:grpSpPr>
        <p:pic>
          <p:nvPicPr>
            <p:cNvPr id="602" name="object 12" descr=""/>
            <p:cNvPicPr/>
            <p:nvPr/>
          </p:nvPicPr>
          <p:blipFill>
            <a:blip r:embed="rId3"/>
            <a:stretch/>
          </p:blipFill>
          <p:spPr>
            <a:xfrm>
              <a:off x="921960" y="4509360"/>
              <a:ext cx="10345320" cy="1254600"/>
            </a:xfrm>
            <a:prstGeom prst="rect">
              <a:avLst/>
            </a:prstGeom>
            <a:ln w="0">
              <a:noFill/>
            </a:ln>
          </p:spPr>
        </p:pic>
        <p:sp>
          <p:nvSpPr>
            <p:cNvPr id="603" name="object 13"/>
            <p:cNvSpPr/>
            <p:nvPr/>
          </p:nvSpPr>
          <p:spPr>
            <a:xfrm>
              <a:off x="921960" y="4509360"/>
              <a:ext cx="10345320" cy="1254960"/>
            </a:xfrm>
            <a:custGeom>
              <a:avLst/>
              <a:gdLst>
                <a:gd name="textAreaLeft" fmla="*/ 0 w 10345320"/>
                <a:gd name="textAreaRight" fmla="*/ 10347840 w 10345320"/>
                <a:gd name="textAreaTop" fmla="*/ 0 h 1254960"/>
                <a:gd name="textAreaBottom" fmla="*/ 1257480 h 1254960"/>
              </a:gdLst>
              <a:ahLst/>
              <a:rect l="textAreaLeft" t="textAreaTop" r="textAreaRight" b="textAreaBottom"/>
              <a:pathLst>
                <a:path w="10347960" h="1257300">
                  <a:moveTo>
                    <a:pt x="0" y="84200"/>
                  </a:moveTo>
                  <a:lnTo>
                    <a:pt x="6613" y="51434"/>
                  </a:lnTo>
                  <a:lnTo>
                    <a:pt x="24649" y="24669"/>
                  </a:lnTo>
                  <a:lnTo>
                    <a:pt x="51397" y="6619"/>
                  </a:lnTo>
                  <a:lnTo>
                    <a:pt x="84150" y="0"/>
                  </a:lnTo>
                  <a:lnTo>
                    <a:pt x="10263759" y="0"/>
                  </a:lnTo>
                  <a:lnTo>
                    <a:pt x="10296525" y="6619"/>
                  </a:lnTo>
                  <a:lnTo>
                    <a:pt x="10323290" y="24669"/>
                  </a:lnTo>
                  <a:lnTo>
                    <a:pt x="10341340" y="51434"/>
                  </a:lnTo>
                  <a:lnTo>
                    <a:pt x="10347960" y="84200"/>
                  </a:lnTo>
                  <a:lnTo>
                    <a:pt x="10347960" y="1173149"/>
                  </a:lnTo>
                  <a:lnTo>
                    <a:pt x="10341340" y="1205902"/>
                  </a:lnTo>
                  <a:lnTo>
                    <a:pt x="10323290" y="1232650"/>
                  </a:lnTo>
                  <a:lnTo>
                    <a:pt x="10296525" y="1250686"/>
                  </a:lnTo>
                  <a:lnTo>
                    <a:pt x="10263759" y="1257299"/>
                  </a:lnTo>
                  <a:lnTo>
                    <a:pt x="84150" y="1257299"/>
                  </a:lnTo>
                  <a:lnTo>
                    <a:pt x="51397" y="1250686"/>
                  </a:lnTo>
                  <a:lnTo>
                    <a:pt x="24649" y="1232650"/>
                  </a:lnTo>
                  <a:lnTo>
                    <a:pt x="6613" y="1205902"/>
                  </a:lnTo>
                  <a:lnTo>
                    <a:pt x="0" y="1173149"/>
                  </a:lnTo>
                  <a:lnTo>
                    <a:pt x="0" y="84200"/>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04" name="object 14"/>
          <p:cNvSpPr/>
          <p:nvPr/>
        </p:nvSpPr>
        <p:spPr>
          <a:xfrm>
            <a:off x="1026000" y="4627080"/>
            <a:ext cx="10089360" cy="98568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 strike="noStrike" u="sng">
                <a:solidFill>
                  <a:srgbClr val="000000"/>
                </a:solidFill>
                <a:uFill>
                  <a:solidFill>
                    <a:srgbClr val="000000"/>
                  </a:solidFill>
                </a:uFill>
                <a:latin typeface="Corbel"/>
                <a:ea typeface="DejaVu Sans"/>
              </a:rPr>
              <a:t>Deux</a:t>
            </a:r>
            <a:r>
              <a:rPr b="1" lang="fr-FR" sz="1600" spc="-66" strike="noStrike" u="sng">
                <a:solidFill>
                  <a:srgbClr val="000000"/>
                </a:solidFill>
                <a:uFill>
                  <a:solidFill>
                    <a:srgbClr val="000000"/>
                  </a:solidFill>
                </a:uFill>
                <a:latin typeface="Corbel"/>
                <a:ea typeface="DejaVu Sans"/>
              </a:rPr>
              <a:t> </a:t>
            </a:r>
            <a:r>
              <a:rPr b="1" lang="fr-FR" sz="1600" spc="-1" strike="noStrike" u="sng">
                <a:solidFill>
                  <a:srgbClr val="000000"/>
                </a:solidFill>
                <a:uFill>
                  <a:solidFill>
                    <a:srgbClr val="000000"/>
                  </a:solidFill>
                </a:uFill>
                <a:latin typeface="Corbel"/>
                <a:ea typeface="DejaVu Sans"/>
              </a:rPr>
              <a:t>méthodes</a:t>
            </a:r>
            <a:r>
              <a:rPr b="1" lang="fr-FR" sz="1600" spc="-35" strike="noStrike" u="sng">
                <a:solidFill>
                  <a:srgbClr val="000000"/>
                </a:solidFill>
                <a:uFill>
                  <a:solidFill>
                    <a:srgbClr val="000000"/>
                  </a:solidFill>
                </a:uFill>
                <a:latin typeface="Corbel"/>
                <a:ea typeface="DejaVu Sans"/>
              </a:rPr>
              <a:t> </a:t>
            </a:r>
            <a:r>
              <a:rPr b="1" lang="fr-FR" sz="1600" spc="-1" strike="noStrike" u="sng">
                <a:solidFill>
                  <a:srgbClr val="000000"/>
                </a:solidFill>
                <a:uFill>
                  <a:solidFill>
                    <a:srgbClr val="000000"/>
                  </a:solidFill>
                </a:uFill>
                <a:latin typeface="Corbel"/>
                <a:ea typeface="DejaVu Sans"/>
              </a:rPr>
              <a:t>proposées</a:t>
            </a:r>
            <a:r>
              <a:rPr b="1" lang="fr-FR" sz="1600" spc="-72" strike="noStrike" u="sng">
                <a:solidFill>
                  <a:srgbClr val="000000"/>
                </a:solidFill>
                <a:uFill>
                  <a:solidFill>
                    <a:srgbClr val="000000"/>
                  </a:solidFill>
                </a:uFill>
                <a:latin typeface="Corbel"/>
                <a:ea typeface="DejaVu Sans"/>
              </a:rPr>
              <a:t> </a:t>
            </a:r>
            <a:r>
              <a:rPr b="1" lang="fr-FR" sz="1600" spc="-52" strike="noStrike" u="sng">
                <a:solidFill>
                  <a:srgbClr val="000000"/>
                </a:solidFill>
                <a:uFill>
                  <a:solidFill>
                    <a:srgbClr val="000000"/>
                  </a:solidFill>
                </a:uFill>
                <a:latin typeface="Corbel"/>
                <a:ea typeface="DejaVu Sans"/>
              </a:rPr>
              <a:t>:</a:t>
            </a:r>
            <a:endParaRPr b="0" lang="fr-FR" sz="1600" spc="-1" strike="noStrike">
              <a:solidFill>
                <a:srgbClr val="000000"/>
              </a:solidFill>
              <a:latin typeface="Arial"/>
            </a:endParaRPr>
          </a:p>
          <a:p>
            <a:pPr marL="641880" indent="-172800">
              <a:lnSpc>
                <a:spcPct val="100000"/>
              </a:lnSpc>
              <a:spcBef>
                <a:spcPts val="1919"/>
              </a:spcBef>
              <a:buClr>
                <a:srgbClr val="000000"/>
              </a:buClr>
              <a:buFont typeface="Arial"/>
              <a:buChar char="•"/>
              <a:tabLst>
                <a:tab algn="l" pos="641880"/>
              </a:tabLst>
            </a:pPr>
            <a:r>
              <a:rPr b="0" lang="fr-FR" sz="1600" spc="-12" strike="noStrike" u="sng">
                <a:solidFill>
                  <a:srgbClr val="000000"/>
                </a:solidFill>
                <a:uFill>
                  <a:solidFill>
                    <a:srgbClr val="000000"/>
                  </a:solidFill>
                </a:uFill>
                <a:latin typeface="Corbel"/>
                <a:ea typeface="DejaVu Sans"/>
              </a:rPr>
              <a:t>Classification</a:t>
            </a:r>
            <a:r>
              <a:rPr b="0" lang="fr-FR" sz="1600" spc="-7"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multi</a:t>
            </a:r>
            <a:r>
              <a:rPr b="0" lang="fr-FR" sz="1600" spc="-35"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classes</a:t>
            </a:r>
            <a:r>
              <a:rPr b="0" lang="fr-FR" sz="1600" spc="-21"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a:t>
            </a:r>
            <a:r>
              <a:rPr b="0" lang="fr-FR" sz="1600" spc="-75" strike="noStrike">
                <a:solidFill>
                  <a:srgbClr val="000000"/>
                </a:solidFill>
                <a:latin typeface="Corbel"/>
                <a:ea typeface="DejaVu Sans"/>
              </a:rPr>
              <a:t> </a:t>
            </a:r>
            <a:r>
              <a:rPr b="0" lang="fr-FR" sz="1600" spc="-1" strike="noStrike">
                <a:solidFill>
                  <a:srgbClr val="000000"/>
                </a:solidFill>
                <a:latin typeface="Corbel"/>
                <a:ea typeface="DejaVu Sans"/>
              </a:rPr>
              <a:t>Cela</a:t>
            </a:r>
            <a:r>
              <a:rPr b="0" lang="fr-FR" sz="1600" spc="-35" strike="noStrike">
                <a:solidFill>
                  <a:srgbClr val="000000"/>
                </a:solidFill>
                <a:latin typeface="Corbel"/>
                <a:ea typeface="DejaVu Sans"/>
              </a:rPr>
              <a:t> </a:t>
            </a:r>
            <a:r>
              <a:rPr b="0" lang="fr-FR" sz="1600" spc="-1" strike="noStrike">
                <a:solidFill>
                  <a:srgbClr val="000000"/>
                </a:solidFill>
                <a:latin typeface="Corbel"/>
                <a:ea typeface="DejaVu Sans"/>
              </a:rPr>
              <a:t>nous</a:t>
            </a:r>
            <a:r>
              <a:rPr b="0" lang="fr-FR" sz="1600" spc="-32" strike="noStrike">
                <a:solidFill>
                  <a:srgbClr val="000000"/>
                </a:solidFill>
                <a:latin typeface="Corbel"/>
                <a:ea typeface="DejaVu Sans"/>
              </a:rPr>
              <a:t> </a:t>
            </a:r>
            <a:r>
              <a:rPr b="0" lang="fr-FR" sz="1600" spc="-1" strike="noStrike">
                <a:solidFill>
                  <a:srgbClr val="000000"/>
                </a:solidFill>
                <a:latin typeface="Corbel"/>
                <a:ea typeface="DejaVu Sans"/>
              </a:rPr>
              <a:t>permettra</a:t>
            </a:r>
            <a:r>
              <a:rPr b="0" lang="fr-FR" sz="1600" spc="-21" strike="noStrike">
                <a:solidFill>
                  <a:srgbClr val="000000"/>
                </a:solidFill>
                <a:latin typeface="Corbel"/>
                <a:ea typeface="DejaVu Sans"/>
              </a:rPr>
              <a:t> </a:t>
            </a:r>
            <a:r>
              <a:rPr b="0" lang="fr-FR" sz="1600" spc="-12" strike="noStrike">
                <a:solidFill>
                  <a:srgbClr val="000000"/>
                </a:solidFill>
                <a:latin typeface="Corbel"/>
                <a:ea typeface="DejaVu Sans"/>
              </a:rPr>
              <a:t>d’analyser</a:t>
            </a:r>
            <a:r>
              <a:rPr b="0" lang="fr-FR" sz="1600" spc="-1" strike="noStrike">
                <a:solidFill>
                  <a:srgbClr val="000000"/>
                </a:solidFill>
                <a:latin typeface="Corbel"/>
                <a:ea typeface="DejaVu Sans"/>
              </a:rPr>
              <a:t> les</a:t>
            </a:r>
            <a:r>
              <a:rPr b="0" lang="fr-FR" sz="1600" spc="-32" strike="noStrike">
                <a:solidFill>
                  <a:srgbClr val="000000"/>
                </a:solidFill>
                <a:latin typeface="Corbel"/>
                <a:ea typeface="DejaVu Sans"/>
              </a:rPr>
              <a:t> </a:t>
            </a:r>
            <a:r>
              <a:rPr b="0" lang="fr-FR" sz="1600" spc="-12" strike="noStrike">
                <a:solidFill>
                  <a:srgbClr val="000000"/>
                </a:solidFill>
                <a:latin typeface="Corbel"/>
                <a:ea typeface="DejaVu Sans"/>
              </a:rPr>
              <a:t>performances</a:t>
            </a:r>
            <a:r>
              <a:rPr b="0" lang="fr-FR" sz="1600" spc="-7" strike="noStrike">
                <a:solidFill>
                  <a:srgbClr val="000000"/>
                </a:solidFill>
                <a:latin typeface="Corbel"/>
                <a:ea typeface="DejaVu Sans"/>
              </a:rPr>
              <a:t> </a:t>
            </a:r>
            <a:r>
              <a:rPr b="0" lang="fr-FR" sz="1600" spc="-1" strike="noStrike">
                <a:solidFill>
                  <a:srgbClr val="000000"/>
                </a:solidFill>
                <a:latin typeface="Corbel"/>
                <a:ea typeface="DejaVu Sans"/>
              </a:rPr>
              <a:t>de</a:t>
            </a:r>
            <a:r>
              <a:rPr b="0" lang="fr-FR" sz="1600" spc="-41" strike="noStrike">
                <a:solidFill>
                  <a:srgbClr val="000000"/>
                </a:solidFill>
                <a:latin typeface="Corbel"/>
                <a:ea typeface="DejaVu Sans"/>
              </a:rPr>
              <a:t> </a:t>
            </a:r>
            <a:r>
              <a:rPr b="0" lang="fr-FR" sz="1600" spc="-1" strike="noStrike">
                <a:solidFill>
                  <a:srgbClr val="000000"/>
                </a:solidFill>
                <a:latin typeface="Corbel"/>
                <a:ea typeface="DejaVu Sans"/>
              </a:rPr>
              <a:t>classification d’un</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nouvel</a:t>
            </a:r>
            <a:r>
              <a:rPr b="0" lang="fr-FR" sz="1600" spc="-32" strike="noStrike">
                <a:solidFill>
                  <a:srgbClr val="000000"/>
                </a:solidFill>
                <a:latin typeface="Corbel"/>
                <a:ea typeface="DejaVu Sans"/>
              </a:rPr>
              <a:t> </a:t>
            </a:r>
            <a:r>
              <a:rPr b="0" lang="fr-FR" sz="1600" spc="-12" strike="noStrike">
                <a:solidFill>
                  <a:srgbClr val="000000"/>
                </a:solidFill>
                <a:latin typeface="Corbel"/>
                <a:ea typeface="DejaVu Sans"/>
              </a:rPr>
              <a:t>article.</a:t>
            </a:r>
            <a:endParaRPr b="0" lang="fr-FR" sz="1600" spc="-1" strike="noStrike">
              <a:solidFill>
                <a:srgbClr val="000000"/>
              </a:solidFill>
              <a:latin typeface="Arial"/>
            </a:endParaRPr>
          </a:p>
          <a:p>
            <a:pPr marL="641880" indent="-172800">
              <a:lnSpc>
                <a:spcPct val="100000"/>
              </a:lnSpc>
              <a:buClr>
                <a:srgbClr val="000000"/>
              </a:buClr>
              <a:buFont typeface="Arial"/>
              <a:buChar char="•"/>
              <a:tabLst>
                <a:tab algn="l" pos="641880"/>
              </a:tabLst>
            </a:pPr>
            <a:r>
              <a:rPr b="0" lang="fr-FR" sz="1600" spc="-1" strike="noStrike" u="sng">
                <a:solidFill>
                  <a:srgbClr val="000000"/>
                </a:solidFill>
                <a:uFill>
                  <a:solidFill>
                    <a:srgbClr val="000000"/>
                  </a:solidFill>
                </a:uFill>
                <a:latin typeface="Corbel"/>
                <a:ea typeface="DejaVu Sans"/>
              </a:rPr>
              <a:t>Clustering</a:t>
            </a:r>
            <a:r>
              <a:rPr b="0" lang="fr-FR" sz="1600" spc="-32" strike="noStrike" u="sng">
                <a:solidFill>
                  <a:srgbClr val="000000"/>
                </a:solidFill>
                <a:uFill>
                  <a:solidFill>
                    <a:srgbClr val="000000"/>
                  </a:solidFill>
                </a:uFill>
                <a:latin typeface="Corbel"/>
                <a:ea typeface="DejaVu Sans"/>
              </a:rPr>
              <a:t> </a:t>
            </a:r>
            <a:r>
              <a:rPr b="0" lang="fr-FR" sz="1600" spc="-1" strike="noStrike" u="sng">
                <a:solidFill>
                  <a:srgbClr val="000000"/>
                </a:solidFill>
                <a:uFill>
                  <a:solidFill>
                    <a:srgbClr val="000000"/>
                  </a:solidFill>
                </a:uFill>
                <a:latin typeface="Corbel"/>
                <a:ea typeface="DejaVu Sans"/>
              </a:rPr>
              <a:t>:</a:t>
            </a:r>
            <a:r>
              <a:rPr b="0" lang="fr-FR" sz="1600" spc="-80" strike="noStrike">
                <a:solidFill>
                  <a:srgbClr val="000000"/>
                </a:solidFill>
                <a:latin typeface="Corbel"/>
                <a:ea typeface="DejaVu Sans"/>
              </a:rPr>
              <a:t> </a:t>
            </a:r>
            <a:r>
              <a:rPr b="0" lang="fr-FR" sz="1600" spc="-1" strike="noStrike">
                <a:solidFill>
                  <a:srgbClr val="000000"/>
                </a:solidFill>
                <a:latin typeface="Corbel"/>
                <a:ea typeface="DejaVu Sans"/>
              </a:rPr>
              <a:t>Cela</a:t>
            </a:r>
            <a:r>
              <a:rPr b="0" lang="fr-FR" sz="1600" spc="-15" strike="noStrike">
                <a:solidFill>
                  <a:srgbClr val="000000"/>
                </a:solidFill>
                <a:latin typeface="Corbel"/>
                <a:ea typeface="DejaVu Sans"/>
              </a:rPr>
              <a:t> </a:t>
            </a:r>
            <a:r>
              <a:rPr b="0" lang="fr-FR" sz="1600" spc="-1" strike="noStrike">
                <a:solidFill>
                  <a:srgbClr val="000000"/>
                </a:solidFill>
                <a:latin typeface="Corbel"/>
                <a:ea typeface="DejaVu Sans"/>
              </a:rPr>
              <a:t>nous</a:t>
            </a:r>
            <a:r>
              <a:rPr b="0" lang="fr-FR" sz="1600" spc="-41" strike="noStrike">
                <a:solidFill>
                  <a:srgbClr val="000000"/>
                </a:solidFill>
                <a:latin typeface="Corbel"/>
                <a:ea typeface="DejaVu Sans"/>
              </a:rPr>
              <a:t> </a:t>
            </a:r>
            <a:r>
              <a:rPr b="0" lang="fr-FR" sz="1600" spc="-1" strike="noStrike">
                <a:solidFill>
                  <a:srgbClr val="000000"/>
                </a:solidFill>
                <a:latin typeface="Corbel"/>
                <a:ea typeface="DejaVu Sans"/>
              </a:rPr>
              <a:t>permettra</a:t>
            </a:r>
            <a:r>
              <a:rPr b="0" lang="fr-FR" sz="1600" spc="-15" strike="noStrike">
                <a:solidFill>
                  <a:srgbClr val="000000"/>
                </a:solidFill>
                <a:latin typeface="Corbel"/>
                <a:ea typeface="DejaVu Sans"/>
              </a:rPr>
              <a:t> </a:t>
            </a:r>
            <a:r>
              <a:rPr b="0" lang="fr-FR" sz="1600" spc="-12" strike="noStrike">
                <a:solidFill>
                  <a:srgbClr val="000000"/>
                </a:solidFill>
                <a:latin typeface="Corbel"/>
                <a:ea typeface="DejaVu Sans"/>
              </a:rPr>
              <a:t>d’analyser</a:t>
            </a:r>
            <a:r>
              <a:rPr b="0" lang="fr-FR" sz="1600" spc="-1" strike="noStrike">
                <a:solidFill>
                  <a:srgbClr val="000000"/>
                </a:solidFill>
                <a:latin typeface="Corbel"/>
                <a:ea typeface="DejaVu Sans"/>
              </a:rPr>
              <a:t> la</a:t>
            </a:r>
            <a:r>
              <a:rPr b="0" lang="fr-FR" sz="1600" spc="-35" strike="noStrike">
                <a:solidFill>
                  <a:srgbClr val="000000"/>
                </a:solidFill>
                <a:latin typeface="Corbel"/>
                <a:ea typeface="DejaVu Sans"/>
              </a:rPr>
              <a:t> </a:t>
            </a:r>
            <a:r>
              <a:rPr b="0" lang="fr-FR" sz="1600" spc="-1" strike="noStrike">
                <a:solidFill>
                  <a:srgbClr val="000000"/>
                </a:solidFill>
                <a:latin typeface="Corbel"/>
                <a:ea typeface="DejaVu Sans"/>
              </a:rPr>
              <a:t>qualité</a:t>
            </a:r>
            <a:r>
              <a:rPr b="0" lang="fr-FR" sz="1600" spc="-32" strike="noStrike">
                <a:solidFill>
                  <a:srgbClr val="000000"/>
                </a:solidFill>
                <a:latin typeface="Corbel"/>
                <a:ea typeface="DejaVu Sans"/>
              </a:rPr>
              <a:t> </a:t>
            </a:r>
            <a:r>
              <a:rPr b="0" lang="fr-FR" sz="1600" spc="-1" strike="noStrike">
                <a:solidFill>
                  <a:srgbClr val="000000"/>
                </a:solidFill>
                <a:latin typeface="Corbel"/>
                <a:ea typeface="DejaVu Sans"/>
              </a:rPr>
              <a:t>de</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notre</a:t>
            </a:r>
            <a:r>
              <a:rPr b="0" lang="fr-FR" sz="1600" spc="-26" strike="noStrike">
                <a:solidFill>
                  <a:srgbClr val="000000"/>
                </a:solidFill>
                <a:latin typeface="Corbel"/>
                <a:ea typeface="DejaVu Sans"/>
              </a:rPr>
              <a:t> </a:t>
            </a:r>
            <a:r>
              <a:rPr b="0" lang="fr-FR" sz="1600" spc="-1" strike="noStrike">
                <a:solidFill>
                  <a:srgbClr val="000000"/>
                </a:solidFill>
                <a:latin typeface="Corbel"/>
                <a:ea typeface="DejaVu Sans"/>
              </a:rPr>
              <a:t>feature</a:t>
            </a:r>
            <a:r>
              <a:rPr b="0" lang="fr-FR" sz="1600" spc="-21" strike="noStrike">
                <a:solidFill>
                  <a:srgbClr val="000000"/>
                </a:solidFill>
                <a:latin typeface="Corbel"/>
                <a:ea typeface="DejaVu Sans"/>
              </a:rPr>
              <a:t> </a:t>
            </a:r>
            <a:r>
              <a:rPr b="0" lang="fr-FR" sz="1600" spc="-12" strike="noStrike">
                <a:solidFill>
                  <a:srgbClr val="000000"/>
                </a:solidFill>
                <a:latin typeface="Corbel"/>
                <a:ea typeface="DejaVu Sans"/>
              </a:rPr>
              <a:t>engineering.</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1563120" y="182160"/>
            <a:ext cx="680976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52" strike="noStrike">
                <a:solidFill>
                  <a:srgbClr val="000000"/>
                </a:solidFill>
                <a:latin typeface="Corbel"/>
              </a:rPr>
              <a:t>PREPARATION</a:t>
            </a:r>
            <a:r>
              <a:rPr b="1" lang="fr-FR" sz="4000" spc="-100" strike="noStrike">
                <a:solidFill>
                  <a:srgbClr val="000000"/>
                </a:solidFill>
                <a:latin typeface="Corbel"/>
              </a:rPr>
              <a:t> </a:t>
            </a:r>
            <a:r>
              <a:rPr b="1" lang="fr-FR" sz="4000" spc="-1" strike="noStrike">
                <a:solidFill>
                  <a:srgbClr val="000000"/>
                </a:solidFill>
                <a:latin typeface="Corbel"/>
              </a:rPr>
              <a:t>DES</a:t>
            </a:r>
            <a:r>
              <a:rPr b="1" lang="fr-FR" sz="4000" spc="-100" strike="noStrike">
                <a:solidFill>
                  <a:srgbClr val="000000"/>
                </a:solidFill>
                <a:latin typeface="Corbel"/>
              </a:rPr>
              <a:t> </a:t>
            </a:r>
            <a:r>
              <a:rPr b="1" lang="fr-FR" sz="4000" spc="-12" strike="noStrike">
                <a:solidFill>
                  <a:srgbClr val="000000"/>
                </a:solidFill>
                <a:latin typeface="Corbel"/>
              </a:rPr>
              <a:t>DONNEES</a:t>
            </a:r>
            <a:endParaRPr b="0" lang="fr-FR" sz="4000" spc="-1" strike="noStrike">
              <a:solidFill>
                <a:srgbClr val="000000"/>
              </a:solidFill>
              <a:latin typeface="Arial"/>
            </a:endParaRPr>
          </a:p>
        </p:txBody>
      </p:sp>
      <p:graphicFrame>
        <p:nvGraphicFramePr>
          <p:cNvPr id="606" name="object 3"/>
          <p:cNvGraphicFramePr/>
          <p:nvPr/>
        </p:nvGraphicFramePr>
        <p:xfrm>
          <a:off x="0" y="815040"/>
          <a:ext cx="12188520" cy="5934240"/>
        </p:xfrm>
        <a:graphic>
          <a:graphicData uri="http://schemas.openxmlformats.org/drawingml/2006/table">
            <a:tbl>
              <a:tblPr/>
              <a:tblGrid>
                <a:gridCol w="1008360"/>
                <a:gridCol w="2800800"/>
                <a:gridCol w="1414440"/>
                <a:gridCol w="1740960"/>
                <a:gridCol w="1922760"/>
                <a:gridCol w="1559880"/>
                <a:gridCol w="1741680"/>
              </a:tblGrid>
              <a:tr h="639360">
                <a:tc>
                  <a:txBody>
                    <a:bodyPr anchor="t">
                      <a:noAutofit/>
                    </a:bodyPr>
                    <a:p>
                      <a:pPr marL="1800" algn="ctr">
                        <a:lnSpc>
                          <a:spcPct val="100000"/>
                        </a:lnSpc>
                        <a:spcBef>
                          <a:spcPts val="286"/>
                        </a:spcBef>
                      </a:pPr>
                      <a:r>
                        <a:rPr b="1" lang="fr-FR" sz="1200" spc="-12" strike="noStrike">
                          <a:solidFill>
                            <a:srgbClr val="000000"/>
                          </a:solidFill>
                          <a:latin typeface="Corbel"/>
                        </a:rPr>
                        <a:t>Itération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800" algn="ctr">
                        <a:lnSpc>
                          <a:spcPct val="100000"/>
                        </a:lnSpc>
                        <a:spcBef>
                          <a:spcPts val="286"/>
                        </a:spcBef>
                      </a:pPr>
                      <a:r>
                        <a:rPr b="1" lang="fr-FR" sz="1200" spc="-12" strike="noStrike">
                          <a:solidFill>
                            <a:srgbClr val="000000"/>
                          </a:solidFill>
                          <a:latin typeface="Corbel"/>
                        </a:rPr>
                        <a:t>Description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501480" indent="-230400">
                        <a:lnSpc>
                          <a:spcPct val="100000"/>
                        </a:lnSpc>
                        <a:spcBef>
                          <a:spcPts val="286"/>
                        </a:spcBef>
                        <a:tabLst>
                          <a:tab algn="l" pos="0"/>
                        </a:tabLst>
                      </a:pPr>
                      <a:r>
                        <a:rPr b="1" lang="fr-FR" sz="1200" spc="-21" strike="noStrike">
                          <a:solidFill>
                            <a:srgbClr val="000000"/>
                          </a:solidFill>
                          <a:latin typeface="Corbel"/>
                        </a:rPr>
                        <a:t>Taille</a:t>
                      </a:r>
                      <a:r>
                        <a:rPr b="1" lang="fr-FR" sz="1200" spc="-1" strike="noStrike">
                          <a:solidFill>
                            <a:srgbClr val="000000"/>
                          </a:solidFill>
                          <a:latin typeface="Corbel"/>
                        </a:rPr>
                        <a:t> </a:t>
                      </a:r>
                      <a:r>
                        <a:rPr b="1" lang="fr-FR" sz="1200" spc="-12" strike="noStrike">
                          <a:solidFill>
                            <a:srgbClr val="000000"/>
                          </a:solidFill>
                          <a:latin typeface="Corbel"/>
                        </a:rPr>
                        <a:t>vecteur initale</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205200" indent="17640">
                        <a:lnSpc>
                          <a:spcPct val="100000"/>
                        </a:lnSpc>
                        <a:spcBef>
                          <a:spcPts val="286"/>
                        </a:spcBef>
                        <a:tabLst>
                          <a:tab algn="l" pos="0"/>
                        </a:tabLst>
                      </a:pPr>
                      <a:r>
                        <a:rPr b="1" lang="fr-FR" sz="1200" spc="-21" strike="noStrike">
                          <a:solidFill>
                            <a:srgbClr val="000000"/>
                          </a:solidFill>
                          <a:latin typeface="Corbel"/>
                        </a:rPr>
                        <a:t>Taille</a:t>
                      </a:r>
                      <a:r>
                        <a:rPr b="1" lang="fr-FR" sz="1200" spc="-12" strike="noStrike">
                          <a:solidFill>
                            <a:srgbClr val="000000"/>
                          </a:solidFill>
                          <a:latin typeface="Corbel"/>
                        </a:rPr>
                        <a:t> </a:t>
                      </a:r>
                      <a:r>
                        <a:rPr b="1" lang="fr-FR" sz="1200" spc="-1" strike="noStrike">
                          <a:solidFill>
                            <a:srgbClr val="000000"/>
                          </a:solidFill>
                          <a:latin typeface="Corbel"/>
                        </a:rPr>
                        <a:t>vecteur</a:t>
                      </a:r>
                      <a:r>
                        <a:rPr b="1" lang="fr-FR" sz="1200" spc="-21" strike="noStrike">
                          <a:solidFill>
                            <a:srgbClr val="000000"/>
                          </a:solidFill>
                          <a:latin typeface="Corbel"/>
                        </a:rPr>
                        <a:t> </a:t>
                      </a:r>
                      <a:r>
                        <a:rPr b="1" lang="fr-FR" sz="1200" spc="-12" strike="noStrike">
                          <a:solidFill>
                            <a:srgbClr val="000000"/>
                          </a:solidFill>
                          <a:latin typeface="Corbel"/>
                        </a:rPr>
                        <a:t>totale </a:t>
                      </a:r>
                      <a:r>
                        <a:rPr b="1" lang="fr-FR" sz="1200" spc="-1" strike="noStrike">
                          <a:solidFill>
                            <a:srgbClr val="000000"/>
                          </a:solidFill>
                          <a:latin typeface="Corbel"/>
                        </a:rPr>
                        <a:t>après</a:t>
                      </a:r>
                      <a:r>
                        <a:rPr b="1" lang="fr-FR" sz="1200" spc="-32" strike="noStrike">
                          <a:solidFill>
                            <a:srgbClr val="000000"/>
                          </a:solidFill>
                          <a:latin typeface="Corbel"/>
                        </a:rPr>
                        <a:t> </a:t>
                      </a:r>
                      <a:r>
                        <a:rPr b="1" lang="fr-FR" sz="1200" spc="-12" strike="noStrike">
                          <a:solidFill>
                            <a:srgbClr val="000000"/>
                          </a:solidFill>
                          <a:latin typeface="Corbel"/>
                        </a:rPr>
                        <a:t>concaténation</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86"/>
                        </a:spcBef>
                      </a:pPr>
                      <a:r>
                        <a:rPr b="1" lang="fr-FR" sz="1200" spc="-1" strike="noStrike">
                          <a:solidFill>
                            <a:srgbClr val="000000"/>
                          </a:solidFill>
                          <a:latin typeface="Corbel"/>
                        </a:rPr>
                        <a:t>ACP</a:t>
                      </a:r>
                      <a:r>
                        <a:rPr b="1" lang="fr-FR" sz="1200" spc="-26" strike="noStrike">
                          <a:solidFill>
                            <a:srgbClr val="000000"/>
                          </a:solidFill>
                          <a:latin typeface="Corbel"/>
                        </a:rPr>
                        <a:t> </a:t>
                      </a:r>
                      <a:r>
                        <a:rPr b="1" lang="fr-FR" sz="1200" spc="-1" strike="noStrike">
                          <a:solidFill>
                            <a:srgbClr val="000000"/>
                          </a:solidFill>
                          <a:latin typeface="Corbel"/>
                        </a:rPr>
                        <a:t>(90%</a:t>
                      </a:r>
                      <a:r>
                        <a:rPr b="1" lang="fr-FR" sz="1200" spc="-41" strike="noStrike">
                          <a:solidFill>
                            <a:srgbClr val="000000"/>
                          </a:solidFill>
                          <a:latin typeface="Corbel"/>
                        </a:rPr>
                        <a:t> </a:t>
                      </a:r>
                      <a:r>
                        <a:rPr b="1" lang="fr-FR" sz="1200" spc="-1" strike="noStrike">
                          <a:solidFill>
                            <a:srgbClr val="000000"/>
                          </a:solidFill>
                          <a:latin typeface="Corbel"/>
                        </a:rPr>
                        <a:t>d’infos</a:t>
                      </a:r>
                      <a:r>
                        <a:rPr b="1" lang="fr-FR" sz="1200" spc="-21" strike="noStrike">
                          <a:solidFill>
                            <a:srgbClr val="000000"/>
                          </a:solidFill>
                          <a:latin typeface="Corbel"/>
                        </a:rPr>
                        <a:t> </a:t>
                      </a:r>
                      <a:r>
                        <a:rPr b="1" lang="fr-FR" sz="1200" spc="-12" strike="noStrike">
                          <a:solidFill>
                            <a:srgbClr val="000000"/>
                          </a:solidFill>
                          <a:latin typeface="Corbel"/>
                        </a:rPr>
                        <a:t>gardées)</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359280" indent="-218520">
                        <a:lnSpc>
                          <a:spcPct val="100000"/>
                        </a:lnSpc>
                        <a:spcBef>
                          <a:spcPts val="286"/>
                        </a:spcBef>
                        <a:tabLst>
                          <a:tab algn="l" pos="0"/>
                        </a:tabLst>
                      </a:pPr>
                      <a:r>
                        <a:rPr b="1" lang="fr-FR" sz="1200" spc="-1" strike="noStrike">
                          <a:solidFill>
                            <a:srgbClr val="000000"/>
                          </a:solidFill>
                          <a:latin typeface="Corbel"/>
                        </a:rPr>
                        <a:t>NMF </a:t>
                      </a:r>
                      <a:r>
                        <a:rPr b="1" lang="fr-FR" sz="1200" spc="-12" strike="noStrike">
                          <a:solidFill>
                            <a:srgbClr val="000000"/>
                          </a:solidFill>
                          <a:latin typeface="Corbel"/>
                        </a:rPr>
                        <a:t>(Réduction </a:t>
                      </a:r>
                      <a:r>
                        <a:rPr b="1" lang="fr-FR" sz="1200" spc="-1" strike="noStrike">
                          <a:solidFill>
                            <a:srgbClr val="000000"/>
                          </a:solidFill>
                          <a:latin typeface="Corbel"/>
                        </a:rPr>
                        <a:t>à</a:t>
                      </a:r>
                      <a:r>
                        <a:rPr b="1" lang="fr-FR" sz="1200" spc="1" strike="noStrike">
                          <a:solidFill>
                            <a:srgbClr val="000000"/>
                          </a:solidFill>
                          <a:latin typeface="Corbel"/>
                        </a:rPr>
                        <a:t> </a:t>
                      </a:r>
                      <a:r>
                        <a:rPr b="1" lang="fr-FR" sz="1200" spc="-52" strike="noStrike">
                          <a:solidFill>
                            <a:srgbClr val="000000"/>
                          </a:solidFill>
                          <a:latin typeface="Corbel"/>
                        </a:rPr>
                        <a:t>7</a:t>
                      </a:r>
                      <a:r>
                        <a:rPr b="1" lang="fr-FR" sz="1200" spc="-12" strike="noStrike">
                          <a:solidFill>
                            <a:srgbClr val="000000"/>
                          </a:solidFill>
                          <a:latin typeface="Corbel"/>
                        </a:rPr>
                        <a:t> composants)</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242640" algn="ctr">
                        <a:lnSpc>
                          <a:spcPct val="100000"/>
                        </a:lnSpc>
                        <a:spcBef>
                          <a:spcPts val="286"/>
                        </a:spcBef>
                      </a:pPr>
                      <a:r>
                        <a:rPr b="1" lang="fr-FR" sz="1200" spc="-21" strike="noStrike">
                          <a:solidFill>
                            <a:srgbClr val="000000"/>
                          </a:solidFill>
                          <a:latin typeface="Corbel"/>
                        </a:rPr>
                        <a:t>Taille</a:t>
                      </a:r>
                      <a:r>
                        <a:rPr b="1" lang="fr-FR" sz="1200" spc="-12" strike="noStrike">
                          <a:solidFill>
                            <a:srgbClr val="000000"/>
                          </a:solidFill>
                          <a:latin typeface="Corbel"/>
                        </a:rPr>
                        <a:t> </a:t>
                      </a:r>
                      <a:r>
                        <a:rPr b="1" lang="fr-FR" sz="1200" spc="-1" strike="noStrike">
                          <a:solidFill>
                            <a:srgbClr val="000000"/>
                          </a:solidFill>
                          <a:latin typeface="Corbel"/>
                        </a:rPr>
                        <a:t>vecteur</a:t>
                      </a:r>
                      <a:r>
                        <a:rPr b="1" lang="fr-FR" sz="1200" spc="-21" strike="noStrike">
                          <a:solidFill>
                            <a:srgbClr val="000000"/>
                          </a:solidFill>
                          <a:latin typeface="Corbel"/>
                        </a:rPr>
                        <a:t> après </a:t>
                      </a:r>
                      <a:r>
                        <a:rPr b="1" lang="fr-FR" sz="1200" spc="-12" strike="noStrike">
                          <a:solidFill>
                            <a:srgbClr val="000000"/>
                          </a:solidFill>
                          <a:latin typeface="Corbel"/>
                        </a:rPr>
                        <a:t>réduction dimensionnelle</a:t>
                      </a:r>
                      <a:endParaRPr b="0" lang="fr-FR" sz="12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r>
              <a:tr h="258840">
                <a:tc>
                  <a:txBody>
                    <a:bodyPr anchor="t">
                      <a:noAutofit/>
                    </a:bodyPr>
                    <a:p>
                      <a:pPr algn="ctr">
                        <a:lnSpc>
                          <a:spcPct val="100000"/>
                        </a:lnSpc>
                        <a:spcBef>
                          <a:spcPts val="295"/>
                        </a:spcBef>
                      </a:pPr>
                      <a:r>
                        <a:rPr b="1" lang="fr-FR" sz="1100" spc="-52" strike="noStrike">
                          <a:solidFill>
                            <a:srgbClr val="000000"/>
                          </a:solidFill>
                          <a:latin typeface="Corbel"/>
                        </a:rPr>
                        <a:t>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2" strike="noStrike">
                          <a:solidFill>
                            <a:srgbClr val="000000"/>
                          </a:solidFill>
                          <a:latin typeface="Corbel"/>
                        </a:rPr>
                        <a:t>Tf-</a:t>
                      </a:r>
                      <a:r>
                        <a:rPr b="0" lang="fr-FR" sz="1100" spc="-26" strike="noStrike">
                          <a:solidFill>
                            <a:srgbClr val="000000"/>
                          </a:solidFill>
                          <a:latin typeface="Corbel"/>
                        </a:rPr>
                        <a:t>Idf</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120">
                <a:tc>
                  <a:txBody>
                    <a:bodyPr anchor="t">
                      <a:noAutofit/>
                    </a:bodyPr>
                    <a:p>
                      <a:pPr marL="720" algn="ctr">
                        <a:lnSpc>
                          <a:spcPct val="100000"/>
                        </a:lnSpc>
                        <a:spcBef>
                          <a:spcPts val="295"/>
                        </a:spcBef>
                      </a:pPr>
                      <a:r>
                        <a:rPr b="1" lang="fr-FR" sz="1100" spc="-52" strike="noStrike">
                          <a:solidFill>
                            <a:srgbClr val="000000"/>
                          </a:solidFill>
                          <a:latin typeface="Corbel"/>
                        </a:rPr>
                        <a:t>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295"/>
                        </a:spcBef>
                      </a:pP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120">
                <a:tc>
                  <a:txBody>
                    <a:bodyPr anchor="t">
                      <a:noAutofit/>
                    </a:bodyPr>
                    <a:p>
                      <a:pPr algn="ctr">
                        <a:lnSpc>
                          <a:spcPct val="100000"/>
                        </a:lnSpc>
                        <a:spcBef>
                          <a:spcPts val="295"/>
                        </a:spcBef>
                      </a:pPr>
                      <a:r>
                        <a:rPr b="1" lang="fr-FR" sz="1100" spc="-52" strike="noStrike">
                          <a:solidFill>
                            <a:srgbClr val="000000"/>
                          </a:solidFill>
                          <a:latin typeface="Corbel"/>
                        </a:rPr>
                        <a:t>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58840">
                <a:tc>
                  <a:txBody>
                    <a:bodyPr anchor="t">
                      <a:noAutofit/>
                    </a:bodyPr>
                    <a:p>
                      <a:pPr algn="ctr">
                        <a:lnSpc>
                          <a:spcPct val="100000"/>
                        </a:lnSpc>
                        <a:spcBef>
                          <a:spcPts val="295"/>
                        </a:spcBef>
                      </a:pPr>
                      <a:r>
                        <a:rPr b="1" lang="fr-FR" sz="1100" spc="-52" strike="noStrike">
                          <a:solidFill>
                            <a:srgbClr val="000000"/>
                          </a:solidFill>
                          <a:latin typeface="Corbel"/>
                        </a:rPr>
                        <a:t>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440" algn="ctr">
                        <a:lnSpc>
                          <a:spcPct val="100000"/>
                        </a:lnSpc>
                        <a:spcBef>
                          <a:spcPts val="295"/>
                        </a:spcBef>
                      </a:pP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295"/>
                        </a:spcBef>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5</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720" algn="ctr">
                        <a:lnSpc>
                          <a:spcPct val="100000"/>
                        </a:lnSpc>
                        <a:spcBef>
                          <a:spcPts val="295"/>
                        </a:spcBef>
                      </a:pPr>
                      <a:r>
                        <a:rPr b="0" lang="fr-FR" sz="1100" spc="-1" strike="noStrike">
                          <a:solidFill>
                            <a:srgbClr val="000000"/>
                          </a:solidFill>
                          <a:latin typeface="Corbel"/>
                        </a:rPr>
                        <a:t>Texte : </a:t>
                      </a:r>
                      <a:r>
                        <a:rPr b="0" lang="fr-FR" sz="1100" spc="-12" strike="noStrike">
                          <a:solidFill>
                            <a:srgbClr val="000000"/>
                          </a:solidFill>
                          <a:latin typeface="Corbel"/>
                        </a:rPr>
                        <a:t>Tf-</a:t>
                      </a:r>
                      <a:r>
                        <a:rPr b="0" lang="fr-FR" sz="1100" spc="-26" strike="noStrike">
                          <a:solidFill>
                            <a:srgbClr val="000000"/>
                          </a:solidFill>
                          <a:latin typeface="Corbel"/>
                        </a:rPr>
                        <a:t>Idf</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3371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440" algn="ctr">
                        <a:lnSpc>
                          <a:spcPct val="100000"/>
                        </a:lnSpc>
                        <a:spcBef>
                          <a:spcPts val="295"/>
                        </a:spcBef>
                      </a:pPr>
                      <a:r>
                        <a:rPr b="0" lang="fr-FR" sz="1100" spc="-26" strike="noStrike">
                          <a:solidFill>
                            <a:srgbClr val="000000"/>
                          </a:solidFill>
                          <a:latin typeface="Corbel"/>
                        </a:rPr>
                        <a:t>431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295"/>
                        </a:spcBef>
                      </a:pPr>
                      <a:r>
                        <a:rPr b="1" lang="fr-FR" sz="1100" spc="-52" strike="noStrike">
                          <a:solidFill>
                            <a:srgbClr val="000000"/>
                          </a:solidFill>
                          <a:latin typeface="Corbel"/>
                        </a:rPr>
                        <a:t>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1000080" indent="1440" algn="ctr">
                        <a:lnSpc>
                          <a:spcPct val="100000"/>
                        </a:lnSpc>
                        <a:spcBef>
                          <a:spcPts val="295"/>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21" strike="noStrike">
                          <a:solidFill>
                            <a:srgbClr val="000000"/>
                          </a:solidFill>
                          <a:latin typeface="Corbel"/>
                        </a:rPr>
                        <a:t>3371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algn="ctr">
                        <a:lnSpc>
                          <a:spcPct val="100000"/>
                        </a:lnSpc>
                        <a:spcBef>
                          <a:spcPts val="295"/>
                        </a:spcBef>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27459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584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295"/>
                        </a:spcBef>
                      </a:pPr>
                      <a:r>
                        <a:rPr b="1" lang="fr-FR" sz="1100" spc="-52" strike="noStrike">
                          <a:solidFill>
                            <a:srgbClr val="000000"/>
                          </a:solidFill>
                          <a:latin typeface="Corbel"/>
                        </a:rPr>
                        <a:t>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algn="ctr">
                        <a:lnSpc>
                          <a:spcPct val="100000"/>
                        </a:lnSpc>
                        <a:spcBef>
                          <a:spcPts val="295"/>
                        </a:spcBef>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295"/>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spcBef>
                          <a:spcPts val="6"/>
                        </a:spcBef>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295"/>
                        </a:spcBef>
                      </a:pPr>
                      <a:r>
                        <a:rPr b="0" lang="fr-FR" sz="1100" spc="-12" strike="noStrike">
                          <a:solidFill>
                            <a:srgbClr val="000000"/>
                          </a:solidFill>
                          <a:latin typeface="Corbel"/>
                        </a:rPr>
                        <a:t>27459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295"/>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295"/>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295"/>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52" strike="noStrike">
                          <a:solidFill>
                            <a:srgbClr val="000000"/>
                          </a:solidFill>
                          <a:latin typeface="Corbel"/>
                        </a:rPr>
                        <a:t>9</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87480" indent="-104040">
                        <a:lnSpc>
                          <a:spcPct val="100000"/>
                        </a:lnSpc>
                        <a:spcBef>
                          <a:spcPts val="300"/>
                        </a:spcBef>
                        <a:tabLst>
                          <a:tab algn="l" pos="0"/>
                        </a:tabLst>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 </a:t>
                      </a:r>
                      <a:r>
                        <a:rPr b="0" lang="fr-FR" sz="1100" spc="-1" strike="noStrike">
                          <a:solidFill>
                            <a:srgbClr val="000000"/>
                          </a:solidFill>
                          <a:latin typeface="Corbel"/>
                        </a:rPr>
                        <a:t>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21" strike="noStrike">
                          <a:solidFill>
                            <a:srgbClr val="000000"/>
                          </a:solidFill>
                          <a:latin typeface="Corbel"/>
                        </a:rPr>
                        <a:t>BoVW</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21" strike="noStrike">
                          <a:solidFill>
                            <a:srgbClr val="000000"/>
                          </a:solidFill>
                          <a:latin typeface="Corbel"/>
                        </a:rPr>
                        <a:t>1000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21" strike="noStrike">
                          <a:solidFill>
                            <a:srgbClr val="000000"/>
                          </a:solidFill>
                          <a:latin typeface="Corbel"/>
                        </a:rPr>
                        <a:t>2000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2520" algn="ctr">
                        <a:lnSpc>
                          <a:spcPct val="100000"/>
                        </a:lnSpc>
                        <a:spcBef>
                          <a:spcPts val="300"/>
                        </a:spcBef>
                      </a:pPr>
                      <a:r>
                        <a:rPr b="0" lang="fr-FR" sz="1100" spc="-26" strike="noStrike">
                          <a:solidFill>
                            <a:srgbClr val="000000"/>
                          </a:solidFill>
                          <a:latin typeface="Corbel"/>
                        </a:rPr>
                        <a:t>448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300"/>
                        </a:spcBef>
                      </a:pPr>
                      <a:r>
                        <a:rPr b="1" lang="fr-FR" sz="1100" spc="-26" strike="noStrike">
                          <a:solidFill>
                            <a:srgbClr val="000000"/>
                          </a:solidFill>
                          <a:latin typeface="Corbel"/>
                        </a:rPr>
                        <a:t>10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945000" indent="-60840">
                        <a:lnSpc>
                          <a:spcPct val="100000"/>
                        </a:lnSpc>
                        <a:spcBef>
                          <a:spcPts val="300"/>
                        </a:spcBef>
                        <a:tabLst>
                          <a:tab algn="l" pos="0"/>
                        </a:tabLst>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 </a:t>
                      </a:r>
                      <a:r>
                        <a:rPr b="0" lang="fr-FR" sz="1100" spc="-1" strike="noStrike">
                          <a:solidFill>
                            <a:srgbClr val="000000"/>
                          </a:solidFill>
                          <a:latin typeface="Corbel"/>
                        </a:rPr>
                        <a:t>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26088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300"/>
                        </a:spcBef>
                      </a:pPr>
                      <a:r>
                        <a:rPr b="0" lang="fr-FR" sz="1100" spc="-26" strike="noStrike">
                          <a:solidFill>
                            <a:srgbClr val="000000"/>
                          </a:solidFill>
                          <a:latin typeface="Corbel"/>
                        </a:rPr>
                        <a:t>584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marL="720" algn="ctr">
                        <a:lnSpc>
                          <a:spcPct val="100000"/>
                        </a:lnSpc>
                        <a:spcBef>
                          <a:spcPts val="300"/>
                        </a:spcBef>
                      </a:pPr>
                      <a:r>
                        <a:rPr b="1" lang="fr-FR" sz="1100" spc="-26" strike="noStrike">
                          <a:solidFill>
                            <a:srgbClr val="000000"/>
                          </a:solidFill>
                          <a:latin typeface="Corbel"/>
                        </a:rPr>
                        <a:t>11</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algn="ctr">
                        <a:lnSpc>
                          <a:spcPct val="100000"/>
                        </a:lnSpc>
                        <a:spcBef>
                          <a:spcPts val="300"/>
                        </a:spcBef>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a:t>
                      </a:r>
                      <a:endParaRPr b="0" lang="fr-FR" sz="1100" spc="-1" strike="noStrike">
                        <a:solidFill>
                          <a:srgbClr val="000000"/>
                        </a:solidFill>
                        <a:latin typeface="Arial"/>
                      </a:endParaRPr>
                    </a:p>
                    <a:p>
                      <a:pPr marL="720" algn="ctr">
                        <a:lnSpc>
                          <a:spcPct val="100000"/>
                        </a:lnSpc>
                      </a:pPr>
                      <a:r>
                        <a:rPr b="0" lang="fr-FR" sz="1100" spc="-1" strike="noStrike">
                          <a:solidFill>
                            <a:srgbClr val="000000"/>
                          </a:solidFill>
                          <a:latin typeface="Corbel"/>
                        </a:rPr>
                        <a:t>Image :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25088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26088</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800" algn="ctr">
                        <a:lnSpc>
                          <a:spcPct val="100000"/>
                        </a:lnSpc>
                        <a:spcBef>
                          <a:spcPts val="300"/>
                        </a:spcBef>
                      </a:pPr>
                      <a:r>
                        <a:rPr b="0" lang="fr-FR" sz="1100" spc="-1" strike="noStrike">
                          <a:solidFill>
                            <a:srgbClr val="000000"/>
                          </a:solidFill>
                          <a:latin typeface="Corbel"/>
                        </a:rPr>
                        <a:t>Oui sur</a:t>
                      </a:r>
                      <a:r>
                        <a:rPr b="0" lang="fr-FR" sz="1100" spc="7" strike="noStrike">
                          <a:solidFill>
                            <a:srgbClr val="000000"/>
                          </a:solidFill>
                          <a:latin typeface="Corbel"/>
                        </a:rPr>
                        <a:t> </a:t>
                      </a:r>
                      <a:r>
                        <a:rPr b="0" lang="fr-FR" sz="1100" spc="-12" strike="noStrike">
                          <a:solidFill>
                            <a:srgbClr val="000000"/>
                          </a:solidFill>
                          <a:latin typeface="Corbel"/>
                        </a:rPr>
                        <a:t>VGG-</a:t>
                      </a:r>
                      <a:r>
                        <a:rPr b="0" lang="fr-FR" sz="1100" spc="-26" strike="noStrike">
                          <a:solidFill>
                            <a:srgbClr val="000000"/>
                          </a:solidFill>
                          <a:latin typeface="Corbel"/>
                        </a:rPr>
                        <a:t>16</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3240" algn="ctr">
                        <a:lnSpc>
                          <a:spcPct val="100000"/>
                        </a:lnSpc>
                        <a:spcBef>
                          <a:spcPts val="300"/>
                        </a:spcBef>
                      </a:pPr>
                      <a:r>
                        <a:rPr b="0" lang="fr-FR" sz="1100" spc="-21" strike="noStrike">
                          <a:solidFill>
                            <a:srgbClr val="000000"/>
                          </a:solidFill>
                          <a:latin typeface="Corbel"/>
                        </a:rPr>
                        <a:t>1007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marL="1440" algn="ctr">
                        <a:lnSpc>
                          <a:spcPct val="100000"/>
                        </a:lnSpc>
                        <a:spcBef>
                          <a:spcPts val="300"/>
                        </a:spcBef>
                      </a:pPr>
                      <a:r>
                        <a:rPr b="1" lang="fr-FR" sz="1100" spc="-26" strike="noStrike">
                          <a:solidFill>
                            <a:srgbClr val="000000"/>
                          </a:solidFill>
                          <a:latin typeface="Corbel"/>
                        </a:rPr>
                        <a:t>12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90280" indent="137160">
                        <a:lnSpc>
                          <a:spcPct val="100000"/>
                        </a:lnSpc>
                        <a:spcBef>
                          <a:spcPts val="300"/>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12" strike="noStrike">
                          <a:solidFill>
                            <a:srgbClr val="000000"/>
                          </a:solidFill>
                          <a:latin typeface="Corbel"/>
                        </a:rPr>
                        <a:t> 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12" strike="noStrike">
                          <a:solidFill>
                            <a:srgbClr val="000000"/>
                          </a:solidFill>
                          <a:latin typeface="Corbel"/>
                        </a:rPr>
                        <a:t>102723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25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2520" algn="ctr">
                        <a:lnSpc>
                          <a:spcPct val="100000"/>
                        </a:lnSpc>
                        <a:spcBef>
                          <a:spcPts val="300"/>
                        </a:spcBef>
                      </a:pPr>
                      <a:r>
                        <a:rPr b="0" lang="fr-FR" sz="1100" spc="-26" strike="noStrike">
                          <a:solidFill>
                            <a:srgbClr val="000000"/>
                          </a:solidFill>
                          <a:latin typeface="Corbel"/>
                        </a:rPr>
                        <a:t>665</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6600">
                <a:tc>
                  <a:txBody>
                    <a:bodyPr anchor="t">
                      <a:noAutofit/>
                    </a:bodyPr>
                    <a:p>
                      <a:pPr algn="ctr">
                        <a:lnSpc>
                          <a:spcPct val="100000"/>
                        </a:lnSpc>
                        <a:spcBef>
                          <a:spcPts val="300"/>
                        </a:spcBef>
                      </a:pPr>
                      <a:r>
                        <a:rPr b="1" lang="fr-FR" sz="1100" spc="-26" strike="noStrike">
                          <a:solidFill>
                            <a:srgbClr val="000000"/>
                          </a:solidFill>
                          <a:latin typeface="Corbel"/>
                        </a:rPr>
                        <a:t>13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90280" indent="137160">
                        <a:lnSpc>
                          <a:spcPct val="100000"/>
                        </a:lnSpc>
                        <a:spcBef>
                          <a:spcPts val="300"/>
                        </a:spcBef>
                        <a:tabLst>
                          <a:tab algn="l" pos="0"/>
                        </a:tabLst>
                      </a:pPr>
                      <a:r>
                        <a:rPr b="0" lang="fr-FR" sz="1100" spc="-1" strike="noStrike">
                          <a:solidFill>
                            <a:srgbClr val="000000"/>
                          </a:solidFill>
                          <a:latin typeface="Corbel"/>
                        </a:rPr>
                        <a:t>Texte</a:t>
                      </a:r>
                      <a:r>
                        <a:rPr b="0" lang="fr-FR" sz="1100" spc="-7"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Tf-</a:t>
                      </a:r>
                      <a:r>
                        <a:rPr b="0" lang="fr-FR" sz="1100" spc="-26" strike="noStrike">
                          <a:solidFill>
                            <a:srgbClr val="000000"/>
                          </a:solidFill>
                          <a:latin typeface="Corbel"/>
                        </a:rPr>
                        <a:t>Idf</a:t>
                      </a:r>
                      <a:r>
                        <a:rPr b="0" lang="fr-FR" sz="1100" spc="-1" strike="noStrike">
                          <a:solidFill>
                            <a:srgbClr val="000000"/>
                          </a:solidFill>
                          <a:latin typeface="Corbel"/>
                        </a:rPr>
                        <a:t> Image</a:t>
                      </a:r>
                      <a:r>
                        <a:rPr b="0" lang="fr-FR" sz="1100" spc="-12" strike="noStrike">
                          <a:solidFill>
                            <a:srgbClr val="000000"/>
                          </a:solidFill>
                          <a:latin typeface="Corbel"/>
                        </a:rPr>
                        <a:t> </a:t>
                      </a:r>
                      <a:r>
                        <a:rPr b="0" lang="fr-FR" sz="1100" spc="-1" strike="noStrike">
                          <a:solidFill>
                            <a:srgbClr val="000000"/>
                          </a:solidFill>
                          <a:latin typeface="Corbel"/>
                        </a:rPr>
                        <a:t>:</a:t>
                      </a:r>
                      <a:r>
                        <a:rPr b="0" lang="fr-FR" sz="1100" spc="-12" strike="noStrike">
                          <a:solidFill>
                            <a:srgbClr val="000000"/>
                          </a:solidFill>
                          <a:latin typeface="Corbel"/>
                        </a:rPr>
                        <a:t> 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21" strike="noStrike">
                          <a:solidFill>
                            <a:srgbClr val="000000"/>
                          </a:solidFill>
                          <a:latin typeface="Corbel"/>
                        </a:rPr>
                        <a:t>2371</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spcBef>
                          <a:spcPts val="300"/>
                        </a:spcBef>
                      </a:pPr>
                      <a:r>
                        <a:rPr b="0" lang="fr-FR" sz="1100" spc="-12" strike="noStrike">
                          <a:solidFill>
                            <a:srgbClr val="000000"/>
                          </a:solidFill>
                          <a:latin typeface="Corbel"/>
                        </a:rPr>
                        <a:t>102723</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720" algn="ctr">
                        <a:lnSpc>
                          <a:spcPct val="100000"/>
                        </a:lnSpc>
                        <a:spcBef>
                          <a:spcPts val="300"/>
                        </a:spcBef>
                      </a:pPr>
                      <a:r>
                        <a:rPr b="0" lang="fr-FR" sz="1100" spc="-26" strike="noStrike">
                          <a:solidFill>
                            <a:srgbClr val="000000"/>
                          </a:solidFill>
                          <a:latin typeface="Corbel"/>
                        </a:rPr>
                        <a:t>Oui</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300"/>
                        </a:spcBef>
                      </a:pPr>
                      <a:r>
                        <a:rPr b="0" lang="fr-FR" sz="1100" spc="-52" strike="noStrike">
                          <a:solidFill>
                            <a:srgbClr val="000000"/>
                          </a:solidFill>
                          <a:latin typeface="Corbel"/>
                        </a:rPr>
                        <a:t>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25880">
                <a:tc>
                  <a:txBody>
                    <a:bodyPr anchor="t">
                      <a:noAutofit/>
                    </a:bodyPr>
                    <a:p>
                      <a:pPr algn="ctr">
                        <a:lnSpc>
                          <a:spcPct val="100000"/>
                        </a:lnSpc>
                        <a:spcBef>
                          <a:spcPts val="300"/>
                        </a:spcBef>
                      </a:pPr>
                      <a:r>
                        <a:rPr b="1" lang="fr-FR" sz="1100" spc="-26" strike="noStrike">
                          <a:solidFill>
                            <a:srgbClr val="000000"/>
                          </a:solidFill>
                          <a:latin typeface="Corbel"/>
                        </a:rPr>
                        <a:t>14</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6a6a6"/>
                    </a:solidFill>
                  </a:tcPr>
                </a:tc>
                <a:tc>
                  <a:txBody>
                    <a:bodyPr anchor="t">
                      <a:noAutofit/>
                    </a:bodyPr>
                    <a:p>
                      <a:pPr marL="883800">
                        <a:lnSpc>
                          <a:spcPct val="100000"/>
                        </a:lnSpc>
                        <a:spcBef>
                          <a:spcPts val="300"/>
                        </a:spcBef>
                      </a:pPr>
                      <a:r>
                        <a:rPr b="0" lang="fr-FR" sz="1100" spc="-1" strike="noStrike">
                          <a:solidFill>
                            <a:srgbClr val="000000"/>
                          </a:solidFill>
                          <a:latin typeface="Corbel"/>
                        </a:rPr>
                        <a:t>Texte</a:t>
                      </a:r>
                      <a:r>
                        <a:rPr b="0" lang="fr-FR" sz="1100" spc="-21" strike="noStrike">
                          <a:solidFill>
                            <a:srgbClr val="000000"/>
                          </a:solidFill>
                          <a:latin typeface="Corbel"/>
                        </a:rPr>
                        <a:t> </a:t>
                      </a:r>
                      <a:r>
                        <a:rPr b="0" lang="fr-FR" sz="1100" spc="-1" strike="noStrike">
                          <a:solidFill>
                            <a:srgbClr val="000000"/>
                          </a:solidFill>
                          <a:latin typeface="Corbel"/>
                        </a:rPr>
                        <a:t>:</a:t>
                      </a:r>
                      <a:r>
                        <a:rPr b="0" lang="fr-FR" sz="1100" spc="-21" strike="noStrike">
                          <a:solidFill>
                            <a:srgbClr val="000000"/>
                          </a:solidFill>
                          <a:latin typeface="Corbel"/>
                        </a:rPr>
                        <a:t> </a:t>
                      </a:r>
                      <a:r>
                        <a:rPr b="0" lang="fr-FR" sz="1100" spc="-12" strike="noStrike">
                          <a:solidFill>
                            <a:srgbClr val="000000"/>
                          </a:solidFill>
                          <a:latin typeface="Corbel"/>
                        </a:rPr>
                        <a:t>Word2Vec</a:t>
                      </a:r>
                      <a:endParaRPr b="0" lang="fr-FR" sz="1100" spc="-1" strike="noStrike">
                        <a:solidFill>
                          <a:srgbClr val="000000"/>
                        </a:solidFill>
                        <a:latin typeface="Arial"/>
                      </a:endParaRPr>
                    </a:p>
                    <a:p>
                      <a:pPr marL="890280">
                        <a:lnSpc>
                          <a:spcPct val="100000"/>
                        </a:lnSpc>
                      </a:pPr>
                      <a:r>
                        <a:rPr b="0" lang="fr-FR" sz="1100" spc="-1" strike="noStrike">
                          <a:solidFill>
                            <a:srgbClr val="000000"/>
                          </a:solidFill>
                          <a:latin typeface="Corbel"/>
                        </a:rPr>
                        <a:t>Image</a:t>
                      </a:r>
                      <a:r>
                        <a:rPr b="0" lang="fr-FR" sz="1100" spc="-15" strike="noStrike">
                          <a:solidFill>
                            <a:srgbClr val="000000"/>
                          </a:solidFill>
                          <a:latin typeface="Corbel"/>
                        </a:rPr>
                        <a:t> </a:t>
                      </a:r>
                      <a:r>
                        <a:rPr b="0" lang="fr-FR" sz="1100" spc="-1" strike="noStrike">
                          <a:solidFill>
                            <a:srgbClr val="000000"/>
                          </a:solidFill>
                          <a:latin typeface="Corbel"/>
                        </a:rPr>
                        <a:t>:</a:t>
                      </a:r>
                      <a:r>
                        <a:rPr b="0" lang="fr-FR" sz="1100" spc="-7" strike="noStrike">
                          <a:solidFill>
                            <a:srgbClr val="000000"/>
                          </a:solidFill>
                          <a:latin typeface="Corbel"/>
                        </a:rPr>
                        <a:t> </a:t>
                      </a: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720" algn="ctr">
                        <a:lnSpc>
                          <a:spcPct val="100000"/>
                        </a:lnSpc>
                        <a:spcBef>
                          <a:spcPts val="300"/>
                        </a:spcBef>
                      </a:pPr>
                      <a:r>
                        <a:rPr b="0" lang="fr-FR" sz="1100" spc="-21" strike="noStrike">
                          <a:solidFill>
                            <a:srgbClr val="000000"/>
                          </a:solidFill>
                          <a:latin typeface="Corbel"/>
                        </a:rPr>
                        <a:t>1000</a:t>
                      </a:r>
                      <a:endParaRPr b="0" lang="fr-FR" sz="1100" spc="-1" strike="noStrike">
                        <a:solidFill>
                          <a:srgbClr val="000000"/>
                        </a:solidFill>
                        <a:latin typeface="Arial"/>
                      </a:endParaRPr>
                    </a:p>
                    <a:p>
                      <a:pPr marL="720" algn="ctr">
                        <a:lnSpc>
                          <a:spcPct val="100000"/>
                        </a:lnSpc>
                      </a:pPr>
                      <a:r>
                        <a:rPr b="0" lang="fr-FR" sz="1100" spc="-12" strike="noStrike">
                          <a:solidFill>
                            <a:srgbClr val="000000"/>
                          </a:solidFill>
                          <a:latin typeface="Corbel"/>
                        </a:rPr>
                        <a:t>100352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800" algn="ctr">
                        <a:lnSpc>
                          <a:spcPct val="100000"/>
                        </a:lnSpc>
                        <a:spcBef>
                          <a:spcPts val="300"/>
                        </a:spcBef>
                      </a:pPr>
                      <a:r>
                        <a:rPr b="0" lang="fr-FR" sz="1100" spc="-12" strike="noStrike">
                          <a:solidFill>
                            <a:srgbClr val="000000"/>
                          </a:solidFill>
                          <a:latin typeface="Corbel"/>
                        </a:rPr>
                        <a:t>101352</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marL="1440" algn="ctr">
                        <a:lnSpc>
                          <a:spcPct val="100000"/>
                        </a:lnSpc>
                        <a:spcBef>
                          <a:spcPts val="300"/>
                        </a:spcBef>
                      </a:pPr>
                      <a:r>
                        <a:rPr b="0" lang="fr-FR" sz="1100" spc="-26" strike="noStrike">
                          <a:solidFill>
                            <a:srgbClr val="000000"/>
                          </a:solidFill>
                          <a:latin typeface="Corbel"/>
                        </a:rPr>
                        <a:t>Non</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cc3300"/>
                    </a:solidFill>
                  </a:tcPr>
                </a:tc>
                <a:tc>
                  <a:txBody>
                    <a:bodyPr anchor="t">
                      <a:noAutofit/>
                    </a:bodyPr>
                    <a:p>
                      <a:pPr marL="1800" algn="ctr">
                        <a:lnSpc>
                          <a:spcPct val="100000"/>
                        </a:lnSpc>
                        <a:spcBef>
                          <a:spcPts val="300"/>
                        </a:spcBef>
                      </a:pPr>
                      <a:r>
                        <a:rPr b="0" lang="fr-FR" sz="1100" spc="-1" strike="noStrike">
                          <a:solidFill>
                            <a:srgbClr val="000000"/>
                          </a:solidFill>
                          <a:latin typeface="Corbel"/>
                        </a:rPr>
                        <a:t>Oui</a:t>
                      </a:r>
                      <a:r>
                        <a:rPr b="0" lang="fr-FR" sz="1100" spc="-12" strike="noStrike">
                          <a:solidFill>
                            <a:srgbClr val="000000"/>
                          </a:solidFill>
                          <a:latin typeface="Corbel"/>
                        </a:rPr>
                        <a:t> </a:t>
                      </a:r>
                      <a:r>
                        <a:rPr b="0" lang="fr-FR" sz="1100" spc="-1" strike="noStrike">
                          <a:solidFill>
                            <a:srgbClr val="000000"/>
                          </a:solidFill>
                          <a:latin typeface="Corbel"/>
                        </a:rPr>
                        <a:t>sur </a:t>
                      </a:r>
                      <a:r>
                        <a:rPr b="0" lang="fr-FR" sz="1100" spc="-12" strike="noStrike">
                          <a:solidFill>
                            <a:srgbClr val="000000"/>
                          </a:solidFill>
                          <a:latin typeface="Corbel"/>
                        </a:rPr>
                        <a:t>ResNet50</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af50"/>
                    </a:solidFill>
                  </a:tcPr>
                </a:tc>
                <a:tc>
                  <a:txBody>
                    <a:bodyPr anchor="t">
                      <a:noAutofit/>
                    </a:bodyPr>
                    <a:p>
                      <a:pPr marL="1800" algn="ctr">
                        <a:lnSpc>
                          <a:spcPct val="100000"/>
                        </a:lnSpc>
                        <a:spcBef>
                          <a:spcPts val="300"/>
                        </a:spcBef>
                      </a:pPr>
                      <a:r>
                        <a:rPr b="0" lang="fr-FR" sz="1100" spc="-12" strike="noStrike">
                          <a:solidFill>
                            <a:srgbClr val="000000"/>
                          </a:solidFill>
                          <a:latin typeface="Corbel"/>
                        </a:rPr>
                        <a:t>10007</a:t>
                      </a:r>
                      <a:endParaRPr b="0" lang="fr-FR" sz="11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7" name="object 2"/>
          <p:cNvGrpSpPr/>
          <p:nvPr/>
        </p:nvGrpSpPr>
        <p:grpSpPr>
          <a:xfrm>
            <a:off x="83880" y="861120"/>
            <a:ext cx="12021840" cy="5502240"/>
            <a:chOff x="83880" y="861120"/>
            <a:chExt cx="12021840" cy="5502240"/>
          </a:xfrm>
        </p:grpSpPr>
        <p:pic>
          <p:nvPicPr>
            <p:cNvPr id="608" name="object 3" descr=""/>
            <p:cNvPicPr/>
            <p:nvPr/>
          </p:nvPicPr>
          <p:blipFill>
            <a:blip r:embed="rId1"/>
            <a:stretch/>
          </p:blipFill>
          <p:spPr>
            <a:xfrm>
              <a:off x="83880" y="2273760"/>
              <a:ext cx="2076120" cy="4089600"/>
            </a:xfrm>
            <a:prstGeom prst="rect">
              <a:avLst/>
            </a:prstGeom>
            <a:ln w="0">
              <a:noFill/>
            </a:ln>
          </p:spPr>
        </p:pic>
        <p:pic>
          <p:nvPicPr>
            <p:cNvPr id="609" name="object 4" descr=""/>
            <p:cNvPicPr/>
            <p:nvPr/>
          </p:nvPicPr>
          <p:blipFill>
            <a:blip r:embed="rId2"/>
            <a:stretch/>
          </p:blipFill>
          <p:spPr>
            <a:xfrm>
              <a:off x="2333160" y="2273760"/>
              <a:ext cx="9772560" cy="4089600"/>
            </a:xfrm>
            <a:prstGeom prst="rect">
              <a:avLst/>
            </a:prstGeom>
            <a:ln w="0">
              <a:noFill/>
            </a:ln>
          </p:spPr>
        </p:pic>
        <p:pic>
          <p:nvPicPr>
            <p:cNvPr id="610" name="object 5" descr=""/>
            <p:cNvPicPr/>
            <p:nvPr/>
          </p:nvPicPr>
          <p:blipFill>
            <a:blip r:embed="rId3"/>
            <a:stretch/>
          </p:blipFill>
          <p:spPr>
            <a:xfrm>
              <a:off x="1484280" y="861120"/>
              <a:ext cx="10343880" cy="1254960"/>
            </a:xfrm>
            <a:prstGeom prst="rect">
              <a:avLst/>
            </a:prstGeom>
            <a:ln w="0">
              <a:noFill/>
            </a:ln>
          </p:spPr>
        </p:pic>
        <p:sp>
          <p:nvSpPr>
            <p:cNvPr id="611" name="object 6"/>
            <p:cNvSpPr/>
            <p:nvPr/>
          </p:nvSpPr>
          <p:spPr>
            <a:xfrm>
              <a:off x="1484280" y="861120"/>
              <a:ext cx="10344240" cy="1254960"/>
            </a:xfrm>
            <a:custGeom>
              <a:avLst/>
              <a:gdLst>
                <a:gd name="textAreaLeft" fmla="*/ 0 w 10344240"/>
                <a:gd name="textAreaRight" fmla="*/ 10346760 w 10344240"/>
                <a:gd name="textAreaTop" fmla="*/ 0 h 1254960"/>
                <a:gd name="textAreaBottom" fmla="*/ 1257480 h 1254960"/>
              </a:gdLst>
              <a:ahLst/>
              <a:rect l="textAreaLeft" t="textAreaTop" r="textAreaRight" b="textAreaBottom"/>
              <a:pathLst>
                <a:path w="10346690" h="1257300">
                  <a:moveTo>
                    <a:pt x="0" y="84200"/>
                  </a:moveTo>
                  <a:lnTo>
                    <a:pt x="6619" y="51435"/>
                  </a:lnTo>
                  <a:lnTo>
                    <a:pt x="24669" y="24669"/>
                  </a:lnTo>
                  <a:lnTo>
                    <a:pt x="51434" y="6619"/>
                  </a:lnTo>
                  <a:lnTo>
                    <a:pt x="84201" y="0"/>
                  </a:lnTo>
                  <a:lnTo>
                    <a:pt x="10262235" y="0"/>
                  </a:lnTo>
                  <a:lnTo>
                    <a:pt x="10295001" y="6619"/>
                  </a:lnTo>
                  <a:lnTo>
                    <a:pt x="10321766" y="24669"/>
                  </a:lnTo>
                  <a:lnTo>
                    <a:pt x="10339816" y="51435"/>
                  </a:lnTo>
                  <a:lnTo>
                    <a:pt x="10346436" y="84200"/>
                  </a:lnTo>
                  <a:lnTo>
                    <a:pt x="10346436" y="1173099"/>
                  </a:lnTo>
                  <a:lnTo>
                    <a:pt x="10339816" y="1205864"/>
                  </a:lnTo>
                  <a:lnTo>
                    <a:pt x="10321766" y="1232630"/>
                  </a:lnTo>
                  <a:lnTo>
                    <a:pt x="10295001" y="1250680"/>
                  </a:lnTo>
                  <a:lnTo>
                    <a:pt x="10262235" y="1257300"/>
                  </a:lnTo>
                  <a:lnTo>
                    <a:pt x="84201" y="1257300"/>
                  </a:lnTo>
                  <a:lnTo>
                    <a:pt x="51434" y="1250680"/>
                  </a:lnTo>
                  <a:lnTo>
                    <a:pt x="24669" y="1232630"/>
                  </a:lnTo>
                  <a:lnTo>
                    <a:pt x="6619" y="1205864"/>
                  </a:lnTo>
                  <a:lnTo>
                    <a:pt x="0" y="1173099"/>
                  </a:lnTo>
                  <a:lnTo>
                    <a:pt x="0" y="84200"/>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12" name="object 7"/>
          <p:cNvSpPr/>
          <p:nvPr/>
        </p:nvSpPr>
        <p:spPr>
          <a:xfrm>
            <a:off x="1587600" y="919080"/>
            <a:ext cx="9983520" cy="1107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Mise</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en</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place</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modèles de </a:t>
            </a:r>
            <a:r>
              <a:rPr b="1" lang="fr-FR" sz="1200" spc="-12" strike="noStrike" u="sng">
                <a:solidFill>
                  <a:srgbClr val="000000"/>
                </a:solidFill>
                <a:uFill>
                  <a:solidFill>
                    <a:srgbClr val="000000"/>
                  </a:solidFill>
                </a:uFill>
                <a:latin typeface="Corbel"/>
                <a:ea typeface="DejaVu Sans"/>
              </a:rPr>
              <a:t>classification</a:t>
            </a:r>
            <a:r>
              <a:rPr b="1" lang="fr-FR" sz="1200" spc="-1"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642600" indent="-172800">
              <a:lnSpc>
                <a:spcPct val="100000"/>
              </a:lnSpc>
              <a:buClr>
                <a:srgbClr val="000000"/>
              </a:buClr>
              <a:buFont typeface="Arial"/>
              <a:buChar char="•"/>
              <a:tabLst>
                <a:tab algn="l" pos="642600"/>
              </a:tabLst>
            </a:pPr>
            <a:r>
              <a:rPr b="0" lang="fr-FR" sz="1200" spc="-1" strike="noStrike" u="sng">
                <a:solidFill>
                  <a:srgbClr val="000000"/>
                </a:solidFill>
                <a:uFill>
                  <a:solidFill>
                    <a:srgbClr val="000000"/>
                  </a:solidFill>
                </a:uFill>
                <a:latin typeface="Corbel"/>
                <a:ea typeface="DejaVu Sans"/>
              </a:rPr>
              <a:t>Mesure de</a:t>
            </a:r>
            <a:r>
              <a:rPr b="0" lang="fr-FR" sz="1200" spc="-12" strike="noStrike" u="sng">
                <a:solidFill>
                  <a:srgbClr val="000000"/>
                </a:solidFill>
                <a:uFill>
                  <a:solidFill>
                    <a:srgbClr val="000000"/>
                  </a:solidFill>
                </a:uFill>
                <a:latin typeface="Corbel"/>
                <a:ea typeface="DejaVu Sans"/>
              </a:rPr>
              <a:t> performance </a:t>
            </a:r>
            <a:r>
              <a:rPr b="0" lang="fr-FR" sz="1200" spc="-1" strike="noStrike" u="sng">
                <a:solidFill>
                  <a:srgbClr val="000000"/>
                </a:solidFill>
                <a:uFill>
                  <a:solidFill>
                    <a:srgbClr val="000000"/>
                  </a:solidFill>
                </a:uFill>
                <a:latin typeface="Corbel"/>
                <a:ea typeface="DejaVu Sans"/>
              </a:rPr>
              <a:t>par </a:t>
            </a:r>
            <a:r>
              <a:rPr b="0" lang="fr-FR" sz="1200" spc="-12" strike="noStrike" u="sng">
                <a:solidFill>
                  <a:srgbClr val="000000"/>
                </a:solidFill>
                <a:uFill>
                  <a:solidFill>
                    <a:srgbClr val="000000"/>
                  </a:solidFill>
                </a:uFill>
                <a:latin typeface="Corbel"/>
                <a:ea typeface="DejaVu Sans"/>
              </a:rPr>
              <a:t>l’accuracy</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pourcentage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prédictions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correctes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sur 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total</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prédictions.</a:t>
            </a:r>
            <a:endParaRPr b="0" lang="fr-FR" sz="1200" spc="-1" strike="noStrike">
              <a:solidFill>
                <a:srgbClr val="000000"/>
              </a:solidFill>
              <a:latin typeface="Arial"/>
            </a:endParaRPr>
          </a:p>
          <a:p>
            <a:pPr marL="643320" indent="-173520">
              <a:lnSpc>
                <a:spcPct val="100000"/>
              </a:lnSpc>
              <a:buClr>
                <a:srgbClr val="000000"/>
              </a:buClr>
              <a:buFont typeface="Arial"/>
              <a:buChar char="•"/>
              <a:tabLst>
                <a:tab algn="l" pos="643320"/>
              </a:tabLst>
            </a:pPr>
            <a:r>
              <a:rPr b="0" lang="fr-FR" sz="1200" spc="-12" strike="noStrike">
                <a:solidFill>
                  <a:srgbClr val="000000"/>
                </a:solidFill>
                <a:latin typeface="Corbel"/>
                <a:ea typeface="DejaVu Sans"/>
              </a:rPr>
              <a:t>classification</a:t>
            </a:r>
            <a:r>
              <a:rPr b="0" lang="fr-FR" sz="1200" spc="-1" strike="noStrike">
                <a:solidFill>
                  <a:srgbClr val="000000"/>
                </a:solidFill>
                <a:latin typeface="Corbel"/>
                <a:ea typeface="DejaVu Sans"/>
              </a:rPr>
              <a:t> accuracy</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 correct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predictions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 total</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predictions</a:t>
            </a:r>
            <a:endParaRPr b="0" lang="fr-FR" sz="1200" spc="-1" strike="noStrike">
              <a:solidFill>
                <a:srgbClr val="000000"/>
              </a:solidFill>
              <a:latin typeface="Arial"/>
            </a:endParaRPr>
          </a:p>
          <a:p>
            <a:pPr marL="641880" indent="-172800">
              <a:lnSpc>
                <a:spcPct val="100000"/>
              </a:lnSpc>
              <a:buClr>
                <a:srgbClr val="000000"/>
              </a:buClr>
              <a:buFont typeface="Arial"/>
              <a:buChar char="•"/>
              <a:tabLst>
                <a:tab algn="l" pos="641880"/>
                <a:tab algn="l" pos="672480"/>
              </a:tabLst>
            </a:pPr>
            <a:r>
              <a:rPr b="0" lang="fr-FR" sz="1200" spc="-1" strike="noStrike">
                <a:solidFill>
                  <a:srgbClr val="000000"/>
                </a:solidFill>
                <a:latin typeface="Arial"/>
                <a:ea typeface="DejaVu Sans"/>
              </a:rPr>
              <a:t>	</a:t>
            </a:r>
            <a:r>
              <a:rPr b="0" lang="fr-FR" sz="1200" spc="-1" strike="noStrike">
                <a:solidFill>
                  <a:srgbClr val="000000"/>
                </a:solidFill>
                <a:latin typeface="Corbel"/>
                <a:ea typeface="DejaVu Sans"/>
              </a:rPr>
              <a:t>Nous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7</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2" strike="noStrike">
                <a:solidFill>
                  <a:srgbClr val="000000"/>
                </a:solidFill>
                <a:latin typeface="Corbel"/>
                <a:ea typeface="DejaVu Sans"/>
              </a:rPr>
              <a:t> categories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ici),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l’accuracy</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donne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idée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globale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performance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12" strike="noStrike">
                <a:solidFill>
                  <a:srgbClr val="000000"/>
                </a:solidFill>
                <a:latin typeface="Corbel"/>
                <a:ea typeface="DejaVu Sans"/>
              </a:rPr>
              <a:t> modèles,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mais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savons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12" strike="noStrike">
                <a:solidFill>
                  <a:srgbClr val="000000"/>
                </a:solidFill>
                <a:latin typeface="Corbel"/>
                <a:ea typeface="DejaVu Sans"/>
              </a:rPr>
              <a:t> toutes </a:t>
            </a:r>
            <a:r>
              <a:rPr b="0" lang="fr-FR" sz="1200" spc="-1" strike="noStrike">
                <a:solidFill>
                  <a:srgbClr val="000000"/>
                </a:solidFill>
                <a:latin typeface="Corbel"/>
                <a:ea typeface="DejaVu Sans"/>
              </a:rPr>
              <a:t>les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prédites</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même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manière,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ou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deux</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négligées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modèle.</a:t>
            </a:r>
            <a:endParaRPr b="0" lang="fr-FR" sz="1200" spc="-1" strike="noStrike">
              <a:solidFill>
                <a:srgbClr val="000000"/>
              </a:solidFill>
              <a:latin typeface="Arial"/>
            </a:endParaRPr>
          </a:p>
          <a:p>
            <a:pPr marL="643320" indent="-173520">
              <a:lnSpc>
                <a:spcPct val="100000"/>
              </a:lnSpc>
              <a:buClr>
                <a:srgbClr val="000000"/>
              </a:buClr>
              <a:buFont typeface="Arial"/>
              <a:buChar char="•"/>
              <a:tabLst>
                <a:tab algn="l" pos="643320"/>
              </a:tabLst>
            </a:pPr>
            <a:r>
              <a:rPr b="0" lang="fr-FR" sz="1200" spc="-1" strike="noStrike">
                <a:solidFill>
                  <a:srgbClr val="000000"/>
                </a:solidFill>
                <a:latin typeface="Corbel"/>
                <a:ea typeface="DejaVu Sans"/>
              </a:rPr>
              <a:t>Nous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allons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donc</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mettre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en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place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une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matrice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confusion,</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montrera</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bonnes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mauvaises predictions</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chaque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classe.</a:t>
            </a:r>
            <a:endParaRPr b="0" lang="fr-FR" sz="1200" spc="-1" strike="noStrike">
              <a:solidFill>
                <a:srgbClr val="000000"/>
              </a:solidFill>
              <a:latin typeface="Arial"/>
            </a:endParaRPr>
          </a:p>
        </p:txBody>
      </p:sp>
      <p:sp>
        <p:nvSpPr>
          <p:cNvPr id="613" name="PlaceHolder 1"/>
          <p:cNvSpPr>
            <a:spLocks noGrp="1"/>
          </p:cNvSpPr>
          <p:nvPr>
            <p:ph type="title"/>
          </p:nvPr>
        </p:nvSpPr>
        <p:spPr>
          <a:xfrm>
            <a:off x="1563120" y="182160"/>
            <a:ext cx="10675440" cy="122940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32" strike="noStrike">
                <a:solidFill>
                  <a:srgbClr val="000000"/>
                </a:solidFill>
                <a:latin typeface="Corbel"/>
              </a:rPr>
              <a:t>CLASSIFICATION</a:t>
            </a:r>
            <a:r>
              <a:rPr b="1" lang="fr-FR" sz="4000" spc="-80" strike="noStrike">
                <a:solidFill>
                  <a:srgbClr val="000000"/>
                </a:solidFill>
                <a:latin typeface="Corbel"/>
              </a:rPr>
              <a:t> </a:t>
            </a:r>
            <a:r>
              <a:rPr b="1" lang="fr-FR" sz="4000" spc="15" strike="noStrike">
                <a:solidFill>
                  <a:srgbClr val="000000"/>
                </a:solidFill>
                <a:latin typeface="Corbel"/>
              </a:rPr>
              <a:t>MU</a:t>
            </a:r>
            <a:r>
              <a:rPr b="1" lang="fr-FR" sz="4000" spc="-466" strike="noStrike">
                <a:solidFill>
                  <a:srgbClr val="000000"/>
                </a:solidFill>
                <a:latin typeface="Corbel"/>
              </a:rPr>
              <a:t>L</a:t>
            </a:r>
            <a:r>
              <a:rPr b="1" lang="fr-FR" sz="4000" spc="7" strike="noStrike">
                <a:solidFill>
                  <a:srgbClr val="000000"/>
                </a:solidFill>
                <a:latin typeface="Corbel"/>
              </a:rPr>
              <a:t>TICL</a:t>
            </a:r>
            <a:r>
              <a:rPr b="1" lang="fr-FR" sz="4000" spc="21" strike="noStrike">
                <a:solidFill>
                  <a:srgbClr val="000000"/>
                </a:solidFill>
                <a:latin typeface="Corbel"/>
              </a:rPr>
              <a:t>A</a:t>
            </a:r>
            <a:r>
              <a:rPr b="1" lang="fr-FR" sz="4000" spc="7" strike="noStrike">
                <a:solidFill>
                  <a:srgbClr val="000000"/>
                </a:solidFill>
                <a:latin typeface="Corbel"/>
              </a:rPr>
              <a:t>SSES</a:t>
            </a:r>
            <a:endParaRPr b="0" lang="fr-FR" sz="4000" spc="-1" strike="noStrike">
              <a:solidFill>
                <a:srgbClr val="000000"/>
              </a:solidFill>
              <a:latin typeface="Arial"/>
            </a:endParaRPr>
          </a:p>
        </p:txBody>
      </p:sp>
      <p:grpSp>
        <p:nvGrpSpPr>
          <p:cNvPr id="614" name="object 9"/>
          <p:cNvGrpSpPr/>
          <p:nvPr/>
        </p:nvGrpSpPr>
        <p:grpSpPr>
          <a:xfrm>
            <a:off x="1414440" y="2548080"/>
            <a:ext cx="8946720" cy="3900960"/>
            <a:chOff x="1414440" y="2548080"/>
            <a:chExt cx="8946720" cy="3900960"/>
          </a:xfrm>
        </p:grpSpPr>
        <p:sp>
          <p:nvSpPr>
            <p:cNvPr id="615" name="object 10"/>
            <p:cNvSpPr/>
            <p:nvPr/>
          </p:nvSpPr>
          <p:spPr>
            <a:xfrm>
              <a:off x="10084320" y="2548080"/>
              <a:ext cx="276840" cy="3900960"/>
            </a:xfrm>
            <a:custGeom>
              <a:avLst/>
              <a:gdLst>
                <a:gd name="textAreaLeft" fmla="*/ 0 w 276840"/>
                <a:gd name="textAreaRight" fmla="*/ 279360 w 276840"/>
                <a:gd name="textAreaTop" fmla="*/ 0 h 3900960"/>
                <a:gd name="textAreaBottom" fmla="*/ 3903480 h 3900960"/>
              </a:gdLst>
              <a:ahLst/>
              <a:rect l="textAreaLeft" t="textAreaTop" r="textAreaRight" b="textAreaBottom"/>
              <a:pathLst>
                <a:path w="279400" h="3903345">
                  <a:moveTo>
                    <a:pt x="278892" y="0"/>
                  </a:moveTo>
                  <a:lnTo>
                    <a:pt x="0" y="0"/>
                  </a:lnTo>
                  <a:lnTo>
                    <a:pt x="0" y="3902964"/>
                  </a:lnTo>
                  <a:lnTo>
                    <a:pt x="278892" y="3902964"/>
                  </a:lnTo>
                  <a:lnTo>
                    <a:pt x="278892" y="0"/>
                  </a:lnTo>
                  <a:close/>
                </a:path>
              </a:pathLst>
            </a:custGeom>
            <a:solidFill>
              <a:srgbClr val="9aea95">
                <a:alpha val="39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6" name="object 11"/>
            <p:cNvSpPr/>
            <p:nvPr/>
          </p:nvSpPr>
          <p:spPr>
            <a:xfrm>
              <a:off x="10084320" y="2548080"/>
              <a:ext cx="276840" cy="3900960"/>
            </a:xfrm>
            <a:custGeom>
              <a:avLst/>
              <a:gdLst>
                <a:gd name="textAreaLeft" fmla="*/ 0 w 276840"/>
                <a:gd name="textAreaRight" fmla="*/ 279360 w 276840"/>
                <a:gd name="textAreaTop" fmla="*/ 0 h 3900960"/>
                <a:gd name="textAreaBottom" fmla="*/ 3903480 h 3900960"/>
              </a:gdLst>
              <a:ahLst/>
              <a:rect l="textAreaLeft" t="textAreaTop" r="textAreaRight" b="textAreaBottom"/>
              <a:pathLst>
                <a:path w="279400" h="3903345">
                  <a:moveTo>
                    <a:pt x="0" y="3902964"/>
                  </a:moveTo>
                  <a:lnTo>
                    <a:pt x="278892" y="3902964"/>
                  </a:lnTo>
                  <a:lnTo>
                    <a:pt x="278892" y="0"/>
                  </a:lnTo>
                  <a:lnTo>
                    <a:pt x="0" y="0"/>
                  </a:lnTo>
                  <a:lnTo>
                    <a:pt x="0" y="3902964"/>
                  </a:lnTo>
                  <a:close/>
                </a:path>
              </a:pathLst>
            </a:custGeom>
            <a:noFill/>
            <a:ln w="15874">
              <a:solidFill>
                <a:srgbClr val="00af5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7" name="object 12"/>
            <p:cNvSpPr/>
            <p:nvPr/>
          </p:nvSpPr>
          <p:spPr>
            <a:xfrm>
              <a:off x="1414440" y="5427000"/>
              <a:ext cx="445680" cy="447120"/>
            </a:xfrm>
            <a:custGeom>
              <a:avLst/>
              <a:gdLst>
                <a:gd name="textAreaLeft" fmla="*/ 0 w 445680"/>
                <a:gd name="textAreaRight" fmla="*/ 448200 w 445680"/>
                <a:gd name="textAreaTop" fmla="*/ 0 h 447120"/>
                <a:gd name="textAreaBottom" fmla="*/ 449640 h 447120"/>
              </a:gdLst>
              <a:ahLst/>
              <a:rect l="textAreaLeft" t="textAreaTop" r="textAreaRight" b="textAreaBottom"/>
              <a:pathLst>
                <a:path w="448310" h="449579">
                  <a:moveTo>
                    <a:pt x="224028" y="0"/>
                  </a:moveTo>
                  <a:lnTo>
                    <a:pt x="178886" y="4564"/>
                  </a:lnTo>
                  <a:lnTo>
                    <a:pt x="136838" y="17656"/>
                  </a:lnTo>
                  <a:lnTo>
                    <a:pt x="98784" y="38375"/>
                  </a:lnTo>
                  <a:lnTo>
                    <a:pt x="65627" y="65817"/>
                  </a:lnTo>
                  <a:lnTo>
                    <a:pt x="38268" y="99082"/>
                  </a:lnTo>
                  <a:lnTo>
                    <a:pt x="17609" y="137267"/>
                  </a:lnTo>
                  <a:lnTo>
                    <a:pt x="4552" y="179470"/>
                  </a:lnTo>
                  <a:lnTo>
                    <a:pt x="0" y="224790"/>
                  </a:lnTo>
                  <a:lnTo>
                    <a:pt x="4552" y="270091"/>
                  </a:lnTo>
                  <a:lnTo>
                    <a:pt x="17609" y="312286"/>
                  </a:lnTo>
                  <a:lnTo>
                    <a:pt x="38268" y="350469"/>
                  </a:lnTo>
                  <a:lnTo>
                    <a:pt x="65627" y="383738"/>
                  </a:lnTo>
                  <a:lnTo>
                    <a:pt x="98784" y="411187"/>
                  </a:lnTo>
                  <a:lnTo>
                    <a:pt x="136838" y="431914"/>
                  </a:lnTo>
                  <a:lnTo>
                    <a:pt x="178886" y="445012"/>
                  </a:lnTo>
                  <a:lnTo>
                    <a:pt x="224028" y="449580"/>
                  </a:lnTo>
                  <a:lnTo>
                    <a:pt x="269169" y="445012"/>
                  </a:lnTo>
                  <a:lnTo>
                    <a:pt x="311217" y="431914"/>
                  </a:lnTo>
                  <a:lnTo>
                    <a:pt x="349271" y="411187"/>
                  </a:lnTo>
                  <a:lnTo>
                    <a:pt x="382428" y="383738"/>
                  </a:lnTo>
                  <a:lnTo>
                    <a:pt x="409787" y="350469"/>
                  </a:lnTo>
                  <a:lnTo>
                    <a:pt x="430446" y="312286"/>
                  </a:lnTo>
                  <a:lnTo>
                    <a:pt x="443503" y="270091"/>
                  </a:lnTo>
                  <a:lnTo>
                    <a:pt x="448055" y="224790"/>
                  </a:lnTo>
                  <a:lnTo>
                    <a:pt x="443503" y="179470"/>
                  </a:lnTo>
                  <a:lnTo>
                    <a:pt x="430446" y="137267"/>
                  </a:lnTo>
                  <a:lnTo>
                    <a:pt x="409787" y="99082"/>
                  </a:lnTo>
                  <a:lnTo>
                    <a:pt x="382428" y="65817"/>
                  </a:lnTo>
                  <a:lnTo>
                    <a:pt x="349271" y="38375"/>
                  </a:lnTo>
                  <a:lnTo>
                    <a:pt x="311217" y="17656"/>
                  </a:lnTo>
                  <a:lnTo>
                    <a:pt x="269169" y="4564"/>
                  </a:lnTo>
                  <a:lnTo>
                    <a:pt x="224028" y="0"/>
                  </a:lnTo>
                  <a:close/>
                </a:path>
              </a:pathLst>
            </a:custGeom>
            <a:solidFill>
              <a:srgbClr val="9aea95">
                <a:alpha val="50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8" name="object 13"/>
            <p:cNvSpPr/>
            <p:nvPr/>
          </p:nvSpPr>
          <p:spPr>
            <a:xfrm>
              <a:off x="1414440" y="5427000"/>
              <a:ext cx="445680" cy="447120"/>
            </a:xfrm>
            <a:custGeom>
              <a:avLst/>
              <a:gdLst>
                <a:gd name="textAreaLeft" fmla="*/ 0 w 445680"/>
                <a:gd name="textAreaRight" fmla="*/ 448200 w 445680"/>
                <a:gd name="textAreaTop" fmla="*/ 0 h 447120"/>
                <a:gd name="textAreaBottom" fmla="*/ 449640 h 447120"/>
              </a:gdLst>
              <a:ahLst/>
              <a:rect l="textAreaLeft" t="textAreaTop" r="textAreaRight" b="textAreaBottom"/>
              <a:pathLst>
                <a:path w="448310" h="449579">
                  <a:moveTo>
                    <a:pt x="0" y="224790"/>
                  </a:moveTo>
                  <a:lnTo>
                    <a:pt x="4552" y="179470"/>
                  </a:lnTo>
                  <a:lnTo>
                    <a:pt x="17609" y="137267"/>
                  </a:lnTo>
                  <a:lnTo>
                    <a:pt x="38268" y="99082"/>
                  </a:lnTo>
                  <a:lnTo>
                    <a:pt x="65627" y="65817"/>
                  </a:lnTo>
                  <a:lnTo>
                    <a:pt x="98784" y="38375"/>
                  </a:lnTo>
                  <a:lnTo>
                    <a:pt x="136838" y="17656"/>
                  </a:lnTo>
                  <a:lnTo>
                    <a:pt x="178886" y="4564"/>
                  </a:lnTo>
                  <a:lnTo>
                    <a:pt x="224028" y="0"/>
                  </a:lnTo>
                  <a:lnTo>
                    <a:pt x="269169" y="4564"/>
                  </a:lnTo>
                  <a:lnTo>
                    <a:pt x="311217" y="17656"/>
                  </a:lnTo>
                  <a:lnTo>
                    <a:pt x="349271" y="38375"/>
                  </a:lnTo>
                  <a:lnTo>
                    <a:pt x="382428" y="65817"/>
                  </a:lnTo>
                  <a:lnTo>
                    <a:pt x="409787" y="99082"/>
                  </a:lnTo>
                  <a:lnTo>
                    <a:pt x="430446" y="137267"/>
                  </a:lnTo>
                  <a:lnTo>
                    <a:pt x="443503" y="179470"/>
                  </a:lnTo>
                  <a:lnTo>
                    <a:pt x="448055" y="224790"/>
                  </a:lnTo>
                  <a:lnTo>
                    <a:pt x="443503" y="270091"/>
                  </a:lnTo>
                  <a:lnTo>
                    <a:pt x="430446" y="312286"/>
                  </a:lnTo>
                  <a:lnTo>
                    <a:pt x="409787" y="350469"/>
                  </a:lnTo>
                  <a:lnTo>
                    <a:pt x="382428" y="383738"/>
                  </a:lnTo>
                  <a:lnTo>
                    <a:pt x="349271" y="411187"/>
                  </a:lnTo>
                  <a:lnTo>
                    <a:pt x="311217" y="431914"/>
                  </a:lnTo>
                  <a:lnTo>
                    <a:pt x="269169" y="445012"/>
                  </a:lnTo>
                  <a:lnTo>
                    <a:pt x="224028" y="449580"/>
                  </a:lnTo>
                  <a:lnTo>
                    <a:pt x="178886" y="445012"/>
                  </a:lnTo>
                  <a:lnTo>
                    <a:pt x="136838" y="431914"/>
                  </a:lnTo>
                  <a:lnTo>
                    <a:pt x="98784" y="411187"/>
                  </a:lnTo>
                  <a:lnTo>
                    <a:pt x="65627" y="383738"/>
                  </a:lnTo>
                  <a:lnTo>
                    <a:pt x="38268" y="350469"/>
                  </a:lnTo>
                  <a:lnTo>
                    <a:pt x="17609" y="312286"/>
                  </a:lnTo>
                  <a:lnTo>
                    <a:pt x="4552" y="270091"/>
                  </a:lnTo>
                  <a:lnTo>
                    <a:pt x="0" y="224790"/>
                  </a:lnTo>
                  <a:close/>
                </a:path>
              </a:pathLst>
            </a:custGeom>
            <a:noFill/>
            <a:ln w="15874">
              <a:solidFill>
                <a:srgbClr val="00af5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19" name="object 14"/>
            <p:cNvSpPr/>
            <p:nvPr/>
          </p:nvSpPr>
          <p:spPr>
            <a:xfrm>
              <a:off x="1844280" y="4460400"/>
              <a:ext cx="8237880" cy="1209240"/>
            </a:xfrm>
            <a:custGeom>
              <a:avLst/>
              <a:gdLst>
                <a:gd name="textAreaLeft" fmla="*/ 0 w 8237880"/>
                <a:gd name="textAreaRight" fmla="*/ 8240400 w 8237880"/>
                <a:gd name="textAreaTop" fmla="*/ 0 h 1209240"/>
                <a:gd name="textAreaBottom" fmla="*/ 1211760 h 1209240"/>
              </a:gdLst>
              <a:ahLst/>
              <a:rect l="textAreaLeft" t="textAreaTop" r="textAreaRight" b="textAreaBottom"/>
              <a:pathLst>
                <a:path w="8240395" h="1211579">
                  <a:moveTo>
                    <a:pt x="8124229" y="37697"/>
                  </a:moveTo>
                  <a:lnTo>
                    <a:pt x="16256" y="1173365"/>
                  </a:lnTo>
                  <a:lnTo>
                    <a:pt x="0" y="1194879"/>
                  </a:lnTo>
                  <a:lnTo>
                    <a:pt x="2551" y="1202012"/>
                  </a:lnTo>
                  <a:lnTo>
                    <a:pt x="7461" y="1207441"/>
                  </a:lnTo>
                  <a:lnTo>
                    <a:pt x="14037" y="1210643"/>
                  </a:lnTo>
                  <a:lnTo>
                    <a:pt x="21589" y="1211097"/>
                  </a:lnTo>
                  <a:lnTo>
                    <a:pt x="8129497" y="75551"/>
                  </a:lnTo>
                  <a:lnTo>
                    <a:pt x="8124229" y="37697"/>
                  </a:lnTo>
                  <a:close/>
                </a:path>
                <a:path w="8240395" h="1211579">
                  <a:moveTo>
                    <a:pt x="8223047" y="35051"/>
                  </a:moveTo>
                  <a:lnTo>
                    <a:pt x="8143112" y="35051"/>
                  </a:lnTo>
                  <a:lnTo>
                    <a:pt x="8150663" y="35538"/>
                  </a:lnTo>
                  <a:lnTo>
                    <a:pt x="8157225" y="38750"/>
                  </a:lnTo>
                  <a:lnTo>
                    <a:pt x="8162097" y="44178"/>
                  </a:lnTo>
                  <a:lnTo>
                    <a:pt x="8164576" y="51307"/>
                  </a:lnTo>
                  <a:lnTo>
                    <a:pt x="8164163" y="58860"/>
                  </a:lnTo>
                  <a:lnTo>
                    <a:pt x="8160988" y="65436"/>
                  </a:lnTo>
                  <a:lnTo>
                    <a:pt x="8155574" y="70346"/>
                  </a:lnTo>
                  <a:lnTo>
                    <a:pt x="8148447" y="72897"/>
                  </a:lnTo>
                  <a:lnTo>
                    <a:pt x="8129497" y="75551"/>
                  </a:lnTo>
                  <a:lnTo>
                    <a:pt x="8134731" y="113156"/>
                  </a:lnTo>
                  <a:lnTo>
                    <a:pt x="8240013" y="40766"/>
                  </a:lnTo>
                  <a:lnTo>
                    <a:pt x="8223047" y="35051"/>
                  </a:lnTo>
                  <a:close/>
                </a:path>
                <a:path w="8240395" h="1211579">
                  <a:moveTo>
                    <a:pt x="8143112" y="35051"/>
                  </a:moveTo>
                  <a:lnTo>
                    <a:pt x="8124229" y="37697"/>
                  </a:lnTo>
                  <a:lnTo>
                    <a:pt x="8129497" y="75551"/>
                  </a:lnTo>
                  <a:lnTo>
                    <a:pt x="8148447" y="72897"/>
                  </a:lnTo>
                  <a:lnTo>
                    <a:pt x="8155574" y="70346"/>
                  </a:lnTo>
                  <a:lnTo>
                    <a:pt x="8160988" y="65436"/>
                  </a:lnTo>
                  <a:lnTo>
                    <a:pt x="8164163" y="58860"/>
                  </a:lnTo>
                  <a:lnTo>
                    <a:pt x="8164576" y="51307"/>
                  </a:lnTo>
                  <a:lnTo>
                    <a:pt x="8162097" y="44178"/>
                  </a:lnTo>
                  <a:lnTo>
                    <a:pt x="8157225" y="38750"/>
                  </a:lnTo>
                  <a:lnTo>
                    <a:pt x="8150663" y="35538"/>
                  </a:lnTo>
                  <a:lnTo>
                    <a:pt x="8143112" y="35051"/>
                  </a:lnTo>
                  <a:close/>
                </a:path>
                <a:path w="8240395" h="1211579">
                  <a:moveTo>
                    <a:pt x="8118983" y="0"/>
                  </a:moveTo>
                  <a:lnTo>
                    <a:pt x="8124229" y="37697"/>
                  </a:lnTo>
                  <a:lnTo>
                    <a:pt x="8143112" y="35051"/>
                  </a:lnTo>
                  <a:lnTo>
                    <a:pt x="8223047" y="35051"/>
                  </a:lnTo>
                  <a:lnTo>
                    <a:pt x="8118983" y="0"/>
                  </a:lnTo>
                  <a:close/>
                </a:path>
              </a:pathLst>
            </a:custGeom>
            <a:solidFill>
              <a:srgbClr val="00af5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0" name="object 2" descr=""/>
          <p:cNvPicPr/>
          <p:nvPr/>
        </p:nvPicPr>
        <p:blipFill>
          <a:blip r:embed="rId1"/>
          <a:stretch/>
        </p:blipFill>
        <p:spPr>
          <a:xfrm>
            <a:off x="2410920" y="1365480"/>
            <a:ext cx="6256440" cy="5407560"/>
          </a:xfrm>
          <a:prstGeom prst="rect">
            <a:avLst/>
          </a:prstGeom>
          <a:ln w="0">
            <a:noFill/>
          </a:ln>
        </p:spPr>
      </p:pic>
      <p:sp>
        <p:nvSpPr>
          <p:cNvPr id="621"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21" strike="noStrike">
                <a:solidFill>
                  <a:srgbClr val="000000"/>
                </a:solidFill>
                <a:latin typeface="Corbel"/>
              </a:rPr>
              <a:t>MATRICE</a:t>
            </a:r>
            <a:r>
              <a:rPr b="1" lang="fr-FR" sz="4000" spc="-120" strike="noStrike">
                <a:solidFill>
                  <a:srgbClr val="000000"/>
                </a:solidFill>
                <a:latin typeface="Corbel"/>
              </a:rPr>
              <a:t> </a:t>
            </a:r>
            <a:r>
              <a:rPr b="1" lang="fr-FR" sz="4000" spc="-1" strike="noStrike">
                <a:solidFill>
                  <a:srgbClr val="000000"/>
                </a:solidFill>
                <a:latin typeface="Corbel"/>
              </a:rPr>
              <a:t>DE</a:t>
            </a:r>
            <a:r>
              <a:rPr b="1" lang="fr-FR" sz="4000" spc="-211" strike="noStrike">
                <a:solidFill>
                  <a:srgbClr val="000000"/>
                </a:solidFill>
                <a:latin typeface="Corbel"/>
              </a:rPr>
              <a:t> </a:t>
            </a:r>
            <a:r>
              <a:rPr b="1" lang="fr-FR" sz="4000" spc="-12" strike="noStrike">
                <a:solidFill>
                  <a:srgbClr val="000000"/>
                </a:solidFill>
                <a:latin typeface="Corbel"/>
              </a:rPr>
              <a:t>CONFUSION</a:t>
            </a:r>
            <a:endParaRPr b="0" lang="fr-FR" sz="4000" spc="-1" strike="noStrike">
              <a:solidFill>
                <a:srgbClr val="000000"/>
              </a:solidFill>
              <a:latin typeface="Arial"/>
            </a:endParaRPr>
          </a:p>
        </p:txBody>
      </p:sp>
      <p:grpSp>
        <p:nvGrpSpPr>
          <p:cNvPr id="622" name="object 4"/>
          <p:cNvGrpSpPr/>
          <p:nvPr/>
        </p:nvGrpSpPr>
        <p:grpSpPr>
          <a:xfrm>
            <a:off x="8669880" y="1551600"/>
            <a:ext cx="1154520" cy="305280"/>
            <a:chOff x="8669880" y="1551600"/>
            <a:chExt cx="1154520" cy="305280"/>
          </a:xfrm>
        </p:grpSpPr>
        <p:pic>
          <p:nvPicPr>
            <p:cNvPr id="623" name="object 5" descr=""/>
            <p:cNvPicPr/>
            <p:nvPr/>
          </p:nvPicPr>
          <p:blipFill>
            <a:blip r:embed="rId2"/>
            <a:stretch/>
          </p:blipFill>
          <p:spPr>
            <a:xfrm>
              <a:off x="8669880" y="1551600"/>
              <a:ext cx="1154160" cy="305280"/>
            </a:xfrm>
            <a:prstGeom prst="rect">
              <a:avLst/>
            </a:prstGeom>
            <a:ln w="0">
              <a:noFill/>
            </a:ln>
          </p:spPr>
        </p:pic>
        <p:sp>
          <p:nvSpPr>
            <p:cNvPr id="624" name="object 6"/>
            <p:cNvSpPr/>
            <p:nvPr/>
          </p:nvSpPr>
          <p:spPr>
            <a:xfrm>
              <a:off x="8669880" y="1551600"/>
              <a:ext cx="1154520" cy="305280"/>
            </a:xfrm>
            <a:custGeom>
              <a:avLst/>
              <a:gdLst>
                <a:gd name="textAreaLeft" fmla="*/ 0 w 1154520"/>
                <a:gd name="textAreaRight" fmla="*/ 1157040 w 1154520"/>
                <a:gd name="textAreaTop" fmla="*/ 0 h 305280"/>
                <a:gd name="textAreaBottom" fmla="*/ 307800 h 305280"/>
              </a:gdLst>
              <a:ahLst/>
              <a:rect l="textAreaLeft" t="textAreaTop" r="textAreaRight" b="textAreaBottom"/>
              <a:pathLst>
                <a:path w="1156970" h="307975">
                  <a:moveTo>
                    <a:pt x="0" y="20573"/>
                  </a:moveTo>
                  <a:lnTo>
                    <a:pt x="1625" y="12590"/>
                  </a:lnTo>
                  <a:lnTo>
                    <a:pt x="6048" y="6048"/>
                  </a:lnTo>
                  <a:lnTo>
                    <a:pt x="12590" y="1625"/>
                  </a:lnTo>
                  <a:lnTo>
                    <a:pt x="20574" y="0"/>
                  </a:lnTo>
                  <a:lnTo>
                    <a:pt x="1136142" y="0"/>
                  </a:lnTo>
                  <a:lnTo>
                    <a:pt x="1144125" y="1625"/>
                  </a:lnTo>
                  <a:lnTo>
                    <a:pt x="1150667" y="6048"/>
                  </a:lnTo>
                  <a:lnTo>
                    <a:pt x="1155090" y="12590"/>
                  </a:lnTo>
                  <a:lnTo>
                    <a:pt x="1156716" y="20573"/>
                  </a:lnTo>
                  <a:lnTo>
                    <a:pt x="1156716" y="287273"/>
                  </a:lnTo>
                  <a:lnTo>
                    <a:pt x="1155090" y="295257"/>
                  </a:lnTo>
                  <a:lnTo>
                    <a:pt x="1150667" y="301799"/>
                  </a:lnTo>
                  <a:lnTo>
                    <a:pt x="1144125" y="306222"/>
                  </a:lnTo>
                  <a:lnTo>
                    <a:pt x="1136142" y="307847"/>
                  </a:lnTo>
                  <a:lnTo>
                    <a:pt x="20574" y="307847"/>
                  </a:lnTo>
                  <a:lnTo>
                    <a:pt x="12590" y="306222"/>
                  </a:lnTo>
                  <a:lnTo>
                    <a:pt x="6048" y="301799"/>
                  </a:lnTo>
                  <a:lnTo>
                    <a:pt x="1625" y="295257"/>
                  </a:lnTo>
                  <a:lnTo>
                    <a:pt x="0" y="287273"/>
                  </a:lnTo>
                  <a:lnTo>
                    <a:pt x="0" y="20573"/>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25" name="object 7"/>
          <p:cNvSpPr/>
          <p:nvPr/>
        </p:nvSpPr>
        <p:spPr>
          <a:xfrm>
            <a:off x="8914680" y="1592280"/>
            <a:ext cx="6649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42</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26" name="object 8"/>
          <p:cNvGrpSpPr/>
          <p:nvPr/>
        </p:nvGrpSpPr>
        <p:grpSpPr>
          <a:xfrm>
            <a:off x="8669880" y="2045160"/>
            <a:ext cx="1154520" cy="307440"/>
            <a:chOff x="8669880" y="2045160"/>
            <a:chExt cx="1154520" cy="307440"/>
          </a:xfrm>
        </p:grpSpPr>
        <p:pic>
          <p:nvPicPr>
            <p:cNvPr id="627" name="object 9" descr=""/>
            <p:cNvPicPr/>
            <p:nvPr/>
          </p:nvPicPr>
          <p:blipFill>
            <a:blip r:embed="rId3"/>
            <a:stretch/>
          </p:blipFill>
          <p:spPr>
            <a:xfrm>
              <a:off x="8669880" y="2045160"/>
              <a:ext cx="1154160" cy="306720"/>
            </a:xfrm>
            <a:prstGeom prst="rect">
              <a:avLst/>
            </a:prstGeom>
            <a:ln w="0">
              <a:noFill/>
            </a:ln>
          </p:spPr>
        </p:pic>
        <p:sp>
          <p:nvSpPr>
            <p:cNvPr id="628" name="object 10"/>
            <p:cNvSpPr/>
            <p:nvPr/>
          </p:nvSpPr>
          <p:spPr>
            <a:xfrm>
              <a:off x="8669880" y="2045160"/>
              <a:ext cx="1154520" cy="307440"/>
            </a:xfrm>
            <a:custGeom>
              <a:avLst/>
              <a:gdLst>
                <a:gd name="textAreaLeft" fmla="*/ 0 w 1154520"/>
                <a:gd name="textAreaRight" fmla="*/ 1157040 w 1154520"/>
                <a:gd name="textAreaTop" fmla="*/ 0 h 307440"/>
                <a:gd name="textAreaBottom" fmla="*/ 309960 h 307440"/>
              </a:gdLst>
              <a:ahLst/>
              <a:rect l="textAreaLeft" t="textAreaTop" r="textAreaRight" b="textAreaBottom"/>
              <a:pathLst>
                <a:path w="1156970" h="309880">
                  <a:moveTo>
                    <a:pt x="0" y="20700"/>
                  </a:moveTo>
                  <a:lnTo>
                    <a:pt x="1627" y="12644"/>
                  </a:lnTo>
                  <a:lnTo>
                    <a:pt x="6064" y="6064"/>
                  </a:lnTo>
                  <a:lnTo>
                    <a:pt x="12644" y="1627"/>
                  </a:lnTo>
                  <a:lnTo>
                    <a:pt x="20700" y="0"/>
                  </a:lnTo>
                  <a:lnTo>
                    <a:pt x="1136015" y="0"/>
                  </a:lnTo>
                  <a:lnTo>
                    <a:pt x="1144071" y="1627"/>
                  </a:lnTo>
                  <a:lnTo>
                    <a:pt x="1150651" y="6064"/>
                  </a:lnTo>
                  <a:lnTo>
                    <a:pt x="1155088" y="12644"/>
                  </a:lnTo>
                  <a:lnTo>
                    <a:pt x="1156716" y="20700"/>
                  </a:lnTo>
                  <a:lnTo>
                    <a:pt x="1156716" y="288670"/>
                  </a:lnTo>
                  <a:lnTo>
                    <a:pt x="1155088" y="296727"/>
                  </a:lnTo>
                  <a:lnTo>
                    <a:pt x="1150651" y="303307"/>
                  </a:lnTo>
                  <a:lnTo>
                    <a:pt x="1144071" y="307744"/>
                  </a:lnTo>
                  <a:lnTo>
                    <a:pt x="1136015" y="309371"/>
                  </a:lnTo>
                  <a:lnTo>
                    <a:pt x="20700" y="309371"/>
                  </a:lnTo>
                  <a:lnTo>
                    <a:pt x="12644" y="307744"/>
                  </a:lnTo>
                  <a:lnTo>
                    <a:pt x="6064" y="303307"/>
                  </a:lnTo>
                  <a:lnTo>
                    <a:pt x="1627" y="296727"/>
                  </a:lnTo>
                  <a:lnTo>
                    <a:pt x="0" y="288670"/>
                  </a:lnTo>
                  <a:lnTo>
                    <a:pt x="0" y="207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29" name="object 11"/>
          <p:cNvSpPr/>
          <p:nvPr/>
        </p:nvSpPr>
        <p:spPr>
          <a:xfrm>
            <a:off x="8914680" y="2087280"/>
            <a:ext cx="6649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40</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30" name="object 12"/>
          <p:cNvGrpSpPr/>
          <p:nvPr/>
        </p:nvGrpSpPr>
        <p:grpSpPr>
          <a:xfrm>
            <a:off x="8669880" y="2548080"/>
            <a:ext cx="1154520" cy="305280"/>
            <a:chOff x="8669880" y="2548080"/>
            <a:chExt cx="1154520" cy="305280"/>
          </a:xfrm>
        </p:grpSpPr>
        <p:pic>
          <p:nvPicPr>
            <p:cNvPr id="631" name="object 13" descr=""/>
            <p:cNvPicPr/>
            <p:nvPr/>
          </p:nvPicPr>
          <p:blipFill>
            <a:blip r:embed="rId4"/>
            <a:stretch/>
          </p:blipFill>
          <p:spPr>
            <a:xfrm>
              <a:off x="8669880" y="2548080"/>
              <a:ext cx="1154160" cy="305280"/>
            </a:xfrm>
            <a:prstGeom prst="rect">
              <a:avLst/>
            </a:prstGeom>
            <a:ln w="0">
              <a:noFill/>
            </a:ln>
          </p:spPr>
        </p:pic>
        <p:sp>
          <p:nvSpPr>
            <p:cNvPr id="632" name="object 14"/>
            <p:cNvSpPr/>
            <p:nvPr/>
          </p:nvSpPr>
          <p:spPr>
            <a:xfrm>
              <a:off x="8669880" y="2548080"/>
              <a:ext cx="1154520" cy="305280"/>
            </a:xfrm>
            <a:custGeom>
              <a:avLst/>
              <a:gdLst>
                <a:gd name="textAreaLeft" fmla="*/ 0 w 1154520"/>
                <a:gd name="textAreaRight" fmla="*/ 1157040 w 1154520"/>
                <a:gd name="textAreaTop" fmla="*/ 0 h 305280"/>
                <a:gd name="textAreaBottom" fmla="*/ 307800 h 30528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3" name="object 15"/>
          <p:cNvSpPr/>
          <p:nvPr/>
        </p:nvSpPr>
        <p:spPr>
          <a:xfrm>
            <a:off x="8919360" y="2589480"/>
            <a:ext cx="6573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36</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34" name="object 16"/>
          <p:cNvGrpSpPr/>
          <p:nvPr/>
        </p:nvGrpSpPr>
        <p:grpSpPr>
          <a:xfrm>
            <a:off x="8680680" y="3076920"/>
            <a:ext cx="1154520" cy="305280"/>
            <a:chOff x="8680680" y="3076920"/>
            <a:chExt cx="1154520" cy="305280"/>
          </a:xfrm>
        </p:grpSpPr>
        <p:pic>
          <p:nvPicPr>
            <p:cNvPr id="635" name="object 17" descr=""/>
            <p:cNvPicPr/>
            <p:nvPr/>
          </p:nvPicPr>
          <p:blipFill>
            <a:blip r:embed="rId5"/>
            <a:stretch/>
          </p:blipFill>
          <p:spPr>
            <a:xfrm>
              <a:off x="8680680" y="3076920"/>
              <a:ext cx="1154160" cy="305280"/>
            </a:xfrm>
            <a:prstGeom prst="rect">
              <a:avLst/>
            </a:prstGeom>
            <a:ln w="0">
              <a:noFill/>
            </a:ln>
          </p:spPr>
        </p:pic>
        <p:sp>
          <p:nvSpPr>
            <p:cNvPr id="636" name="object 18"/>
            <p:cNvSpPr/>
            <p:nvPr/>
          </p:nvSpPr>
          <p:spPr>
            <a:xfrm>
              <a:off x="8680680" y="3076920"/>
              <a:ext cx="1154520" cy="305280"/>
            </a:xfrm>
            <a:custGeom>
              <a:avLst/>
              <a:gdLst>
                <a:gd name="textAreaLeft" fmla="*/ 0 w 1154520"/>
                <a:gd name="textAreaRight" fmla="*/ 1157040 w 1154520"/>
                <a:gd name="textAreaTop" fmla="*/ 0 h 305280"/>
                <a:gd name="textAreaBottom" fmla="*/ 307800 h 30528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37" name="object 19"/>
          <p:cNvSpPr/>
          <p:nvPr/>
        </p:nvSpPr>
        <p:spPr>
          <a:xfrm>
            <a:off x="8929800" y="3118320"/>
            <a:ext cx="6552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32</a:t>
            </a:r>
            <a:r>
              <a:rPr b="0" lang="fr-FR" sz="1200" spc="-12" strike="noStrike">
                <a:solidFill>
                  <a:srgbClr val="000000"/>
                </a:solidFill>
                <a:latin typeface="Corbel"/>
                <a:ea typeface="DejaVu Sans"/>
              </a:rPr>
              <a:t> articles</a:t>
            </a:r>
            <a:endParaRPr b="0" lang="fr-FR" sz="1200" spc="-1" strike="noStrike">
              <a:solidFill>
                <a:srgbClr val="000000"/>
              </a:solidFill>
              <a:latin typeface="Arial"/>
            </a:endParaRPr>
          </a:p>
        </p:txBody>
      </p:sp>
      <p:grpSp>
        <p:nvGrpSpPr>
          <p:cNvPr id="638" name="object 20"/>
          <p:cNvGrpSpPr/>
          <p:nvPr/>
        </p:nvGrpSpPr>
        <p:grpSpPr>
          <a:xfrm>
            <a:off x="8680680" y="3607200"/>
            <a:ext cx="1154520" cy="305280"/>
            <a:chOff x="8680680" y="3607200"/>
            <a:chExt cx="1154520" cy="305280"/>
          </a:xfrm>
        </p:grpSpPr>
        <p:pic>
          <p:nvPicPr>
            <p:cNvPr id="639" name="object 21" descr=""/>
            <p:cNvPicPr/>
            <p:nvPr/>
          </p:nvPicPr>
          <p:blipFill>
            <a:blip r:embed="rId6"/>
            <a:stretch/>
          </p:blipFill>
          <p:spPr>
            <a:xfrm>
              <a:off x="8680680" y="3607200"/>
              <a:ext cx="1154160" cy="305280"/>
            </a:xfrm>
            <a:prstGeom prst="rect">
              <a:avLst/>
            </a:prstGeom>
            <a:ln w="0">
              <a:noFill/>
            </a:ln>
          </p:spPr>
        </p:pic>
        <p:sp>
          <p:nvSpPr>
            <p:cNvPr id="640" name="object 22"/>
            <p:cNvSpPr/>
            <p:nvPr/>
          </p:nvSpPr>
          <p:spPr>
            <a:xfrm>
              <a:off x="8680680" y="3607200"/>
              <a:ext cx="1154520" cy="305280"/>
            </a:xfrm>
            <a:custGeom>
              <a:avLst/>
              <a:gdLst>
                <a:gd name="textAreaLeft" fmla="*/ 0 w 1154520"/>
                <a:gd name="textAreaRight" fmla="*/ 1157040 w 1154520"/>
                <a:gd name="textAreaTop" fmla="*/ 0 h 305280"/>
                <a:gd name="textAreaBottom" fmla="*/ 307800 h 30528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1" name="object 23"/>
          <p:cNvSpPr/>
          <p:nvPr/>
        </p:nvSpPr>
        <p:spPr>
          <a:xfrm>
            <a:off x="8925480" y="3649320"/>
            <a:ext cx="6649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40</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42" name="object 24"/>
          <p:cNvGrpSpPr/>
          <p:nvPr/>
        </p:nvGrpSpPr>
        <p:grpSpPr>
          <a:xfrm>
            <a:off x="8669880" y="4113360"/>
            <a:ext cx="1154520" cy="305280"/>
            <a:chOff x="8669880" y="4113360"/>
            <a:chExt cx="1154520" cy="305280"/>
          </a:xfrm>
        </p:grpSpPr>
        <p:pic>
          <p:nvPicPr>
            <p:cNvPr id="643" name="object 25" descr=""/>
            <p:cNvPicPr/>
            <p:nvPr/>
          </p:nvPicPr>
          <p:blipFill>
            <a:blip r:embed="rId7"/>
            <a:stretch/>
          </p:blipFill>
          <p:spPr>
            <a:xfrm>
              <a:off x="8669880" y="4113360"/>
              <a:ext cx="1154160" cy="305280"/>
            </a:xfrm>
            <a:prstGeom prst="rect">
              <a:avLst/>
            </a:prstGeom>
            <a:ln w="0">
              <a:noFill/>
            </a:ln>
          </p:spPr>
        </p:pic>
        <p:sp>
          <p:nvSpPr>
            <p:cNvPr id="644" name="object 26"/>
            <p:cNvSpPr/>
            <p:nvPr/>
          </p:nvSpPr>
          <p:spPr>
            <a:xfrm>
              <a:off x="8669880" y="4113360"/>
              <a:ext cx="1154520" cy="305280"/>
            </a:xfrm>
            <a:custGeom>
              <a:avLst/>
              <a:gdLst>
                <a:gd name="textAreaLeft" fmla="*/ 0 w 1154520"/>
                <a:gd name="textAreaRight" fmla="*/ 1157040 w 1154520"/>
                <a:gd name="textAreaTop" fmla="*/ 0 h 305280"/>
                <a:gd name="textAreaBottom" fmla="*/ 307800 h 305280"/>
              </a:gdLst>
              <a:ahLst/>
              <a:rect l="textAreaLeft" t="textAreaTop" r="textAreaRight" b="textAreaBottom"/>
              <a:pathLst>
                <a:path w="1156970" h="307975">
                  <a:moveTo>
                    <a:pt x="0" y="20574"/>
                  </a:moveTo>
                  <a:lnTo>
                    <a:pt x="1625" y="12590"/>
                  </a:lnTo>
                  <a:lnTo>
                    <a:pt x="6048" y="6048"/>
                  </a:lnTo>
                  <a:lnTo>
                    <a:pt x="12590" y="1625"/>
                  </a:lnTo>
                  <a:lnTo>
                    <a:pt x="20574" y="0"/>
                  </a:lnTo>
                  <a:lnTo>
                    <a:pt x="1136142" y="0"/>
                  </a:lnTo>
                  <a:lnTo>
                    <a:pt x="1144125" y="1625"/>
                  </a:lnTo>
                  <a:lnTo>
                    <a:pt x="1150667" y="6048"/>
                  </a:lnTo>
                  <a:lnTo>
                    <a:pt x="1155090" y="12590"/>
                  </a:lnTo>
                  <a:lnTo>
                    <a:pt x="1156716" y="20574"/>
                  </a:lnTo>
                  <a:lnTo>
                    <a:pt x="1156716" y="287274"/>
                  </a:lnTo>
                  <a:lnTo>
                    <a:pt x="1155090" y="295257"/>
                  </a:lnTo>
                  <a:lnTo>
                    <a:pt x="1150667" y="301799"/>
                  </a:lnTo>
                  <a:lnTo>
                    <a:pt x="1144125" y="306222"/>
                  </a:lnTo>
                  <a:lnTo>
                    <a:pt x="1136142" y="307848"/>
                  </a:lnTo>
                  <a:lnTo>
                    <a:pt x="20574" y="307848"/>
                  </a:lnTo>
                  <a:lnTo>
                    <a:pt x="12590" y="306222"/>
                  </a:lnTo>
                  <a:lnTo>
                    <a:pt x="6048" y="301799"/>
                  </a:lnTo>
                  <a:lnTo>
                    <a:pt x="1625" y="295257"/>
                  </a:lnTo>
                  <a:lnTo>
                    <a:pt x="0" y="287274"/>
                  </a:lnTo>
                  <a:lnTo>
                    <a:pt x="0" y="2057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5" name="object 27"/>
          <p:cNvSpPr/>
          <p:nvPr/>
        </p:nvSpPr>
        <p:spPr>
          <a:xfrm>
            <a:off x="8919360" y="4155480"/>
            <a:ext cx="6573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34</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46" name="object 28"/>
          <p:cNvGrpSpPr/>
          <p:nvPr/>
        </p:nvGrpSpPr>
        <p:grpSpPr>
          <a:xfrm>
            <a:off x="8669880" y="4649760"/>
            <a:ext cx="1154520" cy="307440"/>
            <a:chOff x="8669880" y="4649760"/>
            <a:chExt cx="1154520" cy="307440"/>
          </a:xfrm>
        </p:grpSpPr>
        <p:pic>
          <p:nvPicPr>
            <p:cNvPr id="647" name="object 29" descr=""/>
            <p:cNvPicPr/>
            <p:nvPr/>
          </p:nvPicPr>
          <p:blipFill>
            <a:blip r:embed="rId8"/>
            <a:stretch/>
          </p:blipFill>
          <p:spPr>
            <a:xfrm>
              <a:off x="8669880" y="4649760"/>
              <a:ext cx="1154160" cy="306720"/>
            </a:xfrm>
            <a:prstGeom prst="rect">
              <a:avLst/>
            </a:prstGeom>
            <a:ln w="0">
              <a:noFill/>
            </a:ln>
          </p:spPr>
        </p:pic>
        <p:sp>
          <p:nvSpPr>
            <p:cNvPr id="648" name="object 30"/>
            <p:cNvSpPr/>
            <p:nvPr/>
          </p:nvSpPr>
          <p:spPr>
            <a:xfrm>
              <a:off x="8669880" y="4649760"/>
              <a:ext cx="1154520" cy="307440"/>
            </a:xfrm>
            <a:custGeom>
              <a:avLst/>
              <a:gdLst>
                <a:gd name="textAreaLeft" fmla="*/ 0 w 1154520"/>
                <a:gd name="textAreaRight" fmla="*/ 1157040 w 1154520"/>
                <a:gd name="textAreaTop" fmla="*/ 0 h 307440"/>
                <a:gd name="textAreaBottom" fmla="*/ 309960 h 307440"/>
              </a:gdLst>
              <a:ahLst/>
              <a:rect l="textAreaLeft" t="textAreaTop" r="textAreaRight" b="textAreaBottom"/>
              <a:pathLst>
                <a:path w="1156970" h="309879">
                  <a:moveTo>
                    <a:pt x="0" y="20700"/>
                  </a:moveTo>
                  <a:lnTo>
                    <a:pt x="1627" y="12644"/>
                  </a:lnTo>
                  <a:lnTo>
                    <a:pt x="6064" y="6064"/>
                  </a:lnTo>
                  <a:lnTo>
                    <a:pt x="12644" y="1627"/>
                  </a:lnTo>
                  <a:lnTo>
                    <a:pt x="20700" y="0"/>
                  </a:lnTo>
                  <a:lnTo>
                    <a:pt x="1136015" y="0"/>
                  </a:lnTo>
                  <a:lnTo>
                    <a:pt x="1144071" y="1627"/>
                  </a:lnTo>
                  <a:lnTo>
                    <a:pt x="1150651" y="6064"/>
                  </a:lnTo>
                  <a:lnTo>
                    <a:pt x="1155088" y="12644"/>
                  </a:lnTo>
                  <a:lnTo>
                    <a:pt x="1156716" y="20700"/>
                  </a:lnTo>
                  <a:lnTo>
                    <a:pt x="1156716" y="288670"/>
                  </a:lnTo>
                  <a:lnTo>
                    <a:pt x="1155088" y="296727"/>
                  </a:lnTo>
                  <a:lnTo>
                    <a:pt x="1150651" y="303307"/>
                  </a:lnTo>
                  <a:lnTo>
                    <a:pt x="1144071" y="307744"/>
                  </a:lnTo>
                  <a:lnTo>
                    <a:pt x="1136015" y="309371"/>
                  </a:lnTo>
                  <a:lnTo>
                    <a:pt x="20700" y="309371"/>
                  </a:lnTo>
                  <a:lnTo>
                    <a:pt x="12644" y="307744"/>
                  </a:lnTo>
                  <a:lnTo>
                    <a:pt x="6064" y="303307"/>
                  </a:lnTo>
                  <a:lnTo>
                    <a:pt x="1627" y="296727"/>
                  </a:lnTo>
                  <a:lnTo>
                    <a:pt x="0" y="288670"/>
                  </a:lnTo>
                  <a:lnTo>
                    <a:pt x="0" y="207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49" name="object 31"/>
          <p:cNvSpPr/>
          <p:nvPr/>
        </p:nvSpPr>
        <p:spPr>
          <a:xfrm>
            <a:off x="8919360" y="4692600"/>
            <a:ext cx="6573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39</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50" name="object 32"/>
          <p:cNvGrpSpPr/>
          <p:nvPr/>
        </p:nvGrpSpPr>
        <p:grpSpPr>
          <a:xfrm>
            <a:off x="8680680" y="5187600"/>
            <a:ext cx="1154520" cy="305280"/>
            <a:chOff x="8680680" y="5187600"/>
            <a:chExt cx="1154520" cy="305280"/>
          </a:xfrm>
        </p:grpSpPr>
        <p:pic>
          <p:nvPicPr>
            <p:cNvPr id="651" name="object 33" descr=""/>
            <p:cNvPicPr/>
            <p:nvPr/>
          </p:nvPicPr>
          <p:blipFill>
            <a:blip r:embed="rId9"/>
            <a:stretch/>
          </p:blipFill>
          <p:spPr>
            <a:xfrm>
              <a:off x="8680680" y="5187600"/>
              <a:ext cx="1154160" cy="305280"/>
            </a:xfrm>
            <a:prstGeom prst="rect">
              <a:avLst/>
            </a:prstGeom>
            <a:ln w="0">
              <a:noFill/>
            </a:ln>
          </p:spPr>
        </p:pic>
        <p:sp>
          <p:nvSpPr>
            <p:cNvPr id="652" name="object 34"/>
            <p:cNvSpPr/>
            <p:nvPr/>
          </p:nvSpPr>
          <p:spPr>
            <a:xfrm>
              <a:off x="8680680" y="5187600"/>
              <a:ext cx="1154520" cy="305280"/>
            </a:xfrm>
            <a:custGeom>
              <a:avLst/>
              <a:gdLst>
                <a:gd name="textAreaLeft" fmla="*/ 0 w 1154520"/>
                <a:gd name="textAreaRight" fmla="*/ 1157040 w 1154520"/>
                <a:gd name="textAreaTop" fmla="*/ 0 h 305280"/>
                <a:gd name="textAreaBottom" fmla="*/ 307800 h 305280"/>
              </a:gdLst>
              <a:ahLst/>
              <a:rect l="textAreaLeft" t="textAreaTop" r="textAreaRight" b="textAreaBottom"/>
              <a:pathLst>
                <a:path w="1156970" h="307975">
                  <a:moveTo>
                    <a:pt x="0" y="20573"/>
                  </a:moveTo>
                  <a:lnTo>
                    <a:pt x="1625" y="12590"/>
                  </a:lnTo>
                  <a:lnTo>
                    <a:pt x="6048" y="6048"/>
                  </a:lnTo>
                  <a:lnTo>
                    <a:pt x="12590" y="1625"/>
                  </a:lnTo>
                  <a:lnTo>
                    <a:pt x="20574" y="0"/>
                  </a:lnTo>
                  <a:lnTo>
                    <a:pt x="1136142" y="0"/>
                  </a:lnTo>
                  <a:lnTo>
                    <a:pt x="1144125" y="1625"/>
                  </a:lnTo>
                  <a:lnTo>
                    <a:pt x="1150667" y="6048"/>
                  </a:lnTo>
                  <a:lnTo>
                    <a:pt x="1155090" y="12590"/>
                  </a:lnTo>
                  <a:lnTo>
                    <a:pt x="1156716" y="20573"/>
                  </a:lnTo>
                  <a:lnTo>
                    <a:pt x="1156716" y="287273"/>
                  </a:lnTo>
                  <a:lnTo>
                    <a:pt x="1155090" y="295257"/>
                  </a:lnTo>
                  <a:lnTo>
                    <a:pt x="1150667" y="301799"/>
                  </a:lnTo>
                  <a:lnTo>
                    <a:pt x="1144125" y="306222"/>
                  </a:lnTo>
                  <a:lnTo>
                    <a:pt x="1136142" y="307847"/>
                  </a:lnTo>
                  <a:lnTo>
                    <a:pt x="20574" y="307847"/>
                  </a:lnTo>
                  <a:lnTo>
                    <a:pt x="12590" y="306222"/>
                  </a:lnTo>
                  <a:lnTo>
                    <a:pt x="6048" y="301799"/>
                  </a:lnTo>
                  <a:lnTo>
                    <a:pt x="1625" y="295257"/>
                  </a:lnTo>
                  <a:lnTo>
                    <a:pt x="0" y="287273"/>
                  </a:lnTo>
                  <a:lnTo>
                    <a:pt x="0" y="20573"/>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53" name="object 35"/>
          <p:cNvSpPr/>
          <p:nvPr/>
        </p:nvSpPr>
        <p:spPr>
          <a:xfrm>
            <a:off x="8890200" y="5229720"/>
            <a:ext cx="7347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263</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articles</a:t>
            </a:r>
            <a:endParaRPr b="0" lang="fr-FR" sz="1200" spc="-1" strike="noStrike">
              <a:solidFill>
                <a:srgbClr val="000000"/>
              </a:solidFill>
              <a:latin typeface="Arial"/>
            </a:endParaRPr>
          </a:p>
        </p:txBody>
      </p:sp>
      <p:grpSp>
        <p:nvGrpSpPr>
          <p:cNvPr id="654" name="object 36"/>
          <p:cNvGrpSpPr/>
          <p:nvPr/>
        </p:nvGrpSpPr>
        <p:grpSpPr>
          <a:xfrm>
            <a:off x="1254240" y="1365480"/>
            <a:ext cx="6854400" cy="3726720"/>
            <a:chOff x="1254240" y="1365480"/>
            <a:chExt cx="6854400" cy="3726720"/>
          </a:xfrm>
        </p:grpSpPr>
        <p:sp>
          <p:nvSpPr>
            <p:cNvPr id="655" name="object 37"/>
            <p:cNvSpPr/>
            <p:nvPr/>
          </p:nvSpPr>
          <p:spPr>
            <a:xfrm>
              <a:off x="1258920" y="1365480"/>
              <a:ext cx="6849720" cy="575280"/>
            </a:xfrm>
            <a:custGeom>
              <a:avLst/>
              <a:gdLst>
                <a:gd name="textAreaLeft" fmla="*/ 0 w 6849720"/>
                <a:gd name="textAreaRight" fmla="*/ 6852240 w 6849720"/>
                <a:gd name="textAreaTop" fmla="*/ 0 h 575280"/>
                <a:gd name="textAreaBottom" fmla="*/ 577800 h 575280"/>
              </a:gdLst>
              <a:ahLst/>
              <a:rect l="textAreaLeft" t="textAreaTop" r="textAreaRight" b="textAreaBottom"/>
              <a:pathLst>
                <a:path w="6852284" h="577850">
                  <a:moveTo>
                    <a:pt x="6813296" y="0"/>
                  </a:moveTo>
                  <a:lnTo>
                    <a:pt x="38607" y="0"/>
                  </a:lnTo>
                  <a:lnTo>
                    <a:pt x="23574" y="3032"/>
                  </a:lnTo>
                  <a:lnTo>
                    <a:pt x="11303" y="11302"/>
                  </a:lnTo>
                  <a:lnTo>
                    <a:pt x="3032" y="23574"/>
                  </a:lnTo>
                  <a:lnTo>
                    <a:pt x="0" y="38608"/>
                  </a:lnTo>
                  <a:lnTo>
                    <a:pt x="0" y="538988"/>
                  </a:lnTo>
                  <a:lnTo>
                    <a:pt x="3032" y="554021"/>
                  </a:lnTo>
                  <a:lnTo>
                    <a:pt x="11303" y="566293"/>
                  </a:lnTo>
                  <a:lnTo>
                    <a:pt x="23574" y="574563"/>
                  </a:lnTo>
                  <a:lnTo>
                    <a:pt x="38607" y="577596"/>
                  </a:lnTo>
                  <a:lnTo>
                    <a:pt x="6813296" y="577596"/>
                  </a:lnTo>
                  <a:lnTo>
                    <a:pt x="6828329" y="574563"/>
                  </a:lnTo>
                  <a:lnTo>
                    <a:pt x="6840601" y="566293"/>
                  </a:lnTo>
                  <a:lnTo>
                    <a:pt x="6848871" y="554021"/>
                  </a:lnTo>
                  <a:lnTo>
                    <a:pt x="6851904" y="538988"/>
                  </a:lnTo>
                  <a:lnTo>
                    <a:pt x="6851904" y="38608"/>
                  </a:lnTo>
                  <a:lnTo>
                    <a:pt x="6848871" y="23574"/>
                  </a:lnTo>
                  <a:lnTo>
                    <a:pt x="6840600" y="11302"/>
                  </a:lnTo>
                  <a:lnTo>
                    <a:pt x="6828329" y="3032"/>
                  </a:lnTo>
                  <a:lnTo>
                    <a:pt x="6813296" y="0"/>
                  </a:lnTo>
                  <a:close/>
                </a:path>
              </a:pathLst>
            </a:custGeom>
            <a:solidFill>
              <a:srgbClr val="ff0000">
                <a:alpha val="34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6" name="object 38"/>
            <p:cNvSpPr/>
            <p:nvPr/>
          </p:nvSpPr>
          <p:spPr>
            <a:xfrm>
              <a:off x="1258920" y="1365480"/>
              <a:ext cx="6849720" cy="575280"/>
            </a:xfrm>
            <a:custGeom>
              <a:avLst/>
              <a:gdLst>
                <a:gd name="textAreaLeft" fmla="*/ 0 w 6849720"/>
                <a:gd name="textAreaRight" fmla="*/ 6852240 w 6849720"/>
                <a:gd name="textAreaTop" fmla="*/ 0 h 575280"/>
                <a:gd name="textAreaBottom" fmla="*/ 577800 h 575280"/>
              </a:gdLst>
              <a:ahLst/>
              <a:rect l="textAreaLeft" t="textAreaTop" r="textAreaRight" b="textAreaBottom"/>
              <a:pathLst>
                <a:path w="6852284" h="577850">
                  <a:moveTo>
                    <a:pt x="0" y="38608"/>
                  </a:moveTo>
                  <a:lnTo>
                    <a:pt x="3032" y="23574"/>
                  </a:lnTo>
                  <a:lnTo>
                    <a:pt x="11303" y="11302"/>
                  </a:lnTo>
                  <a:lnTo>
                    <a:pt x="23574" y="3032"/>
                  </a:lnTo>
                  <a:lnTo>
                    <a:pt x="38607" y="0"/>
                  </a:lnTo>
                  <a:lnTo>
                    <a:pt x="6813296" y="0"/>
                  </a:lnTo>
                  <a:lnTo>
                    <a:pt x="6828329" y="3032"/>
                  </a:lnTo>
                  <a:lnTo>
                    <a:pt x="6840600" y="11302"/>
                  </a:lnTo>
                  <a:lnTo>
                    <a:pt x="6848871" y="23574"/>
                  </a:lnTo>
                  <a:lnTo>
                    <a:pt x="6851904" y="38608"/>
                  </a:lnTo>
                  <a:lnTo>
                    <a:pt x="6851904" y="538988"/>
                  </a:lnTo>
                  <a:lnTo>
                    <a:pt x="6848871" y="554021"/>
                  </a:lnTo>
                  <a:lnTo>
                    <a:pt x="6840601" y="566293"/>
                  </a:lnTo>
                  <a:lnTo>
                    <a:pt x="6828329" y="574563"/>
                  </a:lnTo>
                  <a:lnTo>
                    <a:pt x="6813296" y="577596"/>
                  </a:lnTo>
                  <a:lnTo>
                    <a:pt x="38607" y="577596"/>
                  </a:lnTo>
                  <a:lnTo>
                    <a:pt x="23574" y="574563"/>
                  </a:lnTo>
                  <a:lnTo>
                    <a:pt x="11303" y="566293"/>
                  </a:lnTo>
                  <a:lnTo>
                    <a:pt x="3032" y="554021"/>
                  </a:lnTo>
                  <a:lnTo>
                    <a:pt x="0" y="538988"/>
                  </a:lnTo>
                  <a:lnTo>
                    <a:pt x="0" y="3860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7" name="object 39"/>
            <p:cNvSpPr/>
            <p:nvPr/>
          </p:nvSpPr>
          <p:spPr>
            <a:xfrm>
              <a:off x="1254240" y="4515480"/>
              <a:ext cx="6849720" cy="576720"/>
            </a:xfrm>
            <a:custGeom>
              <a:avLst/>
              <a:gdLst>
                <a:gd name="textAreaLeft" fmla="*/ 0 w 6849720"/>
                <a:gd name="textAreaRight" fmla="*/ 6852240 w 6849720"/>
                <a:gd name="textAreaTop" fmla="*/ 0 h 576720"/>
                <a:gd name="textAreaBottom" fmla="*/ 579240 h 576720"/>
              </a:gdLst>
              <a:ahLst/>
              <a:rect l="textAreaLeft" t="textAreaTop" r="textAreaRight" b="textAreaBottom"/>
              <a:pathLst>
                <a:path w="6852284" h="579120">
                  <a:moveTo>
                    <a:pt x="6813169" y="0"/>
                  </a:moveTo>
                  <a:lnTo>
                    <a:pt x="38734" y="0"/>
                  </a:lnTo>
                  <a:lnTo>
                    <a:pt x="23681" y="3051"/>
                  </a:lnTo>
                  <a:lnTo>
                    <a:pt x="11366" y="11366"/>
                  </a:lnTo>
                  <a:lnTo>
                    <a:pt x="3051" y="23681"/>
                  </a:lnTo>
                  <a:lnTo>
                    <a:pt x="0" y="38735"/>
                  </a:lnTo>
                  <a:lnTo>
                    <a:pt x="0" y="540385"/>
                  </a:lnTo>
                  <a:lnTo>
                    <a:pt x="3051" y="555438"/>
                  </a:lnTo>
                  <a:lnTo>
                    <a:pt x="11366" y="567753"/>
                  </a:lnTo>
                  <a:lnTo>
                    <a:pt x="23681" y="576068"/>
                  </a:lnTo>
                  <a:lnTo>
                    <a:pt x="38734" y="579119"/>
                  </a:lnTo>
                  <a:lnTo>
                    <a:pt x="6813169" y="579119"/>
                  </a:lnTo>
                  <a:lnTo>
                    <a:pt x="6828222" y="576068"/>
                  </a:lnTo>
                  <a:lnTo>
                    <a:pt x="6840537" y="567753"/>
                  </a:lnTo>
                  <a:lnTo>
                    <a:pt x="6848852" y="555438"/>
                  </a:lnTo>
                  <a:lnTo>
                    <a:pt x="6851904" y="540385"/>
                  </a:lnTo>
                  <a:lnTo>
                    <a:pt x="6851904" y="38735"/>
                  </a:lnTo>
                  <a:lnTo>
                    <a:pt x="6848852" y="23681"/>
                  </a:lnTo>
                  <a:lnTo>
                    <a:pt x="6840537" y="11366"/>
                  </a:lnTo>
                  <a:lnTo>
                    <a:pt x="6828222" y="3051"/>
                  </a:lnTo>
                  <a:lnTo>
                    <a:pt x="6813169" y="0"/>
                  </a:lnTo>
                  <a:close/>
                </a:path>
              </a:pathLst>
            </a:custGeom>
            <a:solidFill>
              <a:srgbClr val="92d050">
                <a:alpha val="34000"/>
              </a:srgbClr>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58" name="object 40"/>
            <p:cNvSpPr/>
            <p:nvPr/>
          </p:nvSpPr>
          <p:spPr>
            <a:xfrm>
              <a:off x="1254240" y="4515480"/>
              <a:ext cx="6849720" cy="576720"/>
            </a:xfrm>
            <a:custGeom>
              <a:avLst/>
              <a:gdLst>
                <a:gd name="textAreaLeft" fmla="*/ 0 w 6849720"/>
                <a:gd name="textAreaRight" fmla="*/ 6852240 w 6849720"/>
                <a:gd name="textAreaTop" fmla="*/ 0 h 576720"/>
                <a:gd name="textAreaBottom" fmla="*/ 579240 h 576720"/>
              </a:gdLst>
              <a:ahLst/>
              <a:rect l="textAreaLeft" t="textAreaTop" r="textAreaRight" b="textAreaBottom"/>
              <a:pathLst>
                <a:path w="6852284" h="579120">
                  <a:moveTo>
                    <a:pt x="0" y="38735"/>
                  </a:moveTo>
                  <a:lnTo>
                    <a:pt x="3051" y="23681"/>
                  </a:lnTo>
                  <a:lnTo>
                    <a:pt x="11366" y="11366"/>
                  </a:lnTo>
                  <a:lnTo>
                    <a:pt x="23681" y="3051"/>
                  </a:lnTo>
                  <a:lnTo>
                    <a:pt x="38734" y="0"/>
                  </a:lnTo>
                  <a:lnTo>
                    <a:pt x="6813169" y="0"/>
                  </a:lnTo>
                  <a:lnTo>
                    <a:pt x="6828222" y="3051"/>
                  </a:lnTo>
                  <a:lnTo>
                    <a:pt x="6840537" y="11366"/>
                  </a:lnTo>
                  <a:lnTo>
                    <a:pt x="6848852" y="23681"/>
                  </a:lnTo>
                  <a:lnTo>
                    <a:pt x="6851904" y="38735"/>
                  </a:lnTo>
                  <a:lnTo>
                    <a:pt x="6851904" y="540385"/>
                  </a:lnTo>
                  <a:lnTo>
                    <a:pt x="6848852" y="555438"/>
                  </a:lnTo>
                  <a:lnTo>
                    <a:pt x="6840537" y="567753"/>
                  </a:lnTo>
                  <a:lnTo>
                    <a:pt x="6828222" y="576068"/>
                  </a:lnTo>
                  <a:lnTo>
                    <a:pt x="6813169" y="579119"/>
                  </a:lnTo>
                  <a:lnTo>
                    <a:pt x="38734" y="579119"/>
                  </a:lnTo>
                  <a:lnTo>
                    <a:pt x="23681" y="576068"/>
                  </a:lnTo>
                  <a:lnTo>
                    <a:pt x="11366" y="567753"/>
                  </a:lnTo>
                  <a:lnTo>
                    <a:pt x="3051" y="555438"/>
                  </a:lnTo>
                  <a:lnTo>
                    <a:pt x="0" y="540385"/>
                  </a:lnTo>
                  <a:lnTo>
                    <a:pt x="0" y="38735"/>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59" name="object 41"/>
          <p:cNvSpPr/>
          <p:nvPr/>
        </p:nvSpPr>
        <p:spPr>
          <a:xfrm>
            <a:off x="1344960" y="4692600"/>
            <a:ext cx="10375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Mieux</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identifiée</a:t>
            </a:r>
            <a:endParaRPr b="0" lang="fr-FR" sz="1200" spc="-1" strike="noStrike">
              <a:solidFill>
                <a:srgbClr val="000000"/>
              </a:solidFill>
              <a:latin typeface="Arial"/>
            </a:endParaRPr>
          </a:p>
        </p:txBody>
      </p:sp>
      <p:grpSp>
        <p:nvGrpSpPr>
          <p:cNvPr id="660" name="object 42"/>
          <p:cNvGrpSpPr/>
          <p:nvPr/>
        </p:nvGrpSpPr>
        <p:grpSpPr>
          <a:xfrm>
            <a:off x="2397240" y="867240"/>
            <a:ext cx="6922800" cy="454680"/>
            <a:chOff x="2397240" y="867240"/>
            <a:chExt cx="6922800" cy="454680"/>
          </a:xfrm>
        </p:grpSpPr>
        <p:pic>
          <p:nvPicPr>
            <p:cNvPr id="661" name="object 43" descr=""/>
            <p:cNvPicPr/>
            <p:nvPr/>
          </p:nvPicPr>
          <p:blipFill>
            <a:blip r:embed="rId10"/>
            <a:stretch/>
          </p:blipFill>
          <p:spPr>
            <a:xfrm>
              <a:off x="2397240" y="867240"/>
              <a:ext cx="6922440" cy="454680"/>
            </a:xfrm>
            <a:prstGeom prst="rect">
              <a:avLst/>
            </a:prstGeom>
            <a:ln w="0">
              <a:noFill/>
            </a:ln>
          </p:spPr>
        </p:pic>
        <p:sp>
          <p:nvSpPr>
            <p:cNvPr id="662" name="object 44"/>
            <p:cNvSpPr/>
            <p:nvPr/>
          </p:nvSpPr>
          <p:spPr>
            <a:xfrm>
              <a:off x="2397240" y="867240"/>
              <a:ext cx="6922800" cy="454680"/>
            </a:xfrm>
            <a:custGeom>
              <a:avLst/>
              <a:gdLst>
                <a:gd name="textAreaLeft" fmla="*/ 0 w 6922800"/>
                <a:gd name="textAreaRight" fmla="*/ 6925320 w 6922800"/>
                <a:gd name="textAreaTop" fmla="*/ 0 h 454680"/>
                <a:gd name="textAreaBottom" fmla="*/ 457200 h 454680"/>
              </a:gdLst>
              <a:ahLst/>
              <a:rect l="textAreaLeft" t="textAreaTop" r="textAreaRight" b="textAreaBottom"/>
              <a:pathLst>
                <a:path w="6925309" h="457200">
                  <a:moveTo>
                    <a:pt x="0" y="30607"/>
                  </a:moveTo>
                  <a:lnTo>
                    <a:pt x="2407" y="18698"/>
                  </a:lnTo>
                  <a:lnTo>
                    <a:pt x="8969" y="8969"/>
                  </a:lnTo>
                  <a:lnTo>
                    <a:pt x="18698" y="2407"/>
                  </a:lnTo>
                  <a:lnTo>
                    <a:pt x="30606" y="0"/>
                  </a:lnTo>
                  <a:lnTo>
                    <a:pt x="6894449" y="0"/>
                  </a:lnTo>
                  <a:lnTo>
                    <a:pt x="6906357" y="2407"/>
                  </a:lnTo>
                  <a:lnTo>
                    <a:pt x="6916086" y="8969"/>
                  </a:lnTo>
                  <a:lnTo>
                    <a:pt x="6922648" y="18698"/>
                  </a:lnTo>
                  <a:lnTo>
                    <a:pt x="6925056" y="30607"/>
                  </a:lnTo>
                  <a:lnTo>
                    <a:pt x="6925056" y="426593"/>
                  </a:lnTo>
                  <a:lnTo>
                    <a:pt x="6922648" y="438501"/>
                  </a:lnTo>
                  <a:lnTo>
                    <a:pt x="6916086" y="448230"/>
                  </a:lnTo>
                  <a:lnTo>
                    <a:pt x="6906357" y="454792"/>
                  </a:lnTo>
                  <a:lnTo>
                    <a:pt x="6894449" y="457200"/>
                  </a:lnTo>
                  <a:lnTo>
                    <a:pt x="30606" y="457200"/>
                  </a:lnTo>
                  <a:lnTo>
                    <a:pt x="18698" y="454792"/>
                  </a:lnTo>
                  <a:lnTo>
                    <a:pt x="8969" y="448230"/>
                  </a:lnTo>
                  <a:lnTo>
                    <a:pt x="2407" y="438501"/>
                  </a:lnTo>
                  <a:lnTo>
                    <a:pt x="0" y="426593"/>
                  </a:lnTo>
                  <a:lnTo>
                    <a:pt x="0" y="3060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63" name="object 45"/>
          <p:cNvSpPr/>
          <p:nvPr/>
        </p:nvSpPr>
        <p:spPr>
          <a:xfrm>
            <a:off x="1349640" y="891000"/>
            <a:ext cx="4049280" cy="1205640"/>
          </a:xfrm>
          <a:prstGeom prst="rect">
            <a:avLst/>
          </a:prstGeom>
          <a:noFill/>
          <a:ln w="0">
            <a:noFill/>
          </a:ln>
        </p:spPr>
        <p:style>
          <a:lnRef idx="0"/>
          <a:fillRef idx="0"/>
          <a:effectRef idx="0"/>
          <a:fontRef idx="minor"/>
        </p:style>
        <p:txBody>
          <a:bodyPr lIns="0" rIns="0" tIns="12600" bIns="0" anchor="t">
            <a:spAutoFit/>
          </a:bodyPr>
          <a:p>
            <a:pPr marL="1148040">
              <a:lnSpc>
                <a:spcPct val="100000"/>
              </a:lnSpc>
              <a:spcBef>
                <a:spcPts val="99"/>
              </a:spcBef>
              <a:tabLst>
                <a:tab algn="l" pos="3968640"/>
              </a:tabLst>
            </a:pPr>
            <a:r>
              <a:rPr b="0" lang="fr-FR" sz="1200" spc="-1" strike="noStrike">
                <a:solidFill>
                  <a:srgbClr val="000000"/>
                </a:solidFill>
                <a:latin typeface="Corbel"/>
                <a:ea typeface="DejaVu Sans"/>
              </a:rPr>
              <a:t>Notre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échantillon</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test</a:t>
            </a:r>
            <a:r>
              <a:rPr b="0" lang="fr-FR" sz="1200" spc="-12" strike="noStrike">
                <a:solidFill>
                  <a:srgbClr val="000000"/>
                </a:solidFill>
                <a:latin typeface="Corbel"/>
                <a:ea typeface="DejaVu Sans"/>
              </a:rPr>
              <a:t> contient</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263</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articles. </a:t>
            </a:r>
            <a:r>
              <a:rPr b="0" lang="fr-FR" sz="1200" spc="-1" strike="noStrike">
                <a:solidFill>
                  <a:srgbClr val="000000"/>
                </a:solidFill>
                <a:latin typeface="Corbel"/>
                <a:ea typeface="DejaVu Sans"/>
              </a:rPr>
              <a:t>Meilleure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itération</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retenue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92" strike="noStrike">
                <a:solidFill>
                  <a:srgbClr val="000000"/>
                </a:solidFill>
                <a:latin typeface="Corbel"/>
                <a:ea typeface="DejaVu Sans"/>
              </a:rPr>
              <a:t> </a:t>
            </a:r>
            <a:r>
              <a:rPr b="0" lang="fr-FR" sz="1200" spc="-21" strike="noStrike">
                <a:solidFill>
                  <a:srgbClr val="000000"/>
                </a:solidFill>
                <a:latin typeface="Corbel"/>
                <a:ea typeface="DejaVu Sans"/>
              </a:rPr>
              <a:t>Textes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92" strike="noStrike">
                <a:solidFill>
                  <a:srgbClr val="000000"/>
                </a:solidFill>
                <a:latin typeface="Corbel"/>
                <a:ea typeface="DejaVu Sans"/>
              </a:rPr>
              <a:t> </a:t>
            </a:r>
            <a:r>
              <a:rPr b="0" lang="fr-FR" sz="1200" spc="-1" strike="noStrike">
                <a:solidFill>
                  <a:srgbClr val="000000"/>
                </a:solidFill>
                <a:latin typeface="Corbel"/>
                <a:ea typeface="DejaVu Sans"/>
              </a:rPr>
              <a:t>Tf-</a:t>
            </a:r>
            <a:r>
              <a:rPr b="0" lang="fr-FR" sz="1200" spc="-26" strike="noStrike">
                <a:solidFill>
                  <a:srgbClr val="000000"/>
                </a:solidFill>
                <a:latin typeface="Corbel"/>
                <a:ea typeface="DejaVu Sans"/>
              </a:rPr>
              <a:t>IDF</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endParaRPr b="0" lang="fr-FR" sz="1200" spc="-1" strike="noStrike">
              <a:solidFill>
                <a:srgbClr val="000000"/>
              </a:solidFill>
              <a:latin typeface="Arial"/>
            </a:endParaRPr>
          </a:p>
          <a:p>
            <a:pPr marL="1148040">
              <a:lnSpc>
                <a:spcPct val="100000"/>
              </a:lnSpc>
              <a:spcBef>
                <a:spcPts val="774"/>
              </a:spcBef>
              <a:tabLst>
                <a:tab algn="l" pos="3968640"/>
              </a:tabLst>
            </a:pPr>
            <a:endParaRPr b="0" lang="fr-FR" sz="1200" spc="-1" strike="noStrike">
              <a:solidFill>
                <a:srgbClr val="000000"/>
              </a:solidFill>
              <a:latin typeface="Arial"/>
            </a:endParaRPr>
          </a:p>
          <a:p>
            <a:pPr marL="12600">
              <a:lnSpc>
                <a:spcPct val="100000"/>
              </a:lnSpc>
              <a:tabLst>
                <a:tab algn="l" pos="3968640"/>
              </a:tabLst>
            </a:pPr>
            <a:r>
              <a:rPr b="0" lang="fr-FR" sz="1200" spc="-1" strike="noStrike">
                <a:solidFill>
                  <a:srgbClr val="000000"/>
                </a:solidFill>
                <a:latin typeface="Corbel"/>
                <a:ea typeface="DejaVu Sans"/>
              </a:rPr>
              <a:t>Moins</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identifiée</a:t>
            </a:r>
            <a:endParaRPr b="0" lang="fr-FR" sz="1200" spc="-1" strike="noStrike">
              <a:solidFill>
                <a:srgbClr val="000000"/>
              </a:solidFill>
              <a:latin typeface="Arial"/>
            </a:endParaRPr>
          </a:p>
        </p:txBody>
      </p:sp>
      <p:sp>
        <p:nvSpPr>
          <p:cNvPr id="664" name="object 46"/>
          <p:cNvSpPr/>
          <p:nvPr/>
        </p:nvSpPr>
        <p:spPr>
          <a:xfrm>
            <a:off x="5492160" y="1073880"/>
            <a:ext cx="35650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tabLst>
                <a:tab algn="l" pos="1329840"/>
                <a:tab algn="l" pos="1514520"/>
              </a:tabLst>
            </a:pPr>
            <a:r>
              <a:rPr b="0" lang="fr-FR" sz="1200" spc="-1" strike="noStrike">
                <a:solidFill>
                  <a:srgbClr val="000000"/>
                </a:solidFill>
                <a:latin typeface="Corbel"/>
                <a:ea typeface="DejaVu Sans"/>
              </a:rPr>
              <a:t>Images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52" strike="noStrike">
                <a:solidFill>
                  <a:srgbClr val="000000"/>
                </a:solidFill>
                <a:latin typeface="Corbel"/>
                <a:ea typeface="DejaVu Sans"/>
              </a:rPr>
              <a:t> </a:t>
            </a:r>
            <a:r>
              <a:rPr b="0" lang="fr-FR" sz="1200" spc="-12" strike="noStrike">
                <a:solidFill>
                  <a:srgbClr val="000000"/>
                </a:solidFill>
                <a:latin typeface="Corbel"/>
                <a:ea typeface="DejaVu Sans"/>
              </a:rPr>
              <a:t>ResNet50</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Réduction</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dimensionnelle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26" strike="noStrike">
                <a:solidFill>
                  <a:srgbClr val="000000"/>
                </a:solidFill>
                <a:latin typeface="Corbel"/>
                <a:ea typeface="DejaVu Sans"/>
              </a:rPr>
              <a:t>NMF</a:t>
            </a:r>
            <a:endParaRPr b="0" lang="fr-FR" sz="1200" spc="-1" strike="noStrike">
              <a:solidFill>
                <a:srgbClr val="000000"/>
              </a:solidFill>
              <a:latin typeface="Arial"/>
            </a:endParaRPr>
          </a:p>
        </p:txBody>
      </p:sp>
      <p:grpSp>
        <p:nvGrpSpPr>
          <p:cNvPr id="665" name="object 47"/>
          <p:cNvGrpSpPr/>
          <p:nvPr/>
        </p:nvGrpSpPr>
        <p:grpSpPr>
          <a:xfrm>
            <a:off x="85320" y="659880"/>
            <a:ext cx="4170600" cy="6153480"/>
            <a:chOff x="85320" y="659880"/>
            <a:chExt cx="4170600" cy="6153480"/>
          </a:xfrm>
        </p:grpSpPr>
        <p:pic>
          <p:nvPicPr>
            <p:cNvPr id="666" name="object 48" descr=""/>
            <p:cNvPicPr/>
            <p:nvPr/>
          </p:nvPicPr>
          <p:blipFill>
            <a:blip r:embed="rId11"/>
            <a:stretch/>
          </p:blipFill>
          <p:spPr>
            <a:xfrm>
              <a:off x="1484280" y="659880"/>
              <a:ext cx="866160" cy="911880"/>
            </a:xfrm>
            <a:prstGeom prst="rect">
              <a:avLst/>
            </a:prstGeom>
            <a:ln w="0">
              <a:noFill/>
            </a:ln>
          </p:spPr>
        </p:pic>
        <p:pic>
          <p:nvPicPr>
            <p:cNvPr id="667" name="object 49" descr=""/>
            <p:cNvPicPr/>
            <p:nvPr/>
          </p:nvPicPr>
          <p:blipFill>
            <a:blip r:embed="rId12"/>
            <a:stretch/>
          </p:blipFill>
          <p:spPr>
            <a:xfrm>
              <a:off x="85320" y="5187600"/>
              <a:ext cx="4170240" cy="1625040"/>
            </a:xfrm>
            <a:prstGeom prst="rect">
              <a:avLst/>
            </a:prstGeom>
            <a:ln w="0">
              <a:noFill/>
            </a:ln>
          </p:spPr>
        </p:pic>
        <p:sp>
          <p:nvSpPr>
            <p:cNvPr id="668" name="object 50"/>
            <p:cNvSpPr/>
            <p:nvPr/>
          </p:nvSpPr>
          <p:spPr>
            <a:xfrm>
              <a:off x="85320" y="5187600"/>
              <a:ext cx="4170600" cy="1625760"/>
            </a:xfrm>
            <a:custGeom>
              <a:avLst/>
              <a:gdLst>
                <a:gd name="textAreaLeft" fmla="*/ 0 w 4170600"/>
                <a:gd name="textAreaRight" fmla="*/ 4173120 w 4170600"/>
                <a:gd name="textAreaTop" fmla="*/ 0 h 1625760"/>
                <a:gd name="textAreaBottom" fmla="*/ 1628280 h 1625760"/>
              </a:gdLst>
              <a:ahLst/>
              <a:rect l="textAreaLeft" t="textAreaTop" r="textAreaRight" b="textAreaBottom"/>
              <a:pathLst>
                <a:path w="4173220" h="1628140">
                  <a:moveTo>
                    <a:pt x="0" y="108965"/>
                  </a:moveTo>
                  <a:lnTo>
                    <a:pt x="8560" y="66544"/>
                  </a:lnTo>
                  <a:lnTo>
                    <a:pt x="31905" y="31908"/>
                  </a:lnTo>
                  <a:lnTo>
                    <a:pt x="66533" y="8560"/>
                  </a:lnTo>
                  <a:lnTo>
                    <a:pt x="108940" y="0"/>
                  </a:lnTo>
                  <a:lnTo>
                    <a:pt x="4063745" y="0"/>
                  </a:lnTo>
                  <a:lnTo>
                    <a:pt x="4106167" y="8560"/>
                  </a:lnTo>
                  <a:lnTo>
                    <a:pt x="4140803" y="31908"/>
                  </a:lnTo>
                  <a:lnTo>
                    <a:pt x="4164151" y="66544"/>
                  </a:lnTo>
                  <a:lnTo>
                    <a:pt x="4172711" y="108965"/>
                  </a:lnTo>
                  <a:lnTo>
                    <a:pt x="4172711" y="1518691"/>
                  </a:lnTo>
                  <a:lnTo>
                    <a:pt x="4164151" y="1561096"/>
                  </a:lnTo>
                  <a:lnTo>
                    <a:pt x="4140803" y="1595724"/>
                  </a:lnTo>
                  <a:lnTo>
                    <a:pt x="4106167" y="1619071"/>
                  </a:lnTo>
                  <a:lnTo>
                    <a:pt x="4063745" y="1627631"/>
                  </a:lnTo>
                  <a:lnTo>
                    <a:pt x="108940" y="1627631"/>
                  </a:lnTo>
                  <a:lnTo>
                    <a:pt x="66533" y="1619071"/>
                  </a:lnTo>
                  <a:lnTo>
                    <a:pt x="31905" y="1595724"/>
                  </a:lnTo>
                  <a:lnTo>
                    <a:pt x="8560" y="1561096"/>
                  </a:lnTo>
                  <a:lnTo>
                    <a:pt x="0" y="1518691"/>
                  </a:lnTo>
                  <a:lnTo>
                    <a:pt x="0" y="108965"/>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69" name="object 51"/>
          <p:cNvSpPr/>
          <p:nvPr/>
        </p:nvSpPr>
        <p:spPr>
          <a:xfrm>
            <a:off x="195480" y="5478120"/>
            <a:ext cx="57024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u="sng">
                <a:solidFill>
                  <a:srgbClr val="000000"/>
                </a:solidFill>
                <a:uFill>
                  <a:solidFill>
                    <a:srgbClr val="000000"/>
                  </a:solidFill>
                </a:uFill>
                <a:latin typeface="Corbel"/>
                <a:ea typeface="DejaVu Sans"/>
              </a:rPr>
              <a:t>Analyse</a:t>
            </a:r>
            <a:r>
              <a:rPr b="1" lang="fr-FR" sz="1100" spc="-46"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p:txBody>
      </p:sp>
      <p:sp>
        <p:nvSpPr>
          <p:cNvPr id="670" name="object 52"/>
          <p:cNvSpPr/>
          <p:nvPr/>
        </p:nvSpPr>
        <p:spPr>
          <a:xfrm>
            <a:off x="195480" y="5645880"/>
            <a:ext cx="3897000" cy="849960"/>
          </a:xfrm>
          <a:prstGeom prst="rect">
            <a:avLst/>
          </a:prstGeom>
          <a:noFill/>
          <a:ln w="0">
            <a:noFill/>
          </a:ln>
        </p:spPr>
        <p:style>
          <a:lnRef idx="0"/>
          <a:fillRef idx="0"/>
          <a:effectRef idx="0"/>
          <a:fontRef idx="minor"/>
        </p:style>
        <p:txBody>
          <a:bodyPr lIns="0" rIns="0" tIns="12600" bIns="0" anchor="t">
            <a:spAutoFit/>
          </a:bodyPr>
          <a:p>
            <a:pPr marL="299160" indent="-286920">
              <a:lnSpc>
                <a:spcPct val="100000"/>
              </a:lnSpc>
              <a:spcBef>
                <a:spcPts val="99"/>
              </a:spcBef>
              <a:buClr>
                <a:srgbClr val="000000"/>
              </a:buClr>
              <a:buFont typeface="Arial"/>
              <a:buChar char="•"/>
              <a:tabLst>
                <a:tab algn="l" pos="299160"/>
              </a:tabLst>
            </a:pPr>
            <a:r>
              <a:rPr b="0" lang="fr-FR" sz="1100" spc="-1" strike="noStrike">
                <a:solidFill>
                  <a:srgbClr val="000000"/>
                </a:solidFill>
                <a:latin typeface="Corbel"/>
                <a:ea typeface="DejaVu Sans"/>
              </a:rPr>
              <a:t>On</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remarque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que globalement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la </a:t>
            </a:r>
            <a:r>
              <a:rPr b="0" lang="fr-FR" sz="1100" spc="-12" strike="noStrike">
                <a:solidFill>
                  <a:srgbClr val="000000"/>
                </a:solidFill>
                <a:latin typeface="Corbel"/>
                <a:ea typeface="DejaVu Sans"/>
              </a:rPr>
              <a:t>classification</a:t>
            </a:r>
            <a:r>
              <a:rPr b="0" lang="fr-FR" sz="1100" spc="-1" strike="noStrike">
                <a:solidFill>
                  <a:srgbClr val="000000"/>
                </a:solidFill>
                <a:latin typeface="Corbel"/>
                <a:ea typeface="DejaVu Sans"/>
              </a:rPr>
              <a:t> génère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de </a:t>
            </a:r>
            <a:r>
              <a:rPr b="0" lang="fr-FR" sz="1100" spc="-21" strike="noStrike">
                <a:solidFill>
                  <a:srgbClr val="000000"/>
                </a:solidFill>
                <a:latin typeface="Corbel"/>
                <a:ea typeface="DejaVu Sans"/>
              </a:rPr>
              <a:t>bons </a:t>
            </a:r>
            <a:r>
              <a:rPr b="0" lang="fr-FR" sz="1100" spc="-12" strike="noStrike">
                <a:solidFill>
                  <a:srgbClr val="000000"/>
                </a:solidFill>
                <a:latin typeface="Corbel"/>
                <a:ea typeface="DejaVu Sans"/>
              </a:rPr>
              <a:t>résultats.</a:t>
            </a:r>
            <a:endParaRPr b="0" lang="fr-FR" sz="1100" spc="-1" strike="noStrike">
              <a:solidFill>
                <a:srgbClr val="000000"/>
              </a:solidFill>
              <a:latin typeface="Arial"/>
            </a:endParaRPr>
          </a:p>
          <a:p>
            <a:pPr marL="299160" indent="-286560">
              <a:lnSpc>
                <a:spcPct val="100000"/>
              </a:lnSpc>
              <a:spcBef>
                <a:spcPts val="6"/>
              </a:spcBef>
              <a:buClr>
                <a:srgbClr val="000000"/>
              </a:buClr>
              <a:buFont typeface="Arial"/>
              <a:buChar char="•"/>
              <a:tabLst>
                <a:tab algn="l" pos="299160"/>
              </a:tabLst>
            </a:pPr>
            <a:r>
              <a:rPr b="0" lang="fr-FR" sz="1100" spc="-1" strike="noStrike">
                <a:solidFill>
                  <a:srgbClr val="000000"/>
                </a:solidFill>
                <a:latin typeface="Corbel"/>
                <a:ea typeface="DejaVu Sans"/>
              </a:rPr>
              <a:t>La</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catégorie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Baby</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Care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 génère</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résultats</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les</a:t>
            </a:r>
            <a:r>
              <a:rPr b="0" lang="fr-FR" sz="1100" spc="-12" strike="noStrike">
                <a:solidFill>
                  <a:srgbClr val="000000"/>
                </a:solidFill>
                <a:latin typeface="Corbel"/>
                <a:ea typeface="DejaVu Sans"/>
              </a:rPr>
              <a:t> </a:t>
            </a:r>
            <a:r>
              <a:rPr b="0" lang="fr-FR" sz="1100" spc="-21" strike="noStrike">
                <a:solidFill>
                  <a:srgbClr val="000000"/>
                </a:solidFill>
                <a:latin typeface="Corbel"/>
                <a:ea typeface="DejaVu Sans"/>
              </a:rPr>
              <a:t>plus</a:t>
            </a:r>
            <a:endParaRPr b="0" lang="fr-FR" sz="1100" spc="-1" strike="noStrike">
              <a:solidFill>
                <a:srgbClr val="000000"/>
              </a:solidFill>
              <a:latin typeface="Arial"/>
            </a:endParaRPr>
          </a:p>
          <a:p>
            <a:pPr marL="299160">
              <a:lnSpc>
                <a:spcPct val="100000"/>
              </a:lnSpc>
              <a:tabLst>
                <a:tab algn="l" pos="299160"/>
              </a:tabLst>
            </a:pPr>
            <a:r>
              <a:rPr b="0" lang="fr-FR" sz="1100" spc="-1" strike="noStrike">
                <a:solidFill>
                  <a:srgbClr val="000000"/>
                </a:solidFill>
                <a:latin typeface="Corbel"/>
                <a:ea typeface="DejaVu Sans"/>
              </a:rPr>
              <a:t>mauvais.</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Cela</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est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dû</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une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grande</a:t>
            </a:r>
            <a:r>
              <a:rPr b="0" lang="fr-FR" sz="1100" spc="-46" strike="noStrike">
                <a:solidFill>
                  <a:srgbClr val="000000"/>
                </a:solidFill>
                <a:latin typeface="Corbel"/>
                <a:ea typeface="DejaVu Sans"/>
              </a:rPr>
              <a:t> </a:t>
            </a:r>
            <a:r>
              <a:rPr b="0" lang="fr-FR" sz="1100" spc="-1" strike="noStrike">
                <a:solidFill>
                  <a:srgbClr val="000000"/>
                </a:solidFill>
                <a:latin typeface="Corbel"/>
                <a:ea typeface="DejaVu Sans"/>
              </a:rPr>
              <a:t>diversité</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d’articles</a:t>
            </a:r>
            <a:r>
              <a:rPr b="0" lang="fr-FR" sz="1100" spc="-21" strike="noStrike">
                <a:solidFill>
                  <a:srgbClr val="000000"/>
                </a:solidFill>
                <a:latin typeface="Corbel"/>
                <a:ea typeface="DejaVu Sans"/>
              </a:rPr>
              <a:t> </a:t>
            </a:r>
            <a:r>
              <a:rPr b="0" lang="fr-FR" sz="1100" spc="-12" strike="noStrike">
                <a:solidFill>
                  <a:srgbClr val="000000"/>
                </a:solidFill>
                <a:latin typeface="Corbel"/>
                <a:ea typeface="DejaVu Sans"/>
              </a:rPr>
              <a:t>contenus</a:t>
            </a:r>
            <a:endParaRPr b="0" lang="fr-FR" sz="1100" spc="-1" strike="noStrike">
              <a:solidFill>
                <a:srgbClr val="000000"/>
              </a:solidFill>
              <a:latin typeface="Arial"/>
            </a:endParaRPr>
          </a:p>
          <a:p>
            <a:pPr marL="299160">
              <a:lnSpc>
                <a:spcPct val="100000"/>
              </a:lnSpc>
              <a:tabLst>
                <a:tab algn="l" pos="299160"/>
              </a:tabLst>
            </a:pPr>
            <a:r>
              <a:rPr b="0" lang="fr-FR" sz="1100" spc="-1" strike="noStrike">
                <a:solidFill>
                  <a:srgbClr val="000000"/>
                </a:solidFill>
                <a:latin typeface="Corbel"/>
                <a:ea typeface="DejaVu Sans"/>
              </a:rPr>
              <a:t>dans</a:t>
            </a:r>
            <a:r>
              <a:rPr b="0" lang="fr-FR" sz="1100" spc="1" strike="noStrike">
                <a:solidFill>
                  <a:srgbClr val="000000"/>
                </a:solidFill>
                <a:latin typeface="Corbel"/>
                <a:ea typeface="DejaVu Sans"/>
              </a:rPr>
              <a:t> </a:t>
            </a:r>
            <a:r>
              <a:rPr b="0" lang="fr-FR" sz="1100" spc="-12" strike="noStrike">
                <a:solidFill>
                  <a:srgbClr val="000000"/>
                </a:solidFill>
                <a:latin typeface="Corbel"/>
                <a:ea typeface="DejaVu Sans"/>
              </a:rPr>
              <a:t>celle-</a:t>
            </a:r>
            <a:r>
              <a:rPr b="0" lang="fr-FR" sz="1100" spc="-26" strike="noStrike">
                <a:solidFill>
                  <a:srgbClr val="000000"/>
                </a:solidFill>
                <a:latin typeface="Corbel"/>
                <a:ea typeface="DejaVu Sans"/>
              </a:rPr>
              <a:t>ci.</a:t>
            </a:r>
            <a:endParaRPr b="0" lang="fr-FR" sz="1100" spc="-1" strike="noStrike">
              <a:solidFill>
                <a:srgbClr val="000000"/>
              </a:solidFill>
              <a:latin typeface="Arial"/>
            </a:endParaRPr>
          </a:p>
        </p:txBody>
      </p:sp>
      <p:grpSp>
        <p:nvGrpSpPr>
          <p:cNvPr id="671" name="object 53"/>
          <p:cNvGrpSpPr/>
          <p:nvPr/>
        </p:nvGrpSpPr>
        <p:grpSpPr>
          <a:xfrm>
            <a:off x="10123920" y="1551600"/>
            <a:ext cx="1602720" cy="305280"/>
            <a:chOff x="10123920" y="1551600"/>
            <a:chExt cx="1602720" cy="305280"/>
          </a:xfrm>
        </p:grpSpPr>
        <p:sp>
          <p:nvSpPr>
            <p:cNvPr id="672" name="object 54"/>
            <p:cNvSpPr/>
            <p:nvPr/>
          </p:nvSpPr>
          <p:spPr>
            <a:xfrm>
              <a:off x="10123920" y="155160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1584198" y="0"/>
                  </a:moveTo>
                  <a:lnTo>
                    <a:pt x="20574" y="0"/>
                  </a:lnTo>
                  <a:lnTo>
                    <a:pt x="12590" y="1625"/>
                  </a:lnTo>
                  <a:lnTo>
                    <a:pt x="6048" y="6048"/>
                  </a:lnTo>
                  <a:lnTo>
                    <a:pt x="1625" y="12590"/>
                  </a:lnTo>
                  <a:lnTo>
                    <a:pt x="0" y="20573"/>
                  </a:lnTo>
                  <a:lnTo>
                    <a:pt x="0" y="287273"/>
                  </a:lnTo>
                  <a:lnTo>
                    <a:pt x="1625" y="295257"/>
                  </a:lnTo>
                  <a:lnTo>
                    <a:pt x="6048" y="301799"/>
                  </a:lnTo>
                  <a:lnTo>
                    <a:pt x="12590" y="306222"/>
                  </a:lnTo>
                  <a:lnTo>
                    <a:pt x="20574" y="307847"/>
                  </a:lnTo>
                  <a:lnTo>
                    <a:pt x="1584198" y="307847"/>
                  </a:lnTo>
                  <a:lnTo>
                    <a:pt x="1592181" y="306222"/>
                  </a:lnTo>
                  <a:lnTo>
                    <a:pt x="1598723" y="301799"/>
                  </a:lnTo>
                  <a:lnTo>
                    <a:pt x="1603146" y="295257"/>
                  </a:lnTo>
                  <a:lnTo>
                    <a:pt x="1604772" y="287273"/>
                  </a:lnTo>
                  <a:lnTo>
                    <a:pt x="1604772" y="20573"/>
                  </a:lnTo>
                  <a:lnTo>
                    <a:pt x="1603146" y="12590"/>
                  </a:lnTo>
                  <a:lnTo>
                    <a:pt x="1598723" y="6048"/>
                  </a:lnTo>
                  <a:lnTo>
                    <a:pt x="1592181" y="1625"/>
                  </a:lnTo>
                  <a:lnTo>
                    <a:pt x="1584198"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73" name="object 55"/>
            <p:cNvSpPr/>
            <p:nvPr/>
          </p:nvSpPr>
          <p:spPr>
            <a:xfrm>
              <a:off x="10123920" y="155160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0" y="20573"/>
                  </a:moveTo>
                  <a:lnTo>
                    <a:pt x="1625" y="12590"/>
                  </a:lnTo>
                  <a:lnTo>
                    <a:pt x="6048" y="6048"/>
                  </a:lnTo>
                  <a:lnTo>
                    <a:pt x="12590" y="1625"/>
                  </a:lnTo>
                  <a:lnTo>
                    <a:pt x="20574" y="0"/>
                  </a:lnTo>
                  <a:lnTo>
                    <a:pt x="1584198" y="0"/>
                  </a:lnTo>
                  <a:lnTo>
                    <a:pt x="1592181" y="1625"/>
                  </a:lnTo>
                  <a:lnTo>
                    <a:pt x="1598723" y="6048"/>
                  </a:lnTo>
                  <a:lnTo>
                    <a:pt x="1603146" y="12590"/>
                  </a:lnTo>
                  <a:lnTo>
                    <a:pt x="1604772" y="20573"/>
                  </a:lnTo>
                  <a:lnTo>
                    <a:pt x="1604772" y="287273"/>
                  </a:lnTo>
                  <a:lnTo>
                    <a:pt x="1603146" y="295257"/>
                  </a:lnTo>
                  <a:lnTo>
                    <a:pt x="1598723" y="301799"/>
                  </a:lnTo>
                  <a:lnTo>
                    <a:pt x="1592181" y="306222"/>
                  </a:lnTo>
                  <a:lnTo>
                    <a:pt x="1584198" y="307847"/>
                  </a:lnTo>
                  <a:lnTo>
                    <a:pt x="20574" y="307847"/>
                  </a:lnTo>
                  <a:lnTo>
                    <a:pt x="12590" y="306222"/>
                  </a:lnTo>
                  <a:lnTo>
                    <a:pt x="6048" y="301799"/>
                  </a:lnTo>
                  <a:lnTo>
                    <a:pt x="1625" y="295257"/>
                  </a:lnTo>
                  <a:lnTo>
                    <a:pt x="0" y="287273"/>
                  </a:lnTo>
                  <a:lnTo>
                    <a:pt x="0" y="20573"/>
                  </a:lnTo>
                  <a:close/>
                </a:path>
              </a:pathLst>
            </a:custGeom>
            <a:noFill/>
            <a:ln w="15874">
              <a:solidFill>
                <a:srgbClr val="9d3429"/>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4" name="object 56"/>
          <p:cNvSpPr/>
          <p:nvPr/>
        </p:nvSpPr>
        <p:spPr>
          <a:xfrm>
            <a:off x="10425960" y="1592280"/>
            <a:ext cx="10015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55%</a:t>
            </a:r>
            <a:endParaRPr b="0" lang="fr-FR" sz="1200" spc="-1" strike="noStrike">
              <a:solidFill>
                <a:srgbClr val="000000"/>
              </a:solidFill>
              <a:latin typeface="Arial"/>
            </a:endParaRPr>
          </a:p>
        </p:txBody>
      </p:sp>
      <p:grpSp>
        <p:nvGrpSpPr>
          <p:cNvPr id="675" name="object 57"/>
          <p:cNvGrpSpPr/>
          <p:nvPr/>
        </p:nvGrpSpPr>
        <p:grpSpPr>
          <a:xfrm>
            <a:off x="10123920" y="2045160"/>
            <a:ext cx="1602720" cy="307440"/>
            <a:chOff x="10123920" y="2045160"/>
            <a:chExt cx="1602720" cy="307440"/>
          </a:xfrm>
        </p:grpSpPr>
        <p:sp>
          <p:nvSpPr>
            <p:cNvPr id="676" name="object 58"/>
            <p:cNvSpPr/>
            <p:nvPr/>
          </p:nvSpPr>
          <p:spPr>
            <a:xfrm>
              <a:off x="10123920" y="2045160"/>
              <a:ext cx="1602720" cy="307440"/>
            </a:xfrm>
            <a:custGeom>
              <a:avLst/>
              <a:gdLst>
                <a:gd name="textAreaLeft" fmla="*/ 0 w 1602720"/>
                <a:gd name="textAreaRight" fmla="*/ 1605240 w 1602720"/>
                <a:gd name="textAreaTop" fmla="*/ 0 h 307440"/>
                <a:gd name="textAreaBottom" fmla="*/ 309960 h 307440"/>
              </a:gdLst>
              <a:ahLst/>
              <a:rect l="textAreaLeft" t="textAreaTop" r="textAreaRight" b="textAreaBottom"/>
              <a:pathLst>
                <a:path w="1605279" h="309880">
                  <a:moveTo>
                    <a:pt x="1584071" y="0"/>
                  </a:moveTo>
                  <a:lnTo>
                    <a:pt x="20700" y="0"/>
                  </a:lnTo>
                  <a:lnTo>
                    <a:pt x="12644" y="1627"/>
                  </a:lnTo>
                  <a:lnTo>
                    <a:pt x="6064" y="6064"/>
                  </a:lnTo>
                  <a:lnTo>
                    <a:pt x="1627" y="12644"/>
                  </a:lnTo>
                  <a:lnTo>
                    <a:pt x="0" y="20700"/>
                  </a:lnTo>
                  <a:lnTo>
                    <a:pt x="0" y="288670"/>
                  </a:lnTo>
                  <a:lnTo>
                    <a:pt x="1627" y="296727"/>
                  </a:lnTo>
                  <a:lnTo>
                    <a:pt x="6064" y="303307"/>
                  </a:lnTo>
                  <a:lnTo>
                    <a:pt x="12644" y="307744"/>
                  </a:lnTo>
                  <a:lnTo>
                    <a:pt x="20700" y="309371"/>
                  </a:lnTo>
                  <a:lnTo>
                    <a:pt x="1584071" y="309371"/>
                  </a:lnTo>
                  <a:lnTo>
                    <a:pt x="1592127" y="307744"/>
                  </a:lnTo>
                  <a:lnTo>
                    <a:pt x="1598707" y="303307"/>
                  </a:lnTo>
                  <a:lnTo>
                    <a:pt x="1603144" y="296727"/>
                  </a:lnTo>
                  <a:lnTo>
                    <a:pt x="1604772" y="288670"/>
                  </a:lnTo>
                  <a:lnTo>
                    <a:pt x="1604772" y="20700"/>
                  </a:lnTo>
                  <a:lnTo>
                    <a:pt x="1603144" y="12644"/>
                  </a:lnTo>
                  <a:lnTo>
                    <a:pt x="1598707" y="6064"/>
                  </a:lnTo>
                  <a:lnTo>
                    <a:pt x="1592127" y="1627"/>
                  </a:lnTo>
                  <a:lnTo>
                    <a:pt x="1584071"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77" name="object 59"/>
            <p:cNvSpPr/>
            <p:nvPr/>
          </p:nvSpPr>
          <p:spPr>
            <a:xfrm>
              <a:off x="10123920" y="2045160"/>
              <a:ext cx="1602720" cy="307440"/>
            </a:xfrm>
            <a:custGeom>
              <a:avLst/>
              <a:gdLst>
                <a:gd name="textAreaLeft" fmla="*/ 0 w 1602720"/>
                <a:gd name="textAreaRight" fmla="*/ 1605240 w 1602720"/>
                <a:gd name="textAreaTop" fmla="*/ 0 h 307440"/>
                <a:gd name="textAreaBottom" fmla="*/ 309960 h 307440"/>
              </a:gdLst>
              <a:ahLst/>
              <a:rect l="textAreaLeft" t="textAreaTop" r="textAreaRight" b="textAreaBottom"/>
              <a:pathLst>
                <a:path w="1605279" h="309880">
                  <a:moveTo>
                    <a:pt x="0" y="20700"/>
                  </a:moveTo>
                  <a:lnTo>
                    <a:pt x="1627" y="12644"/>
                  </a:lnTo>
                  <a:lnTo>
                    <a:pt x="6064" y="6064"/>
                  </a:lnTo>
                  <a:lnTo>
                    <a:pt x="12644" y="1627"/>
                  </a:lnTo>
                  <a:lnTo>
                    <a:pt x="20700" y="0"/>
                  </a:lnTo>
                  <a:lnTo>
                    <a:pt x="1584071" y="0"/>
                  </a:lnTo>
                  <a:lnTo>
                    <a:pt x="1592127" y="1627"/>
                  </a:lnTo>
                  <a:lnTo>
                    <a:pt x="1598707" y="6064"/>
                  </a:lnTo>
                  <a:lnTo>
                    <a:pt x="1603144" y="12644"/>
                  </a:lnTo>
                  <a:lnTo>
                    <a:pt x="1604772" y="20700"/>
                  </a:lnTo>
                  <a:lnTo>
                    <a:pt x="1604772" y="288670"/>
                  </a:lnTo>
                  <a:lnTo>
                    <a:pt x="1603144" y="296727"/>
                  </a:lnTo>
                  <a:lnTo>
                    <a:pt x="1598707" y="303307"/>
                  </a:lnTo>
                  <a:lnTo>
                    <a:pt x="1592127" y="307744"/>
                  </a:lnTo>
                  <a:lnTo>
                    <a:pt x="1584071" y="309371"/>
                  </a:lnTo>
                  <a:lnTo>
                    <a:pt x="20700" y="309371"/>
                  </a:lnTo>
                  <a:lnTo>
                    <a:pt x="12644" y="307744"/>
                  </a:lnTo>
                  <a:lnTo>
                    <a:pt x="6064" y="303307"/>
                  </a:lnTo>
                  <a:lnTo>
                    <a:pt x="1627" y="296727"/>
                  </a:lnTo>
                  <a:lnTo>
                    <a:pt x="0" y="288670"/>
                  </a:lnTo>
                  <a:lnTo>
                    <a:pt x="0" y="20700"/>
                  </a:lnTo>
                  <a:close/>
                </a:path>
              </a:pathLst>
            </a:custGeom>
            <a:noFill/>
            <a:ln w="15875">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78" name="object 60"/>
          <p:cNvSpPr/>
          <p:nvPr/>
        </p:nvSpPr>
        <p:spPr>
          <a:xfrm>
            <a:off x="10424160" y="2087280"/>
            <a:ext cx="10033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93%</a:t>
            </a:r>
            <a:endParaRPr b="0" lang="fr-FR" sz="1200" spc="-1" strike="noStrike">
              <a:solidFill>
                <a:srgbClr val="000000"/>
              </a:solidFill>
              <a:latin typeface="Arial"/>
            </a:endParaRPr>
          </a:p>
        </p:txBody>
      </p:sp>
      <p:grpSp>
        <p:nvGrpSpPr>
          <p:cNvPr id="679" name="object 61"/>
          <p:cNvGrpSpPr/>
          <p:nvPr/>
        </p:nvGrpSpPr>
        <p:grpSpPr>
          <a:xfrm>
            <a:off x="10123920" y="2548080"/>
            <a:ext cx="1602720" cy="305280"/>
            <a:chOff x="10123920" y="2548080"/>
            <a:chExt cx="1602720" cy="305280"/>
          </a:xfrm>
        </p:grpSpPr>
        <p:sp>
          <p:nvSpPr>
            <p:cNvPr id="680" name="object 62"/>
            <p:cNvSpPr/>
            <p:nvPr/>
          </p:nvSpPr>
          <p:spPr>
            <a:xfrm>
              <a:off x="10123920" y="254808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1" name="object 63"/>
            <p:cNvSpPr/>
            <p:nvPr/>
          </p:nvSpPr>
          <p:spPr>
            <a:xfrm>
              <a:off x="10123920" y="254808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82" name="object 64"/>
          <p:cNvSpPr/>
          <p:nvPr/>
        </p:nvSpPr>
        <p:spPr>
          <a:xfrm>
            <a:off x="10419480" y="2589480"/>
            <a:ext cx="101232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86%</a:t>
            </a:r>
            <a:endParaRPr b="0" lang="fr-FR" sz="1200" spc="-1" strike="noStrike">
              <a:solidFill>
                <a:srgbClr val="000000"/>
              </a:solidFill>
              <a:latin typeface="Arial"/>
            </a:endParaRPr>
          </a:p>
        </p:txBody>
      </p:sp>
      <p:grpSp>
        <p:nvGrpSpPr>
          <p:cNvPr id="683" name="object 65"/>
          <p:cNvGrpSpPr/>
          <p:nvPr/>
        </p:nvGrpSpPr>
        <p:grpSpPr>
          <a:xfrm>
            <a:off x="10139040" y="3076920"/>
            <a:ext cx="1602720" cy="305280"/>
            <a:chOff x="10139040" y="3076920"/>
            <a:chExt cx="1602720" cy="305280"/>
          </a:xfrm>
        </p:grpSpPr>
        <p:sp>
          <p:nvSpPr>
            <p:cNvPr id="684" name="object 66"/>
            <p:cNvSpPr/>
            <p:nvPr/>
          </p:nvSpPr>
          <p:spPr>
            <a:xfrm>
              <a:off x="10139040" y="307692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5" name="object 67"/>
            <p:cNvSpPr/>
            <p:nvPr/>
          </p:nvSpPr>
          <p:spPr>
            <a:xfrm>
              <a:off x="10139040" y="307692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86" name="object 68"/>
          <p:cNvSpPr/>
          <p:nvPr/>
        </p:nvSpPr>
        <p:spPr>
          <a:xfrm>
            <a:off x="10441800" y="3118320"/>
            <a:ext cx="9990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78%</a:t>
            </a:r>
            <a:endParaRPr b="0" lang="fr-FR" sz="1200" spc="-1" strike="noStrike">
              <a:solidFill>
                <a:srgbClr val="000000"/>
              </a:solidFill>
              <a:latin typeface="Arial"/>
            </a:endParaRPr>
          </a:p>
        </p:txBody>
      </p:sp>
      <p:grpSp>
        <p:nvGrpSpPr>
          <p:cNvPr id="687" name="object 69"/>
          <p:cNvGrpSpPr/>
          <p:nvPr/>
        </p:nvGrpSpPr>
        <p:grpSpPr>
          <a:xfrm>
            <a:off x="10139040" y="3607200"/>
            <a:ext cx="1602720" cy="305280"/>
            <a:chOff x="10139040" y="3607200"/>
            <a:chExt cx="1602720" cy="305280"/>
          </a:xfrm>
        </p:grpSpPr>
        <p:sp>
          <p:nvSpPr>
            <p:cNvPr id="688" name="object 70"/>
            <p:cNvSpPr/>
            <p:nvPr/>
          </p:nvSpPr>
          <p:spPr>
            <a:xfrm>
              <a:off x="10139040" y="360720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89" name="object 71"/>
            <p:cNvSpPr/>
            <p:nvPr/>
          </p:nvSpPr>
          <p:spPr>
            <a:xfrm>
              <a:off x="10139040" y="360720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0" name="object 72"/>
          <p:cNvSpPr/>
          <p:nvPr/>
        </p:nvSpPr>
        <p:spPr>
          <a:xfrm>
            <a:off x="10437480" y="3649320"/>
            <a:ext cx="10083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95%</a:t>
            </a:r>
            <a:endParaRPr b="0" lang="fr-FR" sz="1200" spc="-1" strike="noStrike">
              <a:solidFill>
                <a:srgbClr val="000000"/>
              </a:solidFill>
              <a:latin typeface="Arial"/>
            </a:endParaRPr>
          </a:p>
        </p:txBody>
      </p:sp>
      <p:grpSp>
        <p:nvGrpSpPr>
          <p:cNvPr id="691" name="object 73"/>
          <p:cNvGrpSpPr/>
          <p:nvPr/>
        </p:nvGrpSpPr>
        <p:grpSpPr>
          <a:xfrm>
            <a:off x="10123920" y="4113360"/>
            <a:ext cx="1602720" cy="305280"/>
            <a:chOff x="10123920" y="4113360"/>
            <a:chExt cx="1602720" cy="305280"/>
          </a:xfrm>
        </p:grpSpPr>
        <p:sp>
          <p:nvSpPr>
            <p:cNvPr id="692" name="object 74"/>
            <p:cNvSpPr/>
            <p:nvPr/>
          </p:nvSpPr>
          <p:spPr>
            <a:xfrm>
              <a:off x="10123920" y="411336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1584198" y="0"/>
                  </a:moveTo>
                  <a:lnTo>
                    <a:pt x="20574" y="0"/>
                  </a:lnTo>
                  <a:lnTo>
                    <a:pt x="12590" y="1625"/>
                  </a:lnTo>
                  <a:lnTo>
                    <a:pt x="6048" y="6048"/>
                  </a:lnTo>
                  <a:lnTo>
                    <a:pt x="1625" y="12590"/>
                  </a:lnTo>
                  <a:lnTo>
                    <a:pt x="0" y="20574"/>
                  </a:lnTo>
                  <a:lnTo>
                    <a:pt x="0" y="287274"/>
                  </a:lnTo>
                  <a:lnTo>
                    <a:pt x="1625" y="295257"/>
                  </a:lnTo>
                  <a:lnTo>
                    <a:pt x="6048" y="301799"/>
                  </a:lnTo>
                  <a:lnTo>
                    <a:pt x="12590" y="306222"/>
                  </a:lnTo>
                  <a:lnTo>
                    <a:pt x="20574" y="307848"/>
                  </a:lnTo>
                  <a:lnTo>
                    <a:pt x="1584198" y="307848"/>
                  </a:lnTo>
                  <a:lnTo>
                    <a:pt x="1592181" y="306222"/>
                  </a:lnTo>
                  <a:lnTo>
                    <a:pt x="1598723" y="301799"/>
                  </a:lnTo>
                  <a:lnTo>
                    <a:pt x="1603146" y="295257"/>
                  </a:lnTo>
                  <a:lnTo>
                    <a:pt x="1604772" y="287274"/>
                  </a:lnTo>
                  <a:lnTo>
                    <a:pt x="1604772" y="20574"/>
                  </a:lnTo>
                  <a:lnTo>
                    <a:pt x="1603146" y="12590"/>
                  </a:lnTo>
                  <a:lnTo>
                    <a:pt x="1598723" y="6048"/>
                  </a:lnTo>
                  <a:lnTo>
                    <a:pt x="1592181" y="1625"/>
                  </a:lnTo>
                  <a:lnTo>
                    <a:pt x="1584198" y="0"/>
                  </a:lnTo>
                  <a:close/>
                </a:path>
              </a:pathLst>
            </a:custGeom>
            <a:solidFill>
              <a:srgbClr val="e19d3d"/>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3" name="object 75"/>
            <p:cNvSpPr/>
            <p:nvPr/>
          </p:nvSpPr>
          <p:spPr>
            <a:xfrm>
              <a:off x="10123920" y="4113360"/>
              <a:ext cx="1602720" cy="305280"/>
            </a:xfrm>
            <a:custGeom>
              <a:avLst/>
              <a:gdLst>
                <a:gd name="textAreaLeft" fmla="*/ 0 w 1602720"/>
                <a:gd name="textAreaRight" fmla="*/ 1605240 w 1602720"/>
                <a:gd name="textAreaTop" fmla="*/ 0 h 305280"/>
                <a:gd name="textAreaBottom" fmla="*/ 307800 h 305280"/>
              </a:gdLst>
              <a:ahLst/>
              <a:rect l="textAreaLeft" t="textAreaTop" r="textAreaRight" b="textAreaBottom"/>
              <a:pathLst>
                <a:path w="1605279" h="307975">
                  <a:moveTo>
                    <a:pt x="0" y="20574"/>
                  </a:moveTo>
                  <a:lnTo>
                    <a:pt x="1625" y="12590"/>
                  </a:lnTo>
                  <a:lnTo>
                    <a:pt x="6048" y="6048"/>
                  </a:lnTo>
                  <a:lnTo>
                    <a:pt x="12590" y="1625"/>
                  </a:lnTo>
                  <a:lnTo>
                    <a:pt x="20574" y="0"/>
                  </a:lnTo>
                  <a:lnTo>
                    <a:pt x="1584198" y="0"/>
                  </a:lnTo>
                  <a:lnTo>
                    <a:pt x="1592181" y="1625"/>
                  </a:lnTo>
                  <a:lnTo>
                    <a:pt x="1598723" y="6048"/>
                  </a:lnTo>
                  <a:lnTo>
                    <a:pt x="1603146" y="12590"/>
                  </a:lnTo>
                  <a:lnTo>
                    <a:pt x="1604772" y="20574"/>
                  </a:lnTo>
                  <a:lnTo>
                    <a:pt x="1604772" y="287274"/>
                  </a:lnTo>
                  <a:lnTo>
                    <a:pt x="1603146" y="295257"/>
                  </a:lnTo>
                  <a:lnTo>
                    <a:pt x="1598723" y="301799"/>
                  </a:lnTo>
                  <a:lnTo>
                    <a:pt x="1592181" y="306222"/>
                  </a:lnTo>
                  <a:lnTo>
                    <a:pt x="1584198" y="307848"/>
                  </a:lnTo>
                  <a:lnTo>
                    <a:pt x="20574" y="307848"/>
                  </a:lnTo>
                  <a:lnTo>
                    <a:pt x="12590" y="306222"/>
                  </a:lnTo>
                  <a:lnTo>
                    <a:pt x="6048" y="301799"/>
                  </a:lnTo>
                  <a:lnTo>
                    <a:pt x="1625" y="295257"/>
                  </a:lnTo>
                  <a:lnTo>
                    <a:pt x="0" y="287274"/>
                  </a:lnTo>
                  <a:lnTo>
                    <a:pt x="0" y="20574"/>
                  </a:lnTo>
                  <a:close/>
                </a:path>
              </a:pathLst>
            </a:custGeom>
            <a:noFill/>
            <a:ln w="15875">
              <a:solidFill>
                <a:srgbClr val="a6712b"/>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4" name="object 76"/>
          <p:cNvSpPr/>
          <p:nvPr/>
        </p:nvSpPr>
        <p:spPr>
          <a:xfrm>
            <a:off x="10422360" y="4155480"/>
            <a:ext cx="10065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85%</a:t>
            </a:r>
            <a:endParaRPr b="0" lang="fr-FR" sz="1200" spc="-1" strike="noStrike">
              <a:solidFill>
                <a:srgbClr val="000000"/>
              </a:solidFill>
              <a:latin typeface="Arial"/>
            </a:endParaRPr>
          </a:p>
        </p:txBody>
      </p:sp>
      <p:grpSp>
        <p:nvGrpSpPr>
          <p:cNvPr id="695" name="object 77"/>
          <p:cNvGrpSpPr/>
          <p:nvPr/>
        </p:nvGrpSpPr>
        <p:grpSpPr>
          <a:xfrm>
            <a:off x="10123920" y="4649760"/>
            <a:ext cx="1602720" cy="307440"/>
            <a:chOff x="10123920" y="4649760"/>
            <a:chExt cx="1602720" cy="307440"/>
          </a:xfrm>
        </p:grpSpPr>
        <p:sp>
          <p:nvSpPr>
            <p:cNvPr id="696" name="object 78"/>
            <p:cNvSpPr/>
            <p:nvPr/>
          </p:nvSpPr>
          <p:spPr>
            <a:xfrm>
              <a:off x="10123920" y="4649760"/>
              <a:ext cx="1602720" cy="307440"/>
            </a:xfrm>
            <a:custGeom>
              <a:avLst/>
              <a:gdLst>
                <a:gd name="textAreaLeft" fmla="*/ 0 w 1602720"/>
                <a:gd name="textAreaRight" fmla="*/ 1605240 w 1602720"/>
                <a:gd name="textAreaTop" fmla="*/ 0 h 307440"/>
                <a:gd name="textAreaBottom" fmla="*/ 309960 h 307440"/>
              </a:gdLst>
              <a:ahLst/>
              <a:rect l="textAreaLeft" t="textAreaTop" r="textAreaRight" b="textAreaBottom"/>
              <a:pathLst>
                <a:path w="1605279" h="309879">
                  <a:moveTo>
                    <a:pt x="1584071" y="0"/>
                  </a:moveTo>
                  <a:lnTo>
                    <a:pt x="20700" y="0"/>
                  </a:lnTo>
                  <a:lnTo>
                    <a:pt x="12644" y="1627"/>
                  </a:lnTo>
                  <a:lnTo>
                    <a:pt x="6064" y="6064"/>
                  </a:lnTo>
                  <a:lnTo>
                    <a:pt x="1627" y="12644"/>
                  </a:lnTo>
                  <a:lnTo>
                    <a:pt x="0" y="20700"/>
                  </a:lnTo>
                  <a:lnTo>
                    <a:pt x="0" y="288670"/>
                  </a:lnTo>
                  <a:lnTo>
                    <a:pt x="1627" y="296727"/>
                  </a:lnTo>
                  <a:lnTo>
                    <a:pt x="6064" y="303307"/>
                  </a:lnTo>
                  <a:lnTo>
                    <a:pt x="12644" y="307744"/>
                  </a:lnTo>
                  <a:lnTo>
                    <a:pt x="20700" y="309371"/>
                  </a:lnTo>
                  <a:lnTo>
                    <a:pt x="1584071" y="309371"/>
                  </a:lnTo>
                  <a:lnTo>
                    <a:pt x="1592127" y="307744"/>
                  </a:lnTo>
                  <a:lnTo>
                    <a:pt x="1598707" y="303307"/>
                  </a:lnTo>
                  <a:lnTo>
                    <a:pt x="1603144" y="296727"/>
                  </a:lnTo>
                  <a:lnTo>
                    <a:pt x="1604772" y="288670"/>
                  </a:lnTo>
                  <a:lnTo>
                    <a:pt x="1604772" y="20700"/>
                  </a:lnTo>
                  <a:lnTo>
                    <a:pt x="1603144" y="12644"/>
                  </a:lnTo>
                  <a:lnTo>
                    <a:pt x="1598707" y="6064"/>
                  </a:lnTo>
                  <a:lnTo>
                    <a:pt x="1592127" y="1627"/>
                  </a:lnTo>
                  <a:lnTo>
                    <a:pt x="1584071" y="0"/>
                  </a:lnTo>
                  <a:close/>
                </a:path>
              </a:pathLst>
            </a:custGeom>
            <a:solidFill>
              <a:srgbClr val="80c34f"/>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697" name="object 79"/>
            <p:cNvSpPr/>
            <p:nvPr/>
          </p:nvSpPr>
          <p:spPr>
            <a:xfrm>
              <a:off x="10123920" y="4649760"/>
              <a:ext cx="1602720" cy="307440"/>
            </a:xfrm>
            <a:custGeom>
              <a:avLst/>
              <a:gdLst>
                <a:gd name="textAreaLeft" fmla="*/ 0 w 1602720"/>
                <a:gd name="textAreaRight" fmla="*/ 1605240 w 1602720"/>
                <a:gd name="textAreaTop" fmla="*/ 0 h 307440"/>
                <a:gd name="textAreaBottom" fmla="*/ 309960 h 307440"/>
              </a:gdLst>
              <a:ahLst/>
              <a:rect l="textAreaLeft" t="textAreaTop" r="textAreaRight" b="textAreaBottom"/>
              <a:pathLst>
                <a:path w="1605279" h="309879">
                  <a:moveTo>
                    <a:pt x="0" y="20700"/>
                  </a:moveTo>
                  <a:lnTo>
                    <a:pt x="1627" y="12644"/>
                  </a:lnTo>
                  <a:lnTo>
                    <a:pt x="6064" y="6064"/>
                  </a:lnTo>
                  <a:lnTo>
                    <a:pt x="12644" y="1627"/>
                  </a:lnTo>
                  <a:lnTo>
                    <a:pt x="20700" y="0"/>
                  </a:lnTo>
                  <a:lnTo>
                    <a:pt x="1584071" y="0"/>
                  </a:lnTo>
                  <a:lnTo>
                    <a:pt x="1592127" y="1627"/>
                  </a:lnTo>
                  <a:lnTo>
                    <a:pt x="1598707" y="6064"/>
                  </a:lnTo>
                  <a:lnTo>
                    <a:pt x="1603144" y="12644"/>
                  </a:lnTo>
                  <a:lnTo>
                    <a:pt x="1604772" y="20700"/>
                  </a:lnTo>
                  <a:lnTo>
                    <a:pt x="1604772" y="288670"/>
                  </a:lnTo>
                  <a:lnTo>
                    <a:pt x="1603144" y="296727"/>
                  </a:lnTo>
                  <a:lnTo>
                    <a:pt x="1598707" y="303307"/>
                  </a:lnTo>
                  <a:lnTo>
                    <a:pt x="1592127" y="307744"/>
                  </a:lnTo>
                  <a:lnTo>
                    <a:pt x="1584071" y="309371"/>
                  </a:lnTo>
                  <a:lnTo>
                    <a:pt x="20700" y="309371"/>
                  </a:lnTo>
                  <a:lnTo>
                    <a:pt x="12644" y="307744"/>
                  </a:lnTo>
                  <a:lnTo>
                    <a:pt x="6064" y="303307"/>
                  </a:lnTo>
                  <a:lnTo>
                    <a:pt x="1627" y="296727"/>
                  </a:lnTo>
                  <a:lnTo>
                    <a:pt x="0" y="288670"/>
                  </a:lnTo>
                  <a:lnTo>
                    <a:pt x="0" y="20700"/>
                  </a:lnTo>
                  <a:close/>
                </a:path>
              </a:pathLst>
            </a:custGeom>
            <a:noFill/>
            <a:ln w="15874">
              <a:solidFill>
                <a:srgbClr val="5c8f3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698" name="object 80"/>
          <p:cNvSpPr/>
          <p:nvPr/>
        </p:nvSpPr>
        <p:spPr>
          <a:xfrm>
            <a:off x="10425600" y="4692600"/>
            <a:ext cx="10000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2" strike="noStrike">
                <a:solidFill>
                  <a:srgbClr val="ffffff"/>
                </a:solidFill>
                <a:latin typeface="Corbel"/>
                <a:ea typeface="DejaVu Sans"/>
              </a:rPr>
              <a:t>Précision</a:t>
            </a:r>
            <a:r>
              <a:rPr b="0" lang="fr-FR" sz="1200" spc="-1" strike="noStrike">
                <a:solidFill>
                  <a:srgbClr val="ffffff"/>
                </a:solidFill>
                <a:latin typeface="Corbel"/>
                <a:ea typeface="DejaVu Sans"/>
              </a:rPr>
              <a:t> à </a:t>
            </a:r>
            <a:r>
              <a:rPr b="0" lang="fr-FR" sz="1200" spc="-26" strike="noStrike">
                <a:solidFill>
                  <a:srgbClr val="ffffff"/>
                </a:solidFill>
                <a:latin typeface="Corbel"/>
                <a:ea typeface="DejaVu Sans"/>
              </a:rPr>
              <a:t>97%</a:t>
            </a:r>
            <a:endParaRPr b="0" lang="fr-FR" sz="1200" spc="-1" strike="noStrike">
              <a:solidFill>
                <a:srgbClr val="000000"/>
              </a:solidFill>
              <a:latin typeface="Arial"/>
            </a:endParaRPr>
          </a:p>
        </p:txBody>
      </p:sp>
      <p:grpSp>
        <p:nvGrpSpPr>
          <p:cNvPr id="699" name="object 81"/>
          <p:cNvGrpSpPr/>
          <p:nvPr/>
        </p:nvGrpSpPr>
        <p:grpSpPr>
          <a:xfrm>
            <a:off x="10139040" y="867240"/>
            <a:ext cx="1585440" cy="454680"/>
            <a:chOff x="10139040" y="867240"/>
            <a:chExt cx="1585440" cy="454680"/>
          </a:xfrm>
        </p:grpSpPr>
        <p:pic>
          <p:nvPicPr>
            <p:cNvPr id="700" name="object 82" descr=""/>
            <p:cNvPicPr/>
            <p:nvPr/>
          </p:nvPicPr>
          <p:blipFill>
            <a:blip r:embed="rId13"/>
            <a:stretch/>
          </p:blipFill>
          <p:spPr>
            <a:xfrm>
              <a:off x="10139040" y="867240"/>
              <a:ext cx="1585440" cy="454680"/>
            </a:xfrm>
            <a:prstGeom prst="rect">
              <a:avLst/>
            </a:prstGeom>
            <a:ln w="0">
              <a:noFill/>
            </a:ln>
          </p:spPr>
        </p:pic>
        <p:sp>
          <p:nvSpPr>
            <p:cNvPr id="701" name="object 83"/>
            <p:cNvSpPr/>
            <p:nvPr/>
          </p:nvSpPr>
          <p:spPr>
            <a:xfrm>
              <a:off x="10139040" y="867240"/>
              <a:ext cx="1585440" cy="454680"/>
            </a:xfrm>
            <a:custGeom>
              <a:avLst/>
              <a:gdLst>
                <a:gd name="textAreaLeft" fmla="*/ 0 w 1585440"/>
                <a:gd name="textAreaRight" fmla="*/ 1587960 w 1585440"/>
                <a:gd name="textAreaTop" fmla="*/ 0 h 454680"/>
                <a:gd name="textAreaBottom" fmla="*/ 457200 h 454680"/>
              </a:gdLst>
              <a:ahLst/>
              <a:rect l="textAreaLeft" t="textAreaTop" r="textAreaRight" b="textAreaBottom"/>
              <a:pathLst>
                <a:path w="1588134" h="457200">
                  <a:moveTo>
                    <a:pt x="0" y="30607"/>
                  </a:moveTo>
                  <a:lnTo>
                    <a:pt x="2407" y="18698"/>
                  </a:lnTo>
                  <a:lnTo>
                    <a:pt x="8969" y="8969"/>
                  </a:lnTo>
                  <a:lnTo>
                    <a:pt x="18698" y="2407"/>
                  </a:lnTo>
                  <a:lnTo>
                    <a:pt x="30606" y="0"/>
                  </a:lnTo>
                  <a:lnTo>
                    <a:pt x="1557401" y="0"/>
                  </a:lnTo>
                  <a:lnTo>
                    <a:pt x="1569309" y="2407"/>
                  </a:lnTo>
                  <a:lnTo>
                    <a:pt x="1579038" y="8969"/>
                  </a:lnTo>
                  <a:lnTo>
                    <a:pt x="1585600" y="18698"/>
                  </a:lnTo>
                  <a:lnTo>
                    <a:pt x="1588007" y="30607"/>
                  </a:lnTo>
                  <a:lnTo>
                    <a:pt x="1588007" y="426593"/>
                  </a:lnTo>
                  <a:lnTo>
                    <a:pt x="1585600" y="438501"/>
                  </a:lnTo>
                  <a:lnTo>
                    <a:pt x="1579038" y="448230"/>
                  </a:lnTo>
                  <a:lnTo>
                    <a:pt x="1569309" y="454792"/>
                  </a:lnTo>
                  <a:lnTo>
                    <a:pt x="1557401" y="457200"/>
                  </a:lnTo>
                  <a:lnTo>
                    <a:pt x="30606" y="457200"/>
                  </a:lnTo>
                  <a:lnTo>
                    <a:pt x="18698" y="454792"/>
                  </a:lnTo>
                  <a:lnTo>
                    <a:pt x="8969" y="448230"/>
                  </a:lnTo>
                  <a:lnTo>
                    <a:pt x="2407" y="438501"/>
                  </a:lnTo>
                  <a:lnTo>
                    <a:pt x="0" y="426593"/>
                  </a:lnTo>
                  <a:lnTo>
                    <a:pt x="0" y="3060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02" name="object 84"/>
          <p:cNvSpPr/>
          <p:nvPr/>
        </p:nvSpPr>
        <p:spPr>
          <a:xfrm>
            <a:off x="10497600" y="891000"/>
            <a:ext cx="870120" cy="377280"/>
          </a:xfrm>
          <a:prstGeom prst="rect">
            <a:avLst/>
          </a:prstGeom>
          <a:noFill/>
          <a:ln w="0">
            <a:noFill/>
          </a:ln>
        </p:spPr>
        <p:style>
          <a:lnRef idx="0"/>
          <a:fillRef idx="0"/>
          <a:effectRef idx="0"/>
          <a:fontRef idx="minor"/>
        </p:style>
        <p:txBody>
          <a:bodyPr lIns="0" rIns="0" tIns="12600" bIns="0" anchor="t">
            <a:spAutoFit/>
          </a:bodyPr>
          <a:p>
            <a:pPr marL="127080" indent="-114480">
              <a:lnSpc>
                <a:spcPct val="100000"/>
              </a:lnSpc>
              <a:spcBef>
                <a:spcPts val="99"/>
              </a:spcBef>
              <a:tabLst>
                <a:tab algn="l" pos="0"/>
              </a:tabLst>
            </a:pPr>
            <a:r>
              <a:rPr b="1" lang="fr-FR" sz="1200" spc="-1" strike="noStrike">
                <a:solidFill>
                  <a:srgbClr val="000000"/>
                </a:solidFill>
                <a:latin typeface="Corbel"/>
                <a:ea typeface="DejaVu Sans"/>
              </a:rPr>
              <a:t>Précision</a:t>
            </a:r>
            <a:r>
              <a:rPr b="1" lang="fr-FR" sz="1200" spc="-32" strike="noStrike">
                <a:solidFill>
                  <a:srgbClr val="000000"/>
                </a:solidFill>
                <a:latin typeface="Corbel"/>
                <a:ea typeface="DejaVu Sans"/>
              </a:rPr>
              <a:t> </a:t>
            </a:r>
            <a:r>
              <a:rPr b="1" lang="fr-FR" sz="1200" spc="-26" strike="noStrike">
                <a:solidFill>
                  <a:srgbClr val="000000"/>
                </a:solidFill>
                <a:latin typeface="Corbel"/>
                <a:ea typeface="DejaVu Sans"/>
              </a:rPr>
              <a:t>par </a:t>
            </a:r>
            <a:r>
              <a:rPr b="1" lang="fr-FR" sz="1200" spc="-12" strike="noStrike">
                <a:solidFill>
                  <a:srgbClr val="000000"/>
                </a:solidFill>
                <a:latin typeface="Corbel"/>
                <a:ea typeface="DejaVu Sans"/>
              </a:rPr>
              <a:t>catégorie</a:t>
            </a:r>
            <a:endParaRPr b="0" lang="fr-FR" sz="1200" spc="-1" strike="noStrike">
              <a:solidFill>
                <a:srgbClr val="000000"/>
              </a:solidFill>
              <a:latin typeface="Arial"/>
            </a:endParaRPr>
          </a:p>
        </p:txBody>
      </p:sp>
      <p:grpSp>
        <p:nvGrpSpPr>
          <p:cNvPr id="703" name="object 85"/>
          <p:cNvGrpSpPr/>
          <p:nvPr/>
        </p:nvGrpSpPr>
        <p:grpSpPr>
          <a:xfrm>
            <a:off x="7934040" y="5731920"/>
            <a:ext cx="4170600" cy="1069200"/>
            <a:chOff x="7934040" y="5731920"/>
            <a:chExt cx="4170600" cy="1069200"/>
          </a:xfrm>
        </p:grpSpPr>
        <p:pic>
          <p:nvPicPr>
            <p:cNvPr id="704" name="object 86" descr=""/>
            <p:cNvPicPr/>
            <p:nvPr/>
          </p:nvPicPr>
          <p:blipFill>
            <a:blip r:embed="rId14"/>
            <a:stretch/>
          </p:blipFill>
          <p:spPr>
            <a:xfrm>
              <a:off x="7934040" y="5731920"/>
              <a:ext cx="4170240" cy="1068840"/>
            </a:xfrm>
            <a:prstGeom prst="rect">
              <a:avLst/>
            </a:prstGeom>
            <a:ln w="0">
              <a:noFill/>
            </a:ln>
          </p:spPr>
        </p:pic>
        <p:sp>
          <p:nvSpPr>
            <p:cNvPr id="705" name="object 87"/>
            <p:cNvSpPr/>
            <p:nvPr/>
          </p:nvSpPr>
          <p:spPr>
            <a:xfrm>
              <a:off x="7934040" y="5731920"/>
              <a:ext cx="4170600" cy="1069200"/>
            </a:xfrm>
            <a:custGeom>
              <a:avLst/>
              <a:gdLst>
                <a:gd name="textAreaLeft" fmla="*/ 0 w 4170600"/>
                <a:gd name="textAreaRight" fmla="*/ 4173120 w 4170600"/>
                <a:gd name="textAreaTop" fmla="*/ 0 h 1069200"/>
                <a:gd name="textAreaBottom" fmla="*/ 1071720 h 1069200"/>
              </a:gdLst>
              <a:ahLst/>
              <a:rect l="textAreaLeft" t="textAreaTop" r="textAreaRight" b="textAreaBottom"/>
              <a:pathLst>
                <a:path w="4173220" h="1071879">
                  <a:moveTo>
                    <a:pt x="0" y="71704"/>
                  </a:moveTo>
                  <a:lnTo>
                    <a:pt x="5639" y="43794"/>
                  </a:lnTo>
                  <a:lnTo>
                    <a:pt x="21018" y="21002"/>
                  </a:lnTo>
                  <a:lnTo>
                    <a:pt x="43826" y="5635"/>
                  </a:lnTo>
                  <a:lnTo>
                    <a:pt x="71754" y="0"/>
                  </a:lnTo>
                  <a:lnTo>
                    <a:pt x="4100956" y="0"/>
                  </a:lnTo>
                  <a:lnTo>
                    <a:pt x="4128885" y="5635"/>
                  </a:lnTo>
                  <a:lnTo>
                    <a:pt x="4151693" y="21002"/>
                  </a:lnTo>
                  <a:lnTo>
                    <a:pt x="4167072" y="43794"/>
                  </a:lnTo>
                  <a:lnTo>
                    <a:pt x="4172711" y="71704"/>
                  </a:lnTo>
                  <a:lnTo>
                    <a:pt x="4172711" y="999662"/>
                  </a:lnTo>
                  <a:lnTo>
                    <a:pt x="4167072" y="1027575"/>
                  </a:lnTo>
                  <a:lnTo>
                    <a:pt x="4151693" y="1050368"/>
                  </a:lnTo>
                  <a:lnTo>
                    <a:pt x="4128885" y="1065736"/>
                  </a:lnTo>
                  <a:lnTo>
                    <a:pt x="4100956" y="1071372"/>
                  </a:lnTo>
                  <a:lnTo>
                    <a:pt x="71754" y="1071372"/>
                  </a:lnTo>
                  <a:lnTo>
                    <a:pt x="43826" y="1065736"/>
                  </a:lnTo>
                  <a:lnTo>
                    <a:pt x="21018" y="1050368"/>
                  </a:lnTo>
                  <a:lnTo>
                    <a:pt x="5639" y="1027575"/>
                  </a:lnTo>
                  <a:lnTo>
                    <a:pt x="0" y="999662"/>
                  </a:lnTo>
                  <a:lnTo>
                    <a:pt x="0" y="71704"/>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06" name="object 88"/>
          <p:cNvSpPr/>
          <p:nvPr/>
        </p:nvSpPr>
        <p:spPr>
          <a:xfrm>
            <a:off x="8034120" y="5828040"/>
            <a:ext cx="1723320" cy="179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100" spc="-1" strike="noStrike" u="sng">
                <a:solidFill>
                  <a:srgbClr val="000000"/>
                </a:solidFill>
                <a:uFill>
                  <a:solidFill>
                    <a:srgbClr val="000000"/>
                  </a:solidFill>
                </a:uFill>
                <a:latin typeface="Corbel"/>
                <a:ea typeface="DejaVu Sans"/>
              </a:rPr>
              <a:t>Exemple</a:t>
            </a:r>
            <a:r>
              <a:rPr b="1" lang="fr-FR" sz="1100" spc="-21"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d’ajout</a:t>
            </a:r>
            <a:r>
              <a:rPr b="1" lang="fr-FR" sz="1100" spc="-32"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de</a:t>
            </a:r>
            <a:r>
              <a:rPr b="1" lang="fr-FR" sz="1100" spc="-7" strike="noStrike" u="sng">
                <a:solidFill>
                  <a:srgbClr val="000000"/>
                </a:solidFill>
                <a:uFill>
                  <a:solidFill>
                    <a:srgbClr val="000000"/>
                  </a:solidFill>
                </a:uFill>
                <a:latin typeface="Corbel"/>
                <a:ea typeface="DejaVu Sans"/>
              </a:rPr>
              <a:t> </a:t>
            </a:r>
            <a:r>
              <a:rPr b="1" lang="fr-FR" sz="1100" spc="-1" strike="noStrike" u="sng">
                <a:solidFill>
                  <a:srgbClr val="000000"/>
                </a:solidFill>
                <a:uFill>
                  <a:solidFill>
                    <a:srgbClr val="000000"/>
                  </a:solidFill>
                </a:uFill>
                <a:latin typeface="Corbel"/>
                <a:ea typeface="DejaVu Sans"/>
              </a:rPr>
              <a:t>produit</a:t>
            </a:r>
            <a:r>
              <a:rPr b="1" lang="fr-FR" sz="1100" spc="-15" strike="noStrike" u="sng">
                <a:solidFill>
                  <a:srgbClr val="000000"/>
                </a:solidFill>
                <a:uFill>
                  <a:solidFill>
                    <a:srgbClr val="000000"/>
                  </a:solidFill>
                </a:uFill>
                <a:latin typeface="Corbel"/>
                <a:ea typeface="DejaVu Sans"/>
              </a:rPr>
              <a:t> </a:t>
            </a:r>
            <a:r>
              <a:rPr b="1" lang="fr-FR" sz="1100" spc="-52" strike="noStrike" u="sng">
                <a:solidFill>
                  <a:srgbClr val="000000"/>
                </a:solidFill>
                <a:uFill>
                  <a:solidFill>
                    <a:srgbClr val="000000"/>
                  </a:solidFill>
                </a:uFill>
                <a:latin typeface="Corbel"/>
                <a:ea typeface="DejaVu Sans"/>
              </a:rPr>
              <a:t>:</a:t>
            </a:r>
            <a:endParaRPr b="0" lang="fr-FR" sz="1100" spc="-1" strike="noStrike">
              <a:solidFill>
                <a:srgbClr val="000000"/>
              </a:solidFill>
              <a:latin typeface="Arial"/>
            </a:endParaRPr>
          </a:p>
        </p:txBody>
      </p:sp>
      <p:sp>
        <p:nvSpPr>
          <p:cNvPr id="707" name="object 89"/>
          <p:cNvSpPr/>
          <p:nvPr/>
        </p:nvSpPr>
        <p:spPr>
          <a:xfrm>
            <a:off x="8034120" y="5995440"/>
            <a:ext cx="3774960" cy="682560"/>
          </a:xfrm>
          <a:prstGeom prst="rect">
            <a:avLst/>
          </a:prstGeom>
          <a:noFill/>
          <a:ln w="0">
            <a:noFill/>
          </a:ln>
        </p:spPr>
        <p:style>
          <a:lnRef idx="0"/>
          <a:fillRef idx="0"/>
          <a:effectRef idx="0"/>
          <a:fontRef idx="minor"/>
        </p:style>
        <p:txBody>
          <a:bodyPr lIns="0" rIns="0" tIns="12600" bIns="0" anchor="t">
            <a:spAutoFit/>
          </a:bodyPr>
          <a:p>
            <a:pPr marL="299160" indent="-286560">
              <a:lnSpc>
                <a:spcPct val="100000"/>
              </a:lnSpc>
              <a:spcBef>
                <a:spcPts val="99"/>
              </a:spcBef>
              <a:buClr>
                <a:srgbClr val="000000"/>
              </a:buClr>
              <a:buFont typeface="Arial"/>
              <a:buChar char="•"/>
              <a:tabLst>
                <a:tab algn="l" pos="299160"/>
              </a:tabLst>
            </a:pPr>
            <a:r>
              <a:rPr b="0" lang="fr-FR" sz="1100" spc="-1" strike="noStrike">
                <a:solidFill>
                  <a:srgbClr val="000000"/>
                </a:solidFill>
                <a:latin typeface="Corbel"/>
                <a:ea typeface="DejaVu Sans"/>
              </a:rPr>
              <a:t>Montre</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97%</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chance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d’être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classé</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dans</a:t>
            </a:r>
            <a:r>
              <a:rPr b="0" lang="fr-FR" sz="1100" spc="-26" strike="noStrike">
                <a:solidFill>
                  <a:srgbClr val="000000"/>
                </a:solidFill>
                <a:latin typeface="Corbel"/>
                <a:ea typeface="DejaVu Sans"/>
              </a:rPr>
              <a:t> la</a:t>
            </a:r>
            <a:endParaRPr b="0" lang="fr-FR" sz="1100" spc="-1" strike="noStrike">
              <a:solidFill>
                <a:srgbClr val="000000"/>
              </a:solidFill>
              <a:latin typeface="Arial"/>
            </a:endParaRPr>
          </a:p>
          <a:p>
            <a:pPr marL="299160">
              <a:lnSpc>
                <a:spcPct val="100000"/>
              </a:lnSpc>
              <a:spcBef>
                <a:spcPts val="6"/>
              </a:spcBef>
              <a:tabLst>
                <a:tab algn="l" pos="299160"/>
              </a:tabLst>
            </a:pPr>
            <a:r>
              <a:rPr b="0" lang="fr-FR" sz="1100" spc="-1" strike="noStrike">
                <a:solidFill>
                  <a:srgbClr val="000000"/>
                </a:solidFill>
                <a:latin typeface="Corbel"/>
                <a:ea typeface="DejaVu Sans"/>
              </a:rPr>
              <a:t>catégorie</a:t>
            </a:r>
            <a:r>
              <a:rPr b="0" lang="fr-FR" sz="1100" spc="-41" strike="noStrike">
                <a:solidFill>
                  <a:srgbClr val="000000"/>
                </a:solidFill>
                <a:latin typeface="Corbel"/>
                <a:ea typeface="DejaVu Sans"/>
              </a:rPr>
              <a:t> </a:t>
            </a:r>
            <a:r>
              <a:rPr b="0" lang="fr-FR" sz="1100" spc="-12" strike="noStrike">
                <a:solidFill>
                  <a:srgbClr val="000000"/>
                </a:solidFill>
                <a:latin typeface="Corbel"/>
                <a:ea typeface="DejaVu Sans"/>
              </a:rPr>
              <a:t>adéquate.</a:t>
            </a:r>
            <a:endParaRPr b="0" lang="fr-FR" sz="1100" spc="-1" strike="noStrike">
              <a:solidFill>
                <a:srgbClr val="000000"/>
              </a:solidFill>
              <a:latin typeface="Arial"/>
            </a:endParaRPr>
          </a:p>
          <a:p>
            <a:pPr marL="299160" indent="-286560">
              <a:lnSpc>
                <a:spcPct val="100000"/>
              </a:lnSpc>
              <a:buClr>
                <a:srgbClr val="000000"/>
              </a:buClr>
              <a:buFont typeface="Arial"/>
              <a:buChar char="•"/>
              <a:tabLst>
                <a:tab algn="l" pos="299160"/>
              </a:tabLst>
            </a:pPr>
            <a:r>
              <a:rPr b="0" lang="fr-FR" sz="1100" spc="-1" strike="noStrike">
                <a:solidFill>
                  <a:srgbClr val="000000"/>
                </a:solidFill>
                <a:latin typeface="Corbel"/>
                <a:ea typeface="DejaVu Sans"/>
              </a:rPr>
              <a:t>Un</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pour</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bébé</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Le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produit</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a</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1</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chance sur</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2</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d’être</a:t>
            </a:r>
            <a:r>
              <a:rPr b="0" lang="fr-FR" sz="1100" spc="-26" strike="noStrike">
                <a:solidFill>
                  <a:srgbClr val="000000"/>
                </a:solidFill>
                <a:latin typeface="Corbel"/>
                <a:ea typeface="DejaVu Sans"/>
              </a:rPr>
              <a:t> mal</a:t>
            </a:r>
            <a:endParaRPr b="0" lang="fr-FR" sz="1100" spc="-1" strike="noStrike">
              <a:solidFill>
                <a:srgbClr val="000000"/>
              </a:solidFill>
              <a:latin typeface="Arial"/>
            </a:endParaRPr>
          </a:p>
          <a:p>
            <a:pPr marL="299160">
              <a:lnSpc>
                <a:spcPct val="100000"/>
              </a:lnSpc>
              <a:tabLst>
                <a:tab algn="l" pos="299160"/>
              </a:tabLst>
            </a:pPr>
            <a:r>
              <a:rPr b="0" lang="fr-FR" sz="1100" spc="-12" strike="noStrike">
                <a:solidFill>
                  <a:srgbClr val="000000"/>
                </a:solidFill>
                <a:latin typeface="Corbel"/>
                <a:ea typeface="DejaVu Sans"/>
              </a:rPr>
              <a:t>classé.</a:t>
            </a:r>
            <a:endParaRPr b="0" lang="fr-F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object 2"/>
          <p:cNvSpPr/>
          <p:nvPr/>
        </p:nvSpPr>
        <p:spPr>
          <a:xfrm>
            <a:off x="11282400" y="5999760"/>
            <a:ext cx="12636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32" strike="noStrike">
                <a:solidFill>
                  <a:srgbClr val="000000"/>
                </a:solidFill>
                <a:latin typeface="Corbel"/>
                <a:ea typeface="DejaVu Sans"/>
              </a:rPr>
              <a:t>24</a:t>
            </a:r>
            <a:endParaRPr b="0" lang="fr-FR" sz="1000" spc="-1" strike="noStrike">
              <a:solidFill>
                <a:srgbClr val="000000"/>
              </a:solidFill>
              <a:latin typeface="Arial"/>
            </a:endParaRPr>
          </a:p>
        </p:txBody>
      </p:sp>
      <p:grpSp>
        <p:nvGrpSpPr>
          <p:cNvPr id="709" name="object 3"/>
          <p:cNvGrpSpPr/>
          <p:nvPr/>
        </p:nvGrpSpPr>
        <p:grpSpPr>
          <a:xfrm>
            <a:off x="83880" y="1877400"/>
            <a:ext cx="12105720" cy="4978080"/>
            <a:chOff x="83880" y="1877400"/>
            <a:chExt cx="12105720" cy="4978080"/>
          </a:xfrm>
        </p:grpSpPr>
        <p:pic>
          <p:nvPicPr>
            <p:cNvPr id="710" name="object 4" descr=""/>
            <p:cNvPicPr/>
            <p:nvPr/>
          </p:nvPicPr>
          <p:blipFill>
            <a:blip r:embed="rId1"/>
            <a:stretch/>
          </p:blipFill>
          <p:spPr>
            <a:xfrm>
              <a:off x="83880" y="1877400"/>
              <a:ext cx="5875560" cy="2406960"/>
            </a:xfrm>
            <a:prstGeom prst="rect">
              <a:avLst/>
            </a:prstGeom>
            <a:ln w="0">
              <a:noFill/>
            </a:ln>
          </p:spPr>
        </p:pic>
        <p:pic>
          <p:nvPicPr>
            <p:cNvPr id="711" name="object 5" descr=""/>
            <p:cNvPicPr/>
            <p:nvPr/>
          </p:nvPicPr>
          <p:blipFill>
            <a:blip r:embed="rId2"/>
            <a:stretch/>
          </p:blipFill>
          <p:spPr>
            <a:xfrm>
              <a:off x="5961960" y="4286880"/>
              <a:ext cx="6227640" cy="2568600"/>
            </a:xfrm>
            <a:prstGeom prst="rect">
              <a:avLst/>
            </a:prstGeom>
            <a:ln w="0">
              <a:noFill/>
            </a:ln>
          </p:spPr>
        </p:pic>
      </p:grpSp>
      <p:sp>
        <p:nvSpPr>
          <p:cNvPr id="712"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CLUSTERING</a:t>
            </a:r>
            <a:endParaRPr b="0" lang="fr-FR" sz="4000" spc="-1" strike="noStrike">
              <a:solidFill>
                <a:srgbClr val="000000"/>
              </a:solidFill>
              <a:latin typeface="Arial"/>
            </a:endParaRPr>
          </a:p>
        </p:txBody>
      </p:sp>
      <p:grpSp>
        <p:nvGrpSpPr>
          <p:cNvPr id="713" name="object 7"/>
          <p:cNvGrpSpPr/>
          <p:nvPr/>
        </p:nvGrpSpPr>
        <p:grpSpPr>
          <a:xfrm>
            <a:off x="1484280" y="822960"/>
            <a:ext cx="5689800" cy="872640"/>
            <a:chOff x="1484280" y="822960"/>
            <a:chExt cx="5689800" cy="872640"/>
          </a:xfrm>
        </p:grpSpPr>
        <p:pic>
          <p:nvPicPr>
            <p:cNvPr id="714" name="object 8" descr=""/>
            <p:cNvPicPr/>
            <p:nvPr/>
          </p:nvPicPr>
          <p:blipFill>
            <a:blip r:embed="rId3"/>
            <a:stretch/>
          </p:blipFill>
          <p:spPr>
            <a:xfrm>
              <a:off x="1484280" y="822960"/>
              <a:ext cx="5689800" cy="872280"/>
            </a:xfrm>
            <a:prstGeom prst="rect">
              <a:avLst/>
            </a:prstGeom>
            <a:ln w="0">
              <a:noFill/>
            </a:ln>
          </p:spPr>
        </p:pic>
        <p:sp>
          <p:nvSpPr>
            <p:cNvPr id="715" name="object 9"/>
            <p:cNvSpPr/>
            <p:nvPr/>
          </p:nvSpPr>
          <p:spPr>
            <a:xfrm>
              <a:off x="1484280" y="822960"/>
              <a:ext cx="5689800" cy="872640"/>
            </a:xfrm>
            <a:custGeom>
              <a:avLst/>
              <a:gdLst>
                <a:gd name="textAreaLeft" fmla="*/ 0 w 5689800"/>
                <a:gd name="textAreaRight" fmla="*/ 5692320 w 5689800"/>
                <a:gd name="textAreaTop" fmla="*/ 0 h 872640"/>
                <a:gd name="textAreaBottom" fmla="*/ 875160 h 872640"/>
              </a:gdLst>
              <a:ahLst/>
              <a:rect l="textAreaLeft" t="textAreaTop" r="textAreaRight" b="textAreaBottom"/>
              <a:pathLst>
                <a:path w="5692140" h="875030">
                  <a:moveTo>
                    <a:pt x="0" y="58547"/>
                  </a:moveTo>
                  <a:lnTo>
                    <a:pt x="4593" y="35736"/>
                  </a:lnTo>
                  <a:lnTo>
                    <a:pt x="17129" y="17129"/>
                  </a:lnTo>
                  <a:lnTo>
                    <a:pt x="35736" y="4593"/>
                  </a:lnTo>
                  <a:lnTo>
                    <a:pt x="58546" y="0"/>
                  </a:lnTo>
                  <a:lnTo>
                    <a:pt x="5633593" y="0"/>
                  </a:lnTo>
                  <a:lnTo>
                    <a:pt x="5656403" y="4593"/>
                  </a:lnTo>
                  <a:lnTo>
                    <a:pt x="5675010" y="17129"/>
                  </a:lnTo>
                  <a:lnTo>
                    <a:pt x="5687546" y="35736"/>
                  </a:lnTo>
                  <a:lnTo>
                    <a:pt x="5692140" y="58547"/>
                  </a:lnTo>
                  <a:lnTo>
                    <a:pt x="5692140" y="816228"/>
                  </a:lnTo>
                  <a:lnTo>
                    <a:pt x="5687546" y="839039"/>
                  </a:lnTo>
                  <a:lnTo>
                    <a:pt x="5675010" y="857646"/>
                  </a:lnTo>
                  <a:lnTo>
                    <a:pt x="5656403" y="870182"/>
                  </a:lnTo>
                  <a:lnTo>
                    <a:pt x="5633593" y="874776"/>
                  </a:lnTo>
                  <a:lnTo>
                    <a:pt x="58546" y="874776"/>
                  </a:lnTo>
                  <a:lnTo>
                    <a:pt x="35736" y="870182"/>
                  </a:lnTo>
                  <a:lnTo>
                    <a:pt x="17129" y="857646"/>
                  </a:lnTo>
                  <a:lnTo>
                    <a:pt x="4593" y="839039"/>
                  </a:lnTo>
                  <a:lnTo>
                    <a:pt x="0" y="816228"/>
                  </a:lnTo>
                  <a:lnTo>
                    <a:pt x="0" y="58547"/>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16" name="object 10"/>
          <p:cNvSpPr/>
          <p:nvPr/>
        </p:nvSpPr>
        <p:spPr>
          <a:xfrm>
            <a:off x="1580400" y="964440"/>
            <a:ext cx="5008320" cy="56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Construction</a:t>
            </a:r>
            <a:r>
              <a:rPr b="1" lang="fr-FR" sz="1200" spc="-6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clustering</a:t>
            </a:r>
            <a:r>
              <a:rPr b="1" lang="fr-FR" sz="1200" spc="-5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2600">
              <a:lnSpc>
                <a:spcPct val="100000"/>
              </a:lnSpc>
              <a:spcBef>
                <a:spcPts val="6"/>
              </a:spcBef>
            </a:pPr>
            <a:r>
              <a:rPr b="0" lang="fr-FR" sz="1200" spc="-1" strike="noStrike">
                <a:solidFill>
                  <a:srgbClr val="000000"/>
                </a:solidFill>
                <a:latin typeface="Corbel"/>
                <a:ea typeface="DejaVu Sans"/>
              </a:rPr>
              <a:t>Le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été</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effectué</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modèle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K-means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optimisé</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55" strike="noStrike">
                <a:solidFill>
                  <a:srgbClr val="000000"/>
                </a:solidFill>
                <a:latin typeface="Corbel"/>
                <a:ea typeface="DejaVu Sans"/>
              </a:rPr>
              <a:t> </a:t>
            </a:r>
            <a:r>
              <a:rPr b="0" lang="fr-FR" sz="1200" spc="-12" strike="noStrike">
                <a:solidFill>
                  <a:srgbClr val="000000"/>
                </a:solidFill>
                <a:latin typeface="Corbel"/>
                <a:ea typeface="DejaVu Sans"/>
              </a:rPr>
              <a:t>GridSearchCV. </a:t>
            </a:r>
            <a:r>
              <a:rPr b="0" lang="fr-FR" sz="1200" spc="-1" strike="noStrike">
                <a:solidFill>
                  <a:srgbClr val="000000"/>
                </a:solidFill>
                <a:latin typeface="Corbel"/>
                <a:ea typeface="DejaVu Sans"/>
              </a:rPr>
              <a:t>Le modèle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 été</a:t>
            </a:r>
            <a:r>
              <a:rPr b="0" lang="fr-FR" sz="1200" spc="-12" strike="noStrike">
                <a:solidFill>
                  <a:srgbClr val="000000"/>
                </a:solidFill>
                <a:latin typeface="Corbel"/>
                <a:ea typeface="DejaVu Sans"/>
              </a:rPr>
              <a:t> paramétré</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pour un </a:t>
            </a:r>
            <a:r>
              <a:rPr b="0" lang="fr-FR" sz="1200" spc="-12" strike="noStrike">
                <a:solidFill>
                  <a:srgbClr val="000000"/>
                </a:solidFill>
                <a:latin typeface="Corbel"/>
                <a:ea typeface="DejaVu Sans"/>
              </a:rPr>
              <a:t>clustering</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en 7</a:t>
            </a:r>
            <a:r>
              <a:rPr b="0" lang="fr-FR" sz="1200" spc="-12" strike="noStrike">
                <a:solidFill>
                  <a:srgbClr val="000000"/>
                </a:solidFill>
                <a:latin typeface="Corbel"/>
                <a:ea typeface="DejaVu Sans"/>
              </a:rPr>
              <a:t> clusters.</a:t>
            </a:r>
            <a:endParaRPr b="0" lang="fr-FR" sz="1200" spc="-1" strike="noStrike">
              <a:solidFill>
                <a:srgbClr val="000000"/>
              </a:solidFill>
              <a:latin typeface="Arial"/>
            </a:endParaRPr>
          </a:p>
        </p:txBody>
      </p:sp>
      <p:grpSp>
        <p:nvGrpSpPr>
          <p:cNvPr id="717" name="object 11"/>
          <p:cNvGrpSpPr/>
          <p:nvPr/>
        </p:nvGrpSpPr>
        <p:grpSpPr>
          <a:xfrm>
            <a:off x="6230160" y="2453760"/>
            <a:ext cx="5688360" cy="1254960"/>
            <a:chOff x="6230160" y="2453760"/>
            <a:chExt cx="5688360" cy="1254960"/>
          </a:xfrm>
        </p:grpSpPr>
        <p:pic>
          <p:nvPicPr>
            <p:cNvPr id="718" name="object 12" descr=""/>
            <p:cNvPicPr/>
            <p:nvPr/>
          </p:nvPicPr>
          <p:blipFill>
            <a:blip r:embed="rId4"/>
            <a:stretch/>
          </p:blipFill>
          <p:spPr>
            <a:xfrm>
              <a:off x="6230160" y="2453760"/>
              <a:ext cx="5688000" cy="1254960"/>
            </a:xfrm>
            <a:prstGeom prst="rect">
              <a:avLst/>
            </a:prstGeom>
            <a:ln w="0">
              <a:noFill/>
            </a:ln>
          </p:spPr>
        </p:pic>
        <p:sp>
          <p:nvSpPr>
            <p:cNvPr id="719" name="object 13"/>
            <p:cNvSpPr/>
            <p:nvPr/>
          </p:nvSpPr>
          <p:spPr>
            <a:xfrm>
              <a:off x="6230160" y="2453760"/>
              <a:ext cx="5688360" cy="1254960"/>
            </a:xfrm>
            <a:custGeom>
              <a:avLst/>
              <a:gdLst>
                <a:gd name="textAreaLeft" fmla="*/ 0 w 5688360"/>
                <a:gd name="textAreaRight" fmla="*/ 5690880 w 5688360"/>
                <a:gd name="textAreaTop" fmla="*/ 0 h 1254960"/>
                <a:gd name="textAreaBottom" fmla="*/ 1257480 h 1254960"/>
              </a:gdLst>
              <a:ahLst/>
              <a:rect l="textAreaLeft" t="textAreaTop" r="textAreaRight" b="textAreaBottom"/>
              <a:pathLst>
                <a:path w="5690870" h="1257300">
                  <a:moveTo>
                    <a:pt x="0" y="84200"/>
                  </a:moveTo>
                  <a:lnTo>
                    <a:pt x="6619" y="51435"/>
                  </a:lnTo>
                  <a:lnTo>
                    <a:pt x="24669" y="24669"/>
                  </a:lnTo>
                  <a:lnTo>
                    <a:pt x="51435" y="6619"/>
                  </a:lnTo>
                  <a:lnTo>
                    <a:pt x="84200" y="0"/>
                  </a:lnTo>
                  <a:lnTo>
                    <a:pt x="5606415" y="0"/>
                  </a:lnTo>
                  <a:lnTo>
                    <a:pt x="5639181" y="6619"/>
                  </a:lnTo>
                  <a:lnTo>
                    <a:pt x="5665946" y="24669"/>
                  </a:lnTo>
                  <a:lnTo>
                    <a:pt x="5683996" y="51435"/>
                  </a:lnTo>
                  <a:lnTo>
                    <a:pt x="5690616" y="84200"/>
                  </a:lnTo>
                  <a:lnTo>
                    <a:pt x="5690616" y="1173099"/>
                  </a:lnTo>
                  <a:lnTo>
                    <a:pt x="5683996" y="1205864"/>
                  </a:lnTo>
                  <a:lnTo>
                    <a:pt x="5665946" y="1232630"/>
                  </a:lnTo>
                  <a:lnTo>
                    <a:pt x="5639181" y="1250680"/>
                  </a:lnTo>
                  <a:lnTo>
                    <a:pt x="5606415" y="1257300"/>
                  </a:lnTo>
                  <a:lnTo>
                    <a:pt x="84200" y="1257300"/>
                  </a:lnTo>
                  <a:lnTo>
                    <a:pt x="51435" y="1250680"/>
                  </a:lnTo>
                  <a:lnTo>
                    <a:pt x="24669" y="1232630"/>
                  </a:lnTo>
                  <a:lnTo>
                    <a:pt x="6619" y="1205865"/>
                  </a:lnTo>
                  <a:lnTo>
                    <a:pt x="0" y="1173099"/>
                  </a:lnTo>
                  <a:lnTo>
                    <a:pt x="0" y="8420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20" name="object 14"/>
          <p:cNvSpPr/>
          <p:nvPr/>
        </p:nvSpPr>
        <p:spPr>
          <a:xfrm>
            <a:off x="6333840" y="2512440"/>
            <a:ext cx="17042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Coefficient</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3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silhouette</a:t>
            </a:r>
            <a:r>
              <a:rPr b="1" lang="fr-FR" sz="1200" spc="-3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sp>
        <p:nvSpPr>
          <p:cNvPr id="721" name="object 15"/>
          <p:cNvSpPr/>
          <p:nvPr/>
        </p:nvSpPr>
        <p:spPr>
          <a:xfrm>
            <a:off x="6333840" y="2878200"/>
            <a:ext cx="5122440" cy="74232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 strike="noStrike">
                <a:solidFill>
                  <a:srgbClr val="000000"/>
                </a:solidFill>
                <a:latin typeface="Corbel"/>
                <a:ea typeface="DejaVu Sans"/>
              </a:rPr>
              <a:t>Le</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coefficient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silhouette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permet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mesurer</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densité</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(homogénéité)</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1" strike="noStrike">
                <a:solidFill>
                  <a:srgbClr val="000000"/>
                </a:solidFill>
                <a:latin typeface="Corbel"/>
                <a:ea typeface="DejaVu Sans"/>
              </a:rPr>
              <a:t> </a:t>
            </a:r>
            <a:r>
              <a:rPr b="0" lang="fr-FR" sz="1200" spc="-26" strike="noStrike">
                <a:solidFill>
                  <a:srgbClr val="000000"/>
                </a:solidFill>
                <a:latin typeface="Corbel"/>
                <a:ea typeface="DejaVu Sans"/>
              </a:rPr>
              <a:t>la </a:t>
            </a:r>
            <a:r>
              <a:rPr b="0" lang="fr-FR" sz="1200" spc="-1" strike="noStrike">
                <a:solidFill>
                  <a:srgbClr val="000000"/>
                </a:solidFill>
                <a:latin typeface="Corbel"/>
                <a:ea typeface="DejaVu Sans"/>
              </a:rPr>
              <a:t>séparation</a:t>
            </a:r>
            <a:r>
              <a:rPr b="0" lang="fr-FR" sz="1200" spc="151"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clusters.</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compris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sachant </a:t>
            </a:r>
            <a:r>
              <a:rPr b="0" lang="fr-FR" sz="1200" spc="-1" strike="noStrike">
                <a:solidFill>
                  <a:srgbClr val="000000"/>
                </a:solidFill>
                <a:latin typeface="Corbel"/>
                <a:ea typeface="DejaVu Sans"/>
              </a:rPr>
              <a:t>que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correspond</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plus grande</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qualité</a:t>
            </a:r>
            <a:r>
              <a:rPr b="0" lang="fr-FR" sz="1200" spc="-26" strike="noStrike">
                <a:solidFill>
                  <a:srgbClr val="000000"/>
                </a:solidFill>
                <a:latin typeface="Corbel"/>
                <a:ea typeface="DejaVu Sans"/>
              </a:rPr>
              <a:t> du </a:t>
            </a:r>
            <a:r>
              <a:rPr b="0" lang="fr-FR" sz="1200" spc="-12" strike="noStrike">
                <a:solidFill>
                  <a:srgbClr val="000000"/>
                </a:solidFill>
                <a:latin typeface="Corbel"/>
                <a:ea typeface="DejaVu Sans"/>
              </a:rPr>
              <a:t>clustering.</a:t>
            </a:r>
            <a:endParaRPr b="0" lang="fr-FR" sz="1200" spc="-1" strike="noStrike">
              <a:solidFill>
                <a:srgbClr val="000000"/>
              </a:solidFill>
              <a:latin typeface="Arial"/>
            </a:endParaRPr>
          </a:p>
        </p:txBody>
      </p:sp>
      <p:grpSp>
        <p:nvGrpSpPr>
          <p:cNvPr id="722" name="object 16"/>
          <p:cNvGrpSpPr/>
          <p:nvPr/>
        </p:nvGrpSpPr>
        <p:grpSpPr>
          <a:xfrm>
            <a:off x="83880" y="4471560"/>
            <a:ext cx="5689800" cy="1256760"/>
            <a:chOff x="83880" y="4471560"/>
            <a:chExt cx="5689800" cy="1256760"/>
          </a:xfrm>
        </p:grpSpPr>
        <p:pic>
          <p:nvPicPr>
            <p:cNvPr id="723" name="object 17" descr=""/>
            <p:cNvPicPr/>
            <p:nvPr/>
          </p:nvPicPr>
          <p:blipFill>
            <a:blip r:embed="rId5"/>
            <a:stretch/>
          </p:blipFill>
          <p:spPr>
            <a:xfrm>
              <a:off x="83880" y="4471560"/>
              <a:ext cx="5689800" cy="1256400"/>
            </a:xfrm>
            <a:prstGeom prst="rect">
              <a:avLst/>
            </a:prstGeom>
            <a:ln w="0">
              <a:noFill/>
            </a:ln>
          </p:spPr>
        </p:pic>
        <p:sp>
          <p:nvSpPr>
            <p:cNvPr id="724" name="object 18"/>
            <p:cNvSpPr/>
            <p:nvPr/>
          </p:nvSpPr>
          <p:spPr>
            <a:xfrm>
              <a:off x="83880" y="4471560"/>
              <a:ext cx="5689800" cy="1256760"/>
            </a:xfrm>
            <a:custGeom>
              <a:avLst/>
              <a:gdLst>
                <a:gd name="textAreaLeft" fmla="*/ 0 w 5689800"/>
                <a:gd name="textAreaRight" fmla="*/ 5692320 w 5689800"/>
                <a:gd name="textAreaTop" fmla="*/ 0 h 1256760"/>
                <a:gd name="textAreaBottom" fmla="*/ 1259280 h 1256760"/>
              </a:gdLst>
              <a:ahLst/>
              <a:rect l="textAreaLeft" t="textAreaTop" r="textAreaRight" b="textAreaBottom"/>
              <a:pathLst>
                <a:path w="5692140" h="1259204">
                  <a:moveTo>
                    <a:pt x="0" y="84200"/>
                  </a:moveTo>
                  <a:lnTo>
                    <a:pt x="6621" y="51434"/>
                  </a:lnTo>
                  <a:lnTo>
                    <a:pt x="24677" y="24669"/>
                  </a:lnTo>
                  <a:lnTo>
                    <a:pt x="51458" y="6619"/>
                  </a:lnTo>
                  <a:lnTo>
                    <a:pt x="84251" y="0"/>
                  </a:lnTo>
                  <a:lnTo>
                    <a:pt x="5607939" y="0"/>
                  </a:lnTo>
                  <a:lnTo>
                    <a:pt x="5640705" y="6619"/>
                  </a:lnTo>
                  <a:lnTo>
                    <a:pt x="5667470" y="24669"/>
                  </a:lnTo>
                  <a:lnTo>
                    <a:pt x="5685520" y="51434"/>
                  </a:lnTo>
                  <a:lnTo>
                    <a:pt x="5692140" y="84200"/>
                  </a:lnTo>
                  <a:lnTo>
                    <a:pt x="5692140" y="1174572"/>
                  </a:lnTo>
                  <a:lnTo>
                    <a:pt x="5685520" y="1207367"/>
                  </a:lnTo>
                  <a:lnTo>
                    <a:pt x="5667470" y="1234147"/>
                  </a:lnTo>
                  <a:lnTo>
                    <a:pt x="5640705" y="1252203"/>
                  </a:lnTo>
                  <a:lnTo>
                    <a:pt x="5607939" y="1258823"/>
                  </a:lnTo>
                  <a:lnTo>
                    <a:pt x="84251" y="1258823"/>
                  </a:lnTo>
                  <a:lnTo>
                    <a:pt x="51458" y="1252203"/>
                  </a:lnTo>
                  <a:lnTo>
                    <a:pt x="24677" y="1234147"/>
                  </a:lnTo>
                  <a:lnTo>
                    <a:pt x="6621" y="1207367"/>
                  </a:lnTo>
                  <a:lnTo>
                    <a:pt x="0" y="1174572"/>
                  </a:lnTo>
                  <a:lnTo>
                    <a:pt x="0" y="8420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25" name="object 19"/>
          <p:cNvSpPr/>
          <p:nvPr/>
        </p:nvSpPr>
        <p:spPr>
          <a:xfrm>
            <a:off x="187560" y="4531320"/>
            <a:ext cx="18270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Adjusted</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Rand</a:t>
            </a:r>
            <a:r>
              <a:rPr b="1" lang="fr-FR" sz="1200" spc="-12"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Index</a:t>
            </a:r>
            <a:r>
              <a:rPr b="1" lang="fr-FR" sz="1200" spc="-15"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(ARI)</a:t>
            </a:r>
            <a:r>
              <a:rPr b="1" lang="fr-FR" sz="1200" spc="-55"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sp>
        <p:nvSpPr>
          <p:cNvPr id="726" name="object 20"/>
          <p:cNvSpPr/>
          <p:nvPr/>
        </p:nvSpPr>
        <p:spPr>
          <a:xfrm>
            <a:off x="187560" y="4897440"/>
            <a:ext cx="5432400" cy="74232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41" strike="noStrike">
                <a:solidFill>
                  <a:srgbClr val="000000"/>
                </a:solidFill>
                <a:latin typeface="Corbel"/>
                <a:ea typeface="DejaVu Sans"/>
              </a:rPr>
              <a:t>L’ARI</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permet</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d’évaluer</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si</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les 7</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groupes</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formés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par</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k-means </a:t>
            </a:r>
            <a:r>
              <a:rPr b="0" lang="fr-FR" sz="1200" spc="-12" strike="noStrike">
                <a:solidFill>
                  <a:srgbClr val="000000"/>
                </a:solidFill>
                <a:latin typeface="Corbel"/>
                <a:ea typeface="DejaVu Sans"/>
              </a:rPr>
              <a:t>correspondent</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5" strike="noStrike">
                <a:solidFill>
                  <a:srgbClr val="000000"/>
                </a:solidFill>
                <a:latin typeface="Corbel"/>
                <a:ea typeface="DejaVu Sans"/>
              </a:rPr>
              <a:t> </a:t>
            </a:r>
            <a:r>
              <a:rPr b="0" lang="fr-FR" sz="1200" spc="-52" strike="noStrike">
                <a:solidFill>
                  <a:srgbClr val="000000"/>
                </a:solidFill>
                <a:latin typeface="Corbel"/>
                <a:ea typeface="DejaVu Sans"/>
              </a:rPr>
              <a:t>7</a:t>
            </a:r>
            <a:r>
              <a:rPr b="0" lang="fr-FR" sz="1200" spc="-12" strike="noStrike">
                <a:solidFill>
                  <a:srgbClr val="000000"/>
                </a:solidFill>
                <a:latin typeface="Corbel"/>
                <a:ea typeface="DejaVu Sans"/>
              </a:rPr>
              <a:t> catégories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initiales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(sous_cat_1).</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IL</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compris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entre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0</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et 1,</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sachant </a:t>
            </a:r>
            <a:r>
              <a:rPr b="0" lang="fr-FR" sz="1200" spc="-1" strike="noStrike">
                <a:solidFill>
                  <a:srgbClr val="000000"/>
                </a:solidFill>
                <a:latin typeface="Corbel"/>
                <a:ea typeface="DejaVu Sans"/>
              </a:rPr>
              <a:t>que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1</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est</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un</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qui</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correspond</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exactement </a:t>
            </a:r>
            <a:r>
              <a:rPr b="0" lang="fr-FR" sz="1200" spc="-1" strike="noStrike">
                <a:solidFill>
                  <a:srgbClr val="000000"/>
                </a:solidFill>
                <a:latin typeface="Corbel"/>
                <a:ea typeface="DejaVu Sans"/>
              </a:rPr>
              <a:t>à nos</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catégories initales.</a:t>
            </a:r>
            <a:endParaRPr b="0" lang="fr-FR" sz="1200" spc="-1" strike="noStrike">
              <a:solidFill>
                <a:srgbClr val="000000"/>
              </a:solidFill>
              <a:latin typeface="Arial"/>
            </a:endParaRPr>
          </a:p>
        </p:txBody>
      </p:sp>
      <p:grpSp>
        <p:nvGrpSpPr>
          <p:cNvPr id="727" name="object 21"/>
          <p:cNvGrpSpPr/>
          <p:nvPr/>
        </p:nvGrpSpPr>
        <p:grpSpPr>
          <a:xfrm>
            <a:off x="83880" y="5914800"/>
            <a:ext cx="5689800" cy="819000"/>
            <a:chOff x="83880" y="5914800"/>
            <a:chExt cx="5689800" cy="819000"/>
          </a:xfrm>
        </p:grpSpPr>
        <p:pic>
          <p:nvPicPr>
            <p:cNvPr id="728" name="object 22" descr=""/>
            <p:cNvPicPr/>
            <p:nvPr/>
          </p:nvPicPr>
          <p:blipFill>
            <a:blip r:embed="rId6"/>
            <a:stretch/>
          </p:blipFill>
          <p:spPr>
            <a:xfrm>
              <a:off x="83880" y="5914800"/>
              <a:ext cx="5689800" cy="819000"/>
            </a:xfrm>
            <a:prstGeom prst="rect">
              <a:avLst/>
            </a:prstGeom>
            <a:ln w="0">
              <a:noFill/>
            </a:ln>
          </p:spPr>
        </p:pic>
        <p:sp>
          <p:nvSpPr>
            <p:cNvPr id="729" name="object 23"/>
            <p:cNvSpPr/>
            <p:nvPr/>
          </p:nvSpPr>
          <p:spPr>
            <a:xfrm>
              <a:off x="83880" y="5914800"/>
              <a:ext cx="5689800" cy="819000"/>
            </a:xfrm>
            <a:custGeom>
              <a:avLst/>
              <a:gdLst>
                <a:gd name="textAreaLeft" fmla="*/ 0 w 5689800"/>
                <a:gd name="textAreaRight" fmla="*/ 5692320 w 5689800"/>
                <a:gd name="textAreaTop" fmla="*/ 0 h 819000"/>
                <a:gd name="textAreaBottom" fmla="*/ 821520 h 819000"/>
              </a:gdLst>
              <a:ahLst/>
              <a:rect l="textAreaLeft" t="textAreaTop" r="textAreaRight" b="textAreaBottom"/>
              <a:pathLst>
                <a:path w="5692140" h="821690">
                  <a:moveTo>
                    <a:pt x="0" y="54978"/>
                  </a:moveTo>
                  <a:lnTo>
                    <a:pt x="4320" y="33577"/>
                  </a:lnTo>
                  <a:lnTo>
                    <a:pt x="16102" y="16102"/>
                  </a:lnTo>
                  <a:lnTo>
                    <a:pt x="33578" y="4320"/>
                  </a:lnTo>
                  <a:lnTo>
                    <a:pt x="54978" y="0"/>
                  </a:lnTo>
                  <a:lnTo>
                    <a:pt x="5637149" y="0"/>
                  </a:lnTo>
                  <a:lnTo>
                    <a:pt x="5658546" y="4320"/>
                  </a:lnTo>
                  <a:lnTo>
                    <a:pt x="5676026" y="16102"/>
                  </a:lnTo>
                  <a:lnTo>
                    <a:pt x="5687816" y="33577"/>
                  </a:lnTo>
                  <a:lnTo>
                    <a:pt x="5692140" y="54978"/>
                  </a:lnTo>
                  <a:lnTo>
                    <a:pt x="5692140" y="766457"/>
                  </a:lnTo>
                  <a:lnTo>
                    <a:pt x="5687816" y="787858"/>
                  </a:lnTo>
                  <a:lnTo>
                    <a:pt x="5676026" y="805333"/>
                  </a:lnTo>
                  <a:lnTo>
                    <a:pt x="5658546" y="817115"/>
                  </a:lnTo>
                  <a:lnTo>
                    <a:pt x="5637149" y="821435"/>
                  </a:lnTo>
                  <a:lnTo>
                    <a:pt x="54978" y="821435"/>
                  </a:lnTo>
                  <a:lnTo>
                    <a:pt x="33578" y="817115"/>
                  </a:lnTo>
                  <a:lnTo>
                    <a:pt x="16102" y="805333"/>
                  </a:lnTo>
                  <a:lnTo>
                    <a:pt x="4320" y="787858"/>
                  </a:lnTo>
                  <a:lnTo>
                    <a:pt x="0" y="766457"/>
                  </a:lnTo>
                  <a:lnTo>
                    <a:pt x="0" y="54978"/>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30" name="object 24"/>
          <p:cNvSpPr/>
          <p:nvPr/>
        </p:nvSpPr>
        <p:spPr>
          <a:xfrm>
            <a:off x="90720" y="5939280"/>
            <a:ext cx="5676120" cy="925920"/>
          </a:xfrm>
          <a:prstGeom prst="rect">
            <a:avLst/>
          </a:prstGeom>
          <a:noFill/>
          <a:ln w="0">
            <a:noFill/>
          </a:ln>
        </p:spPr>
        <p:style>
          <a:lnRef idx="0"/>
          <a:fillRef idx="0"/>
          <a:effectRef idx="0"/>
          <a:fontRef idx="minor"/>
        </p:style>
        <p:txBody>
          <a:bodyPr lIns="0" rIns="0" tIns="12600" bIns="0" anchor="t">
            <a:spAutoFit/>
          </a:bodyPr>
          <a:p>
            <a:pPr marL="100440">
              <a:lnSpc>
                <a:spcPct val="100000"/>
              </a:lnSpc>
              <a:spcBef>
                <a:spcPts val="99"/>
              </a:spcBef>
            </a:pPr>
            <a:r>
              <a:rPr b="0" lang="fr-FR" sz="1200" spc="-1" strike="noStrike" u="sng">
                <a:solidFill>
                  <a:srgbClr val="000000"/>
                </a:solidFill>
                <a:uFill>
                  <a:solidFill>
                    <a:srgbClr val="000000"/>
                  </a:solidFill>
                </a:uFill>
                <a:latin typeface="Corbel"/>
                <a:ea typeface="DejaVu Sans"/>
              </a:rPr>
              <a:t>Ici,</a:t>
            </a:r>
            <a:r>
              <a:rPr b="0" lang="fr-FR" sz="1200" spc="-41"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c’est</a:t>
            </a:r>
            <a:r>
              <a:rPr b="0" lang="fr-FR" sz="1200" spc="-21" strike="noStrike" u="sng">
                <a:solidFill>
                  <a:srgbClr val="000000"/>
                </a:solidFill>
                <a:uFill>
                  <a:solidFill>
                    <a:srgbClr val="000000"/>
                  </a:solidFill>
                </a:uFill>
                <a:latin typeface="Corbel"/>
                <a:ea typeface="DejaVu Sans"/>
              </a:rPr>
              <a:t> </a:t>
            </a:r>
            <a:r>
              <a:rPr b="0" lang="fr-FR" sz="1200" spc="-26" strike="noStrike" u="sng">
                <a:solidFill>
                  <a:srgbClr val="000000"/>
                </a:solidFill>
                <a:uFill>
                  <a:solidFill>
                    <a:srgbClr val="000000"/>
                  </a:solidFill>
                </a:uFill>
                <a:latin typeface="Corbel"/>
                <a:ea typeface="DejaVu Sans"/>
              </a:rPr>
              <a:t>l’ARI</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qui</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nous</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intéresse</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le</a:t>
            </a:r>
            <a:r>
              <a:rPr b="0" lang="fr-FR" sz="1200" spc="-3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plus.</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Nous</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allons</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donc</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analyser</a:t>
            </a:r>
            <a:r>
              <a:rPr b="0" lang="fr-FR" sz="1200" spc="-3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la</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meilleure</a:t>
            </a:r>
            <a:r>
              <a:rPr b="0" lang="fr-FR" sz="1200" spc="-32"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itération</a:t>
            </a:r>
            <a:endParaRPr b="0" lang="fr-FR" sz="1200" spc="-1" strike="noStrike">
              <a:solidFill>
                <a:srgbClr val="000000"/>
              </a:solidFill>
              <a:latin typeface="Arial"/>
            </a:endParaRPr>
          </a:p>
          <a:p>
            <a:pPr marL="100440">
              <a:lnSpc>
                <a:spcPct val="100000"/>
              </a:lnSpc>
              <a:spcBef>
                <a:spcPts val="6"/>
              </a:spcBef>
            </a:pPr>
            <a:r>
              <a:rPr b="0" lang="fr-FR" sz="1200" spc="-1" strike="noStrike" u="sng">
                <a:solidFill>
                  <a:srgbClr val="000000"/>
                </a:solidFill>
                <a:uFill>
                  <a:solidFill>
                    <a:srgbClr val="000000"/>
                  </a:solidFill>
                </a:uFill>
                <a:latin typeface="Corbel"/>
                <a:ea typeface="DejaVu Sans"/>
              </a:rPr>
              <a:t>sur</a:t>
            </a:r>
            <a:r>
              <a:rPr b="0" lang="fr-FR" sz="1200" spc="-21"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cette</a:t>
            </a:r>
            <a:r>
              <a:rPr b="0" lang="fr-FR" sz="1200" spc="-5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mesure</a:t>
            </a:r>
            <a:r>
              <a:rPr b="0" lang="fr-FR" sz="1200" spc="-26" strike="noStrike" u="sng">
                <a:solidFill>
                  <a:srgbClr val="000000"/>
                </a:solidFill>
                <a:uFill>
                  <a:solidFill>
                    <a:srgbClr val="000000"/>
                  </a:solidFill>
                </a:uFill>
                <a:latin typeface="Corbel"/>
                <a:ea typeface="DejaVu Sans"/>
              </a:rPr>
              <a:t>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731520" indent="-173520">
              <a:lnSpc>
                <a:spcPct val="100000"/>
              </a:lnSpc>
              <a:spcBef>
                <a:spcPts val="1440"/>
              </a:spcBef>
              <a:buClr>
                <a:srgbClr val="000000"/>
              </a:buClr>
              <a:buFont typeface="Arial"/>
              <a:buChar char="•"/>
              <a:tabLst>
                <a:tab algn="l" pos="731520"/>
                <a:tab algn="l" pos="1671840"/>
                <a:tab algn="l" pos="1857240"/>
                <a:tab algn="l" pos="3113280"/>
                <a:tab algn="l" pos="3299400"/>
              </a:tabLst>
            </a:pPr>
            <a:r>
              <a:rPr b="0" lang="fr-FR" sz="1200" spc="-21" strike="noStrike">
                <a:solidFill>
                  <a:srgbClr val="000000"/>
                </a:solidFill>
                <a:latin typeface="Corbel"/>
                <a:ea typeface="DejaVu Sans"/>
              </a:rPr>
              <a:t>Texte</a:t>
            </a:r>
            <a:r>
              <a:rPr b="0" lang="fr-FR" sz="1200" spc="-1" strike="noStrike">
                <a:solidFill>
                  <a:srgbClr val="000000"/>
                </a:solidFill>
                <a:latin typeface="Corbel"/>
                <a:ea typeface="DejaVu Sans"/>
              </a:rPr>
              <a:t> :</a:t>
            </a:r>
            <a:r>
              <a:rPr b="0" lang="fr-FR" sz="1200" spc="-75" strike="noStrike">
                <a:solidFill>
                  <a:srgbClr val="000000"/>
                </a:solidFill>
                <a:latin typeface="Corbel"/>
                <a:ea typeface="DejaVu Sans"/>
              </a:rPr>
              <a:t> </a:t>
            </a:r>
            <a:r>
              <a:rPr b="0" lang="fr-FR" sz="1200" spc="-12" strike="noStrike">
                <a:solidFill>
                  <a:srgbClr val="000000"/>
                </a:solidFill>
                <a:latin typeface="Corbel"/>
                <a:ea typeface="DejaVu Sans"/>
              </a:rPr>
              <a:t>Tf-</a:t>
            </a:r>
            <a:r>
              <a:rPr b="0" lang="fr-FR" sz="1200" spc="-26" strike="noStrike">
                <a:solidFill>
                  <a:srgbClr val="000000"/>
                </a:solidFill>
                <a:latin typeface="Corbel"/>
                <a:ea typeface="DejaVu Sans"/>
              </a:rPr>
              <a:t>Idf</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 strike="noStrike">
                <a:solidFill>
                  <a:srgbClr val="000000"/>
                </a:solidFill>
                <a:latin typeface="Corbel"/>
                <a:ea typeface="DejaVu Sans"/>
              </a:rPr>
              <a:t>Image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ResNet50</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Réduction</a:t>
            </a:r>
            <a:r>
              <a:rPr b="0" lang="fr-FR" sz="1200" spc="-1" strike="noStrike">
                <a:solidFill>
                  <a:srgbClr val="000000"/>
                </a:solidFill>
                <a:latin typeface="Corbel"/>
                <a:ea typeface="DejaVu Sans"/>
              </a:rPr>
              <a:t> </a:t>
            </a:r>
            <a:r>
              <a:rPr b="0" lang="fr-FR" sz="1200" spc="-12" strike="noStrike">
                <a:solidFill>
                  <a:srgbClr val="000000"/>
                </a:solidFill>
                <a:latin typeface="Corbel"/>
                <a:ea typeface="DejaVu Sans"/>
              </a:rPr>
              <a:t>dimensionnelle</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a:t>
            </a:r>
            <a:r>
              <a:rPr b="0" lang="fr-FR" sz="1200" spc="1" strike="noStrike">
                <a:solidFill>
                  <a:srgbClr val="000000"/>
                </a:solidFill>
                <a:latin typeface="Corbel"/>
                <a:ea typeface="DejaVu Sans"/>
              </a:rPr>
              <a:t> </a:t>
            </a:r>
            <a:r>
              <a:rPr b="0" lang="fr-FR" sz="1200" spc="-26" strike="noStrike">
                <a:solidFill>
                  <a:srgbClr val="000000"/>
                </a:solidFill>
                <a:latin typeface="Corbel"/>
                <a:ea typeface="DejaVu Sans"/>
              </a:rPr>
              <a:t>NMF</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1" name="object 2" descr=""/>
          <p:cNvPicPr/>
          <p:nvPr/>
        </p:nvPicPr>
        <p:blipFill>
          <a:blip r:embed="rId1"/>
          <a:stretch/>
        </p:blipFill>
        <p:spPr>
          <a:xfrm>
            <a:off x="4523400" y="1831680"/>
            <a:ext cx="7273080" cy="3569760"/>
          </a:xfrm>
          <a:prstGeom prst="rect">
            <a:avLst/>
          </a:prstGeom>
          <a:ln w="0">
            <a:noFill/>
          </a:ln>
        </p:spPr>
      </p:pic>
      <p:grpSp>
        <p:nvGrpSpPr>
          <p:cNvPr id="732" name="object 3"/>
          <p:cNvGrpSpPr/>
          <p:nvPr/>
        </p:nvGrpSpPr>
        <p:grpSpPr>
          <a:xfrm>
            <a:off x="728640" y="1831680"/>
            <a:ext cx="3589560" cy="3569760"/>
            <a:chOff x="728640" y="1831680"/>
            <a:chExt cx="3589560" cy="3569760"/>
          </a:xfrm>
        </p:grpSpPr>
        <p:pic>
          <p:nvPicPr>
            <p:cNvPr id="733" name="object 4" descr=""/>
            <p:cNvPicPr/>
            <p:nvPr/>
          </p:nvPicPr>
          <p:blipFill>
            <a:blip r:embed="rId2"/>
            <a:stretch/>
          </p:blipFill>
          <p:spPr>
            <a:xfrm>
              <a:off x="728640" y="1831680"/>
              <a:ext cx="3589560" cy="3569760"/>
            </a:xfrm>
            <a:prstGeom prst="rect">
              <a:avLst/>
            </a:prstGeom>
            <a:ln w="0">
              <a:noFill/>
            </a:ln>
          </p:spPr>
        </p:pic>
        <p:pic>
          <p:nvPicPr>
            <p:cNvPr id="734" name="object 5" descr=""/>
            <p:cNvPicPr/>
            <p:nvPr/>
          </p:nvPicPr>
          <p:blipFill>
            <a:blip r:embed="rId3"/>
            <a:stretch/>
          </p:blipFill>
          <p:spPr>
            <a:xfrm>
              <a:off x="1083600" y="2002680"/>
              <a:ext cx="1330920" cy="1083960"/>
            </a:xfrm>
            <a:prstGeom prst="rect">
              <a:avLst/>
            </a:prstGeom>
            <a:ln w="0">
              <a:noFill/>
            </a:ln>
          </p:spPr>
        </p:pic>
      </p:grpSp>
      <p:sp>
        <p:nvSpPr>
          <p:cNvPr id="735"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75" strike="noStrike">
                <a:solidFill>
                  <a:srgbClr val="000000"/>
                </a:solidFill>
                <a:latin typeface="Corbel"/>
              </a:rPr>
              <a:t> </a:t>
            </a:r>
            <a:r>
              <a:rPr b="1" lang="fr-FR" sz="4000" spc="-21" strike="noStrike">
                <a:solidFill>
                  <a:srgbClr val="000000"/>
                </a:solidFill>
                <a:latin typeface="Corbel"/>
              </a:rPr>
              <a:t>MEILLEUR</a:t>
            </a:r>
            <a:r>
              <a:rPr b="1" lang="fr-FR" sz="4000" spc="-185" strike="noStrike">
                <a:solidFill>
                  <a:srgbClr val="000000"/>
                </a:solidFill>
                <a:latin typeface="Corbel"/>
              </a:rPr>
              <a:t> </a:t>
            </a:r>
            <a:r>
              <a:rPr b="1" lang="fr-FR" sz="4000" spc="-12" strike="noStrike">
                <a:solidFill>
                  <a:srgbClr val="000000"/>
                </a:solidFill>
                <a:latin typeface="Corbel"/>
              </a:rPr>
              <a:t>CLUSTERING</a:t>
            </a:r>
            <a:endParaRPr b="0" lang="fr-FR" sz="4000" spc="-1" strike="noStrike">
              <a:solidFill>
                <a:srgbClr val="000000"/>
              </a:solidFill>
              <a:latin typeface="Arial"/>
            </a:endParaRPr>
          </a:p>
        </p:txBody>
      </p:sp>
      <p:grpSp>
        <p:nvGrpSpPr>
          <p:cNvPr id="736" name="object 7"/>
          <p:cNvGrpSpPr/>
          <p:nvPr/>
        </p:nvGrpSpPr>
        <p:grpSpPr>
          <a:xfrm>
            <a:off x="1377720" y="1328760"/>
            <a:ext cx="2292840" cy="406440"/>
            <a:chOff x="1377720" y="1328760"/>
            <a:chExt cx="2292840" cy="406440"/>
          </a:xfrm>
        </p:grpSpPr>
        <p:pic>
          <p:nvPicPr>
            <p:cNvPr id="737" name="object 8" descr=""/>
            <p:cNvPicPr/>
            <p:nvPr/>
          </p:nvPicPr>
          <p:blipFill>
            <a:blip r:embed="rId4"/>
            <a:stretch/>
          </p:blipFill>
          <p:spPr>
            <a:xfrm>
              <a:off x="1377720" y="1328760"/>
              <a:ext cx="2292480" cy="406080"/>
            </a:xfrm>
            <a:prstGeom prst="rect">
              <a:avLst/>
            </a:prstGeom>
            <a:ln w="0">
              <a:noFill/>
            </a:ln>
          </p:spPr>
        </p:pic>
        <p:sp>
          <p:nvSpPr>
            <p:cNvPr id="738" name="object 9"/>
            <p:cNvSpPr/>
            <p:nvPr/>
          </p:nvSpPr>
          <p:spPr>
            <a:xfrm>
              <a:off x="1377720" y="1328760"/>
              <a:ext cx="2292840" cy="406440"/>
            </a:xfrm>
            <a:custGeom>
              <a:avLst/>
              <a:gdLst>
                <a:gd name="textAreaLeft" fmla="*/ 0 w 2292840"/>
                <a:gd name="textAreaRight" fmla="*/ 2295360 w 2292840"/>
                <a:gd name="textAreaTop" fmla="*/ 0 h 406440"/>
                <a:gd name="textAreaBottom" fmla="*/ 408960 h 406440"/>
              </a:gdLst>
              <a:ahLst/>
              <a:rect l="textAreaLeft" t="textAreaTop" r="textAreaRight" b="textAreaBottom"/>
              <a:pathLst>
                <a:path w="2295525" h="408939">
                  <a:moveTo>
                    <a:pt x="0" y="27305"/>
                  </a:moveTo>
                  <a:lnTo>
                    <a:pt x="2141" y="16662"/>
                  </a:lnTo>
                  <a:lnTo>
                    <a:pt x="7985" y="7985"/>
                  </a:lnTo>
                  <a:lnTo>
                    <a:pt x="16662" y="2141"/>
                  </a:lnTo>
                  <a:lnTo>
                    <a:pt x="27304" y="0"/>
                  </a:lnTo>
                  <a:lnTo>
                    <a:pt x="2267839" y="0"/>
                  </a:lnTo>
                  <a:lnTo>
                    <a:pt x="2278481" y="2141"/>
                  </a:lnTo>
                  <a:lnTo>
                    <a:pt x="2287158" y="7985"/>
                  </a:lnTo>
                  <a:lnTo>
                    <a:pt x="2293002" y="16662"/>
                  </a:lnTo>
                  <a:lnTo>
                    <a:pt x="2295143" y="27305"/>
                  </a:lnTo>
                  <a:lnTo>
                    <a:pt x="2295143" y="381126"/>
                  </a:lnTo>
                  <a:lnTo>
                    <a:pt x="2293002" y="391769"/>
                  </a:lnTo>
                  <a:lnTo>
                    <a:pt x="2287158" y="400446"/>
                  </a:lnTo>
                  <a:lnTo>
                    <a:pt x="2278481" y="406290"/>
                  </a:lnTo>
                  <a:lnTo>
                    <a:pt x="2267839" y="408432"/>
                  </a:lnTo>
                  <a:lnTo>
                    <a:pt x="27304" y="408432"/>
                  </a:lnTo>
                  <a:lnTo>
                    <a:pt x="16662" y="406290"/>
                  </a:lnTo>
                  <a:lnTo>
                    <a:pt x="7985" y="400446"/>
                  </a:lnTo>
                  <a:lnTo>
                    <a:pt x="2141" y="391769"/>
                  </a:lnTo>
                  <a:lnTo>
                    <a:pt x="0" y="381126"/>
                  </a:lnTo>
                  <a:lnTo>
                    <a:pt x="0" y="27305"/>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39" name="object 10"/>
          <p:cNvSpPr/>
          <p:nvPr/>
        </p:nvSpPr>
        <p:spPr>
          <a:xfrm>
            <a:off x="1551600" y="1387080"/>
            <a:ext cx="194436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Homogénéité</a:t>
            </a:r>
            <a:r>
              <a:rPr b="1" lang="fr-FR" sz="1600" spc="1" strike="noStrike" u="sng">
                <a:solidFill>
                  <a:srgbClr val="000000"/>
                </a:solidFill>
                <a:uFill>
                  <a:solidFill>
                    <a:srgbClr val="000000"/>
                  </a:solidFill>
                </a:uFill>
                <a:latin typeface="Corbel"/>
                <a:ea typeface="DejaVu Sans"/>
              </a:rPr>
              <a:t> </a:t>
            </a:r>
            <a:r>
              <a:rPr b="1" lang="fr-FR" sz="1600" spc="-12" strike="noStrike" u="sng">
                <a:solidFill>
                  <a:srgbClr val="000000"/>
                </a:solidFill>
                <a:uFill>
                  <a:solidFill>
                    <a:srgbClr val="000000"/>
                  </a:solidFill>
                </a:uFill>
                <a:latin typeface="Corbel"/>
                <a:ea typeface="DejaVu Sans"/>
              </a:rPr>
              <a:t>clusters</a:t>
            </a:r>
            <a:endParaRPr b="0" lang="fr-FR" sz="1600" spc="-1" strike="noStrike">
              <a:solidFill>
                <a:srgbClr val="000000"/>
              </a:solidFill>
              <a:latin typeface="Arial"/>
            </a:endParaRPr>
          </a:p>
        </p:txBody>
      </p:sp>
      <p:grpSp>
        <p:nvGrpSpPr>
          <p:cNvPr id="740" name="object 11"/>
          <p:cNvGrpSpPr/>
          <p:nvPr/>
        </p:nvGrpSpPr>
        <p:grpSpPr>
          <a:xfrm>
            <a:off x="7013520" y="1328760"/>
            <a:ext cx="2292840" cy="406440"/>
            <a:chOff x="7013520" y="1328760"/>
            <a:chExt cx="2292840" cy="406440"/>
          </a:xfrm>
        </p:grpSpPr>
        <p:pic>
          <p:nvPicPr>
            <p:cNvPr id="741" name="object 12" descr=""/>
            <p:cNvPicPr/>
            <p:nvPr/>
          </p:nvPicPr>
          <p:blipFill>
            <a:blip r:embed="rId5"/>
            <a:stretch/>
          </p:blipFill>
          <p:spPr>
            <a:xfrm>
              <a:off x="7013520" y="1328760"/>
              <a:ext cx="2292480" cy="406080"/>
            </a:xfrm>
            <a:prstGeom prst="rect">
              <a:avLst/>
            </a:prstGeom>
            <a:ln w="0">
              <a:noFill/>
            </a:ln>
          </p:spPr>
        </p:pic>
        <p:sp>
          <p:nvSpPr>
            <p:cNvPr id="742" name="object 13"/>
            <p:cNvSpPr/>
            <p:nvPr/>
          </p:nvSpPr>
          <p:spPr>
            <a:xfrm>
              <a:off x="7013520" y="1328760"/>
              <a:ext cx="2292840" cy="406440"/>
            </a:xfrm>
            <a:custGeom>
              <a:avLst/>
              <a:gdLst>
                <a:gd name="textAreaLeft" fmla="*/ 0 w 2292840"/>
                <a:gd name="textAreaRight" fmla="*/ 2295360 w 2292840"/>
                <a:gd name="textAreaTop" fmla="*/ 0 h 406440"/>
                <a:gd name="textAreaBottom" fmla="*/ 408960 h 406440"/>
              </a:gdLst>
              <a:ahLst/>
              <a:rect l="textAreaLeft" t="textAreaTop" r="textAreaRight" b="textAreaBottom"/>
              <a:pathLst>
                <a:path w="2295525" h="408939">
                  <a:moveTo>
                    <a:pt x="0" y="27305"/>
                  </a:moveTo>
                  <a:lnTo>
                    <a:pt x="2141" y="16662"/>
                  </a:lnTo>
                  <a:lnTo>
                    <a:pt x="7985" y="7985"/>
                  </a:lnTo>
                  <a:lnTo>
                    <a:pt x="16662" y="2141"/>
                  </a:lnTo>
                  <a:lnTo>
                    <a:pt x="27304" y="0"/>
                  </a:lnTo>
                  <a:lnTo>
                    <a:pt x="2267838" y="0"/>
                  </a:lnTo>
                  <a:lnTo>
                    <a:pt x="2278481" y="2141"/>
                  </a:lnTo>
                  <a:lnTo>
                    <a:pt x="2287158" y="7985"/>
                  </a:lnTo>
                  <a:lnTo>
                    <a:pt x="2293002" y="16662"/>
                  </a:lnTo>
                  <a:lnTo>
                    <a:pt x="2295144" y="27305"/>
                  </a:lnTo>
                  <a:lnTo>
                    <a:pt x="2295144" y="381126"/>
                  </a:lnTo>
                  <a:lnTo>
                    <a:pt x="2293002" y="391769"/>
                  </a:lnTo>
                  <a:lnTo>
                    <a:pt x="2287158" y="400446"/>
                  </a:lnTo>
                  <a:lnTo>
                    <a:pt x="2278481" y="406290"/>
                  </a:lnTo>
                  <a:lnTo>
                    <a:pt x="2267838" y="408432"/>
                  </a:lnTo>
                  <a:lnTo>
                    <a:pt x="27304" y="408432"/>
                  </a:lnTo>
                  <a:lnTo>
                    <a:pt x="16662" y="406290"/>
                  </a:lnTo>
                  <a:lnTo>
                    <a:pt x="7985" y="400446"/>
                  </a:lnTo>
                  <a:lnTo>
                    <a:pt x="2141" y="391769"/>
                  </a:lnTo>
                  <a:lnTo>
                    <a:pt x="0" y="381126"/>
                  </a:lnTo>
                  <a:lnTo>
                    <a:pt x="0" y="2730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3" name="object 14"/>
          <p:cNvSpPr/>
          <p:nvPr/>
        </p:nvSpPr>
        <p:spPr>
          <a:xfrm>
            <a:off x="7900560" y="1387080"/>
            <a:ext cx="51948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21" strike="noStrike" u="sng">
                <a:solidFill>
                  <a:srgbClr val="000000"/>
                </a:solidFill>
                <a:uFill>
                  <a:solidFill>
                    <a:srgbClr val="000000"/>
                  </a:solidFill>
                </a:uFill>
                <a:latin typeface="Corbel"/>
                <a:ea typeface="DejaVu Sans"/>
              </a:rPr>
              <a:t>TSNE</a:t>
            </a:r>
            <a:endParaRPr b="0" lang="fr-FR" sz="1600" spc="-1" strike="noStrike">
              <a:solidFill>
                <a:srgbClr val="000000"/>
              </a:solidFill>
              <a:latin typeface="Arial"/>
            </a:endParaRPr>
          </a:p>
        </p:txBody>
      </p:sp>
      <p:grpSp>
        <p:nvGrpSpPr>
          <p:cNvPr id="744" name="object 15"/>
          <p:cNvGrpSpPr/>
          <p:nvPr/>
        </p:nvGrpSpPr>
        <p:grpSpPr>
          <a:xfrm>
            <a:off x="728640" y="5518440"/>
            <a:ext cx="3589560" cy="1092240"/>
            <a:chOff x="728640" y="5518440"/>
            <a:chExt cx="3589560" cy="1092240"/>
          </a:xfrm>
        </p:grpSpPr>
        <p:pic>
          <p:nvPicPr>
            <p:cNvPr id="745" name="object 16" descr=""/>
            <p:cNvPicPr/>
            <p:nvPr/>
          </p:nvPicPr>
          <p:blipFill>
            <a:blip r:embed="rId6"/>
            <a:stretch/>
          </p:blipFill>
          <p:spPr>
            <a:xfrm>
              <a:off x="728640" y="5518440"/>
              <a:ext cx="3589560" cy="1091880"/>
            </a:xfrm>
            <a:prstGeom prst="rect">
              <a:avLst/>
            </a:prstGeom>
            <a:ln w="0">
              <a:noFill/>
            </a:ln>
          </p:spPr>
        </p:pic>
        <p:sp>
          <p:nvSpPr>
            <p:cNvPr id="746" name="object 17"/>
            <p:cNvSpPr/>
            <p:nvPr/>
          </p:nvSpPr>
          <p:spPr>
            <a:xfrm>
              <a:off x="728640" y="5518440"/>
              <a:ext cx="3589560" cy="1092240"/>
            </a:xfrm>
            <a:custGeom>
              <a:avLst/>
              <a:gdLst>
                <a:gd name="textAreaLeft" fmla="*/ 0 w 3589560"/>
                <a:gd name="textAreaRight" fmla="*/ 3592080 w 3589560"/>
                <a:gd name="textAreaTop" fmla="*/ 0 h 1092240"/>
                <a:gd name="textAreaBottom" fmla="*/ 1094760 h 1092240"/>
              </a:gdLst>
              <a:ahLst/>
              <a:rect l="textAreaLeft" t="textAreaTop" r="textAreaRight" b="textAreaBottom"/>
              <a:pathLst>
                <a:path w="3592195" h="1094740">
                  <a:moveTo>
                    <a:pt x="0" y="73240"/>
                  </a:moveTo>
                  <a:lnTo>
                    <a:pt x="5755" y="44721"/>
                  </a:lnTo>
                  <a:lnTo>
                    <a:pt x="21451" y="21442"/>
                  </a:lnTo>
                  <a:lnTo>
                    <a:pt x="44732" y="5752"/>
                  </a:lnTo>
                  <a:lnTo>
                    <a:pt x="73240" y="0"/>
                  </a:lnTo>
                  <a:lnTo>
                    <a:pt x="3518789" y="0"/>
                  </a:lnTo>
                  <a:lnTo>
                    <a:pt x="3547330" y="5752"/>
                  </a:lnTo>
                  <a:lnTo>
                    <a:pt x="3570620" y="21442"/>
                  </a:lnTo>
                  <a:lnTo>
                    <a:pt x="3586315" y="44721"/>
                  </a:lnTo>
                  <a:lnTo>
                    <a:pt x="3592067" y="73240"/>
                  </a:lnTo>
                  <a:lnTo>
                    <a:pt x="3592067" y="1020991"/>
                  </a:lnTo>
                  <a:lnTo>
                    <a:pt x="3586315" y="1049499"/>
                  </a:lnTo>
                  <a:lnTo>
                    <a:pt x="3570620" y="1072780"/>
                  </a:lnTo>
                  <a:lnTo>
                    <a:pt x="3547330" y="1088476"/>
                  </a:lnTo>
                  <a:lnTo>
                    <a:pt x="3518789" y="1094232"/>
                  </a:lnTo>
                  <a:lnTo>
                    <a:pt x="73240" y="1094232"/>
                  </a:lnTo>
                  <a:lnTo>
                    <a:pt x="44732" y="1088476"/>
                  </a:lnTo>
                  <a:lnTo>
                    <a:pt x="21451" y="1072780"/>
                  </a:lnTo>
                  <a:lnTo>
                    <a:pt x="5755" y="1049499"/>
                  </a:lnTo>
                  <a:lnTo>
                    <a:pt x="0" y="1020991"/>
                  </a:lnTo>
                  <a:lnTo>
                    <a:pt x="0" y="73240"/>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47" name="object 18"/>
          <p:cNvSpPr/>
          <p:nvPr/>
        </p:nvSpPr>
        <p:spPr>
          <a:xfrm>
            <a:off x="829440" y="5587560"/>
            <a:ext cx="3285000" cy="92484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2" strike="noStrike">
                <a:solidFill>
                  <a:srgbClr val="000000"/>
                </a:solidFill>
                <a:latin typeface="Corbel"/>
                <a:ea typeface="DejaVu Sans"/>
              </a:rPr>
              <a:t>Pour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rappel,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nos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7</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catégories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initiales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comportent </a:t>
            </a:r>
            <a:r>
              <a:rPr b="0" lang="fr-FR" sz="1200" spc="-1" strike="noStrike">
                <a:solidFill>
                  <a:srgbClr val="000000"/>
                </a:solidFill>
                <a:latin typeface="Corbel"/>
                <a:ea typeface="DejaVu Sans"/>
              </a:rPr>
              <a:t>150 </a:t>
            </a:r>
            <a:r>
              <a:rPr b="0" lang="fr-FR" sz="1200" spc="-12" strike="noStrike">
                <a:solidFill>
                  <a:srgbClr val="000000"/>
                </a:solidFill>
                <a:latin typeface="Corbel"/>
                <a:ea typeface="DejaVu Sans"/>
              </a:rPr>
              <a:t>articles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chacune.</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 strike="noStrike">
                <a:solidFill>
                  <a:srgbClr val="000000"/>
                </a:solidFill>
                <a:latin typeface="Corbel"/>
                <a:ea typeface="DejaVu Sans"/>
              </a:rPr>
              <a:t>Ici</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avons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clustering</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assez bien</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répartis, </a:t>
            </a:r>
            <a:r>
              <a:rPr b="0" lang="fr-FR" sz="1200" spc="-1" strike="noStrike">
                <a:solidFill>
                  <a:srgbClr val="000000"/>
                </a:solidFill>
                <a:latin typeface="Corbel"/>
                <a:ea typeface="DejaVu Sans"/>
              </a:rPr>
              <a:t>mais qui</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ne </a:t>
            </a:r>
            <a:r>
              <a:rPr b="0" lang="fr-FR" sz="1200" spc="-12" strike="noStrike">
                <a:solidFill>
                  <a:srgbClr val="000000"/>
                </a:solidFill>
                <a:latin typeface="Corbel"/>
                <a:ea typeface="DejaVu Sans"/>
              </a:rPr>
              <a:t>correspondent</a:t>
            </a:r>
            <a:r>
              <a:rPr b="0" lang="fr-FR" sz="1200" spc="-32" strike="noStrike">
                <a:solidFill>
                  <a:srgbClr val="000000"/>
                </a:solidFill>
                <a:latin typeface="Corbel"/>
                <a:ea typeface="DejaVu Sans"/>
              </a:rPr>
              <a:t> </a:t>
            </a:r>
            <a:r>
              <a:rPr b="0" lang="fr-FR" sz="1200" spc="-1" strike="noStrike">
                <a:solidFill>
                  <a:srgbClr val="000000"/>
                </a:solidFill>
                <a:latin typeface="Corbel"/>
                <a:ea typeface="DejaVu Sans"/>
              </a:rPr>
              <a:t>pas</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 nos</a:t>
            </a:r>
            <a:r>
              <a:rPr b="0" lang="fr-FR" sz="1200" spc="-12" strike="noStrike">
                <a:solidFill>
                  <a:srgbClr val="000000"/>
                </a:solidFill>
                <a:latin typeface="Corbel"/>
                <a:ea typeface="DejaVu Sans"/>
              </a:rPr>
              <a:t> categories initiales.</a:t>
            </a:r>
            <a:endParaRPr b="0" lang="fr-FR" sz="1200" spc="-1" strike="noStrike">
              <a:solidFill>
                <a:srgbClr val="000000"/>
              </a:solidFill>
              <a:latin typeface="Arial"/>
            </a:endParaRPr>
          </a:p>
        </p:txBody>
      </p:sp>
      <p:grpSp>
        <p:nvGrpSpPr>
          <p:cNvPr id="748" name="object 19"/>
          <p:cNvGrpSpPr/>
          <p:nvPr/>
        </p:nvGrpSpPr>
        <p:grpSpPr>
          <a:xfrm>
            <a:off x="6365880" y="5518440"/>
            <a:ext cx="3588480" cy="1092240"/>
            <a:chOff x="6365880" y="5518440"/>
            <a:chExt cx="3588480" cy="1092240"/>
          </a:xfrm>
        </p:grpSpPr>
        <p:pic>
          <p:nvPicPr>
            <p:cNvPr id="749" name="object 20" descr=""/>
            <p:cNvPicPr/>
            <p:nvPr/>
          </p:nvPicPr>
          <p:blipFill>
            <a:blip r:embed="rId7"/>
            <a:stretch/>
          </p:blipFill>
          <p:spPr>
            <a:xfrm>
              <a:off x="6365880" y="5518440"/>
              <a:ext cx="3588120" cy="1091880"/>
            </a:xfrm>
            <a:prstGeom prst="rect">
              <a:avLst/>
            </a:prstGeom>
            <a:ln w="0">
              <a:noFill/>
            </a:ln>
          </p:spPr>
        </p:pic>
        <p:sp>
          <p:nvSpPr>
            <p:cNvPr id="750" name="object 21"/>
            <p:cNvSpPr/>
            <p:nvPr/>
          </p:nvSpPr>
          <p:spPr>
            <a:xfrm>
              <a:off x="6365880" y="5518440"/>
              <a:ext cx="3588480" cy="1092240"/>
            </a:xfrm>
            <a:custGeom>
              <a:avLst/>
              <a:gdLst>
                <a:gd name="textAreaLeft" fmla="*/ 0 w 3588480"/>
                <a:gd name="textAreaRight" fmla="*/ 3591000 w 3588480"/>
                <a:gd name="textAreaTop" fmla="*/ 0 h 1092240"/>
                <a:gd name="textAreaBottom" fmla="*/ 1094760 h 1092240"/>
              </a:gdLst>
              <a:ahLst/>
              <a:rect l="textAreaLeft" t="textAreaTop" r="textAreaRight" b="textAreaBottom"/>
              <a:pathLst>
                <a:path w="3590925" h="1094740">
                  <a:moveTo>
                    <a:pt x="0" y="73240"/>
                  </a:moveTo>
                  <a:lnTo>
                    <a:pt x="5752" y="44721"/>
                  </a:lnTo>
                  <a:lnTo>
                    <a:pt x="21447" y="21442"/>
                  </a:lnTo>
                  <a:lnTo>
                    <a:pt x="44737" y="5752"/>
                  </a:lnTo>
                  <a:lnTo>
                    <a:pt x="73278" y="0"/>
                  </a:lnTo>
                  <a:lnTo>
                    <a:pt x="3517265" y="0"/>
                  </a:lnTo>
                  <a:lnTo>
                    <a:pt x="3545806" y="5752"/>
                  </a:lnTo>
                  <a:lnTo>
                    <a:pt x="3569096" y="21442"/>
                  </a:lnTo>
                  <a:lnTo>
                    <a:pt x="3584791" y="44721"/>
                  </a:lnTo>
                  <a:lnTo>
                    <a:pt x="3590544" y="73240"/>
                  </a:lnTo>
                  <a:lnTo>
                    <a:pt x="3590544" y="1020991"/>
                  </a:lnTo>
                  <a:lnTo>
                    <a:pt x="3584791" y="1049499"/>
                  </a:lnTo>
                  <a:lnTo>
                    <a:pt x="3569096" y="1072780"/>
                  </a:lnTo>
                  <a:lnTo>
                    <a:pt x="3545806" y="1088476"/>
                  </a:lnTo>
                  <a:lnTo>
                    <a:pt x="3517265" y="1094232"/>
                  </a:lnTo>
                  <a:lnTo>
                    <a:pt x="73278" y="1094232"/>
                  </a:lnTo>
                  <a:lnTo>
                    <a:pt x="44737" y="1088476"/>
                  </a:lnTo>
                  <a:lnTo>
                    <a:pt x="21447" y="1072780"/>
                  </a:lnTo>
                  <a:lnTo>
                    <a:pt x="5752" y="1049499"/>
                  </a:lnTo>
                  <a:lnTo>
                    <a:pt x="0" y="1020991"/>
                  </a:lnTo>
                  <a:lnTo>
                    <a:pt x="0" y="73240"/>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51" name="object 22"/>
          <p:cNvSpPr/>
          <p:nvPr/>
        </p:nvSpPr>
        <p:spPr>
          <a:xfrm>
            <a:off x="6466320" y="5861880"/>
            <a:ext cx="2994840" cy="377280"/>
          </a:xfrm>
          <a:prstGeom prst="rect">
            <a:avLst/>
          </a:prstGeom>
          <a:noFill/>
          <a:ln w="0">
            <a:noFill/>
          </a:ln>
        </p:spPr>
        <p:style>
          <a:lnRef idx="0"/>
          <a:fillRef idx="0"/>
          <a:effectRef idx="0"/>
          <a:fontRef idx="minor"/>
        </p:style>
        <p:txBody>
          <a:bodyPr lIns="0" rIns="0" tIns="12600" bIns="0" anchor="t">
            <a:spAutoFit/>
          </a:bodyPr>
          <a:p>
            <a:pPr marL="184680" indent="-172800">
              <a:lnSpc>
                <a:spcPct val="100000"/>
              </a:lnSpc>
              <a:spcBef>
                <a:spcPts val="99"/>
              </a:spcBef>
              <a:buClr>
                <a:srgbClr val="000000"/>
              </a:buClr>
              <a:buFont typeface="Arial"/>
              <a:buChar char="•"/>
              <a:tabLst>
                <a:tab algn="l" pos="184680"/>
              </a:tabLst>
            </a:pPr>
            <a:r>
              <a:rPr b="0" lang="fr-FR" sz="1200" spc="-12" strike="noStrike">
                <a:solidFill>
                  <a:srgbClr val="000000"/>
                </a:solidFill>
                <a:latin typeface="Corbel"/>
                <a:ea typeface="DejaVu Sans"/>
              </a:rPr>
              <a:t>La</a:t>
            </a:r>
            <a:r>
              <a:rPr b="0" lang="fr-FR" sz="1200" spc="-92" strike="noStrike">
                <a:solidFill>
                  <a:srgbClr val="000000"/>
                </a:solidFill>
                <a:latin typeface="Corbel"/>
                <a:ea typeface="DejaVu Sans"/>
              </a:rPr>
              <a:t> </a:t>
            </a:r>
            <a:r>
              <a:rPr b="0" lang="fr-FR" sz="1200" spc="-1" strike="noStrike">
                <a:solidFill>
                  <a:srgbClr val="000000"/>
                </a:solidFill>
                <a:latin typeface="Corbel"/>
                <a:ea typeface="DejaVu Sans"/>
              </a:rPr>
              <a:t>TSNE</a:t>
            </a:r>
            <a:r>
              <a:rPr b="0" lang="fr-FR" sz="1200" spc="-46" strike="noStrike">
                <a:solidFill>
                  <a:srgbClr val="000000"/>
                </a:solidFill>
                <a:latin typeface="Corbel"/>
                <a:ea typeface="DejaVu Sans"/>
              </a:rPr>
              <a:t> </a:t>
            </a:r>
            <a:r>
              <a:rPr b="0" lang="fr-FR" sz="1200" spc="-1" strike="noStrike">
                <a:solidFill>
                  <a:srgbClr val="000000"/>
                </a:solidFill>
                <a:latin typeface="Corbel"/>
                <a:ea typeface="DejaVu Sans"/>
              </a:rPr>
              <a:t>nous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montre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bien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clusters</a:t>
            </a:r>
            <a:r>
              <a:rPr b="0" lang="fr-FR" sz="1200" spc="-41" strike="noStrike">
                <a:solidFill>
                  <a:srgbClr val="000000"/>
                </a:solidFill>
                <a:latin typeface="Corbel"/>
                <a:ea typeface="DejaVu Sans"/>
              </a:rPr>
              <a:t> </a:t>
            </a:r>
            <a:r>
              <a:rPr b="0" lang="fr-FR" sz="1200" spc="-21" strike="noStrike">
                <a:solidFill>
                  <a:srgbClr val="000000"/>
                </a:solidFill>
                <a:latin typeface="Corbel"/>
                <a:ea typeface="DejaVu Sans"/>
              </a:rPr>
              <a:t>assez </a:t>
            </a:r>
            <a:r>
              <a:rPr b="0" lang="fr-FR" sz="1200" spc="-1" strike="noStrike">
                <a:solidFill>
                  <a:srgbClr val="000000"/>
                </a:solidFill>
                <a:latin typeface="Corbel"/>
                <a:ea typeface="DejaVu Sans"/>
              </a:rPr>
              <a:t>denses,</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et</a:t>
            </a:r>
            <a:r>
              <a:rPr b="0" lang="fr-FR" sz="1200" spc="-35" strike="noStrike">
                <a:solidFill>
                  <a:srgbClr val="000000"/>
                </a:solidFill>
                <a:latin typeface="Corbel"/>
                <a:ea typeface="DejaVu Sans"/>
              </a:rPr>
              <a:t> </a:t>
            </a:r>
            <a:r>
              <a:rPr b="0" lang="fr-FR" sz="1200" spc="-12" strike="noStrike">
                <a:solidFill>
                  <a:srgbClr val="000000"/>
                </a:solidFill>
                <a:latin typeface="Corbel"/>
                <a:ea typeface="DejaVu Sans"/>
              </a:rPr>
              <a:t>espacés.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2" name="object 93" descr=""/>
          <p:cNvPicPr/>
          <p:nvPr/>
        </p:nvPicPr>
        <p:blipFill>
          <a:blip r:embed="rId1"/>
          <a:stretch/>
        </p:blipFill>
        <p:spPr>
          <a:xfrm>
            <a:off x="3420000" y="751680"/>
            <a:ext cx="8353080" cy="2846880"/>
          </a:xfrm>
          <a:prstGeom prst="rect">
            <a:avLst/>
          </a:prstGeom>
          <a:ln w="0">
            <a:noFill/>
          </a:ln>
        </p:spPr>
      </p:pic>
      <p:sp>
        <p:nvSpPr>
          <p:cNvPr id="753"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75" strike="noStrike">
                <a:solidFill>
                  <a:srgbClr val="000000"/>
                </a:solidFill>
                <a:latin typeface="Corbel"/>
              </a:rPr>
              <a:t> </a:t>
            </a:r>
            <a:r>
              <a:rPr b="1" lang="fr-FR" sz="4000" spc="-21" strike="noStrike">
                <a:solidFill>
                  <a:srgbClr val="000000"/>
                </a:solidFill>
                <a:latin typeface="Corbel"/>
              </a:rPr>
              <a:t>MEILLEURE MÉTHODE</a:t>
            </a:r>
            <a:endParaRPr b="0" lang="fr-FR" sz="4000" spc="-1" strike="noStrike">
              <a:solidFill>
                <a:srgbClr val="000000"/>
              </a:solidFill>
              <a:latin typeface="Arial"/>
            </a:endParaRPr>
          </a:p>
        </p:txBody>
      </p:sp>
      <p:grpSp>
        <p:nvGrpSpPr>
          <p:cNvPr id="754" name="object 97"/>
          <p:cNvGrpSpPr/>
          <p:nvPr/>
        </p:nvGrpSpPr>
        <p:grpSpPr>
          <a:xfrm>
            <a:off x="1578960" y="787320"/>
            <a:ext cx="1123920" cy="415440"/>
            <a:chOff x="1578960" y="787320"/>
            <a:chExt cx="1123920" cy="415440"/>
          </a:xfrm>
        </p:grpSpPr>
        <p:sp>
          <p:nvSpPr>
            <p:cNvPr id="755" name=""/>
            <p:cNvSpPr/>
            <p:nvPr/>
          </p:nvSpPr>
          <p:spPr>
            <a:xfrm>
              <a:off x="1584000" y="792000"/>
              <a:ext cx="1114560" cy="406080"/>
            </a:xfrm>
            <a:custGeom>
              <a:avLst/>
              <a:gdLst>
                <a:gd name="textAreaLeft" fmla="*/ 0 w 1114560"/>
                <a:gd name="textAreaRight" fmla="*/ 1114920 w 1114560"/>
                <a:gd name="textAreaTop" fmla="*/ 0 h 406080"/>
                <a:gd name="textAreaBottom" fmla="*/ 406440 h 406080"/>
              </a:gdLst>
              <a:ahLst/>
              <a:rect l="textAreaLeft" t="textAreaTop" r="textAreaRight" b="textAreaBottom"/>
              <a:pathLst>
                <a:path w="3097" h="1129">
                  <a:moveTo>
                    <a:pt x="0" y="1129"/>
                  </a:moveTo>
                  <a:lnTo>
                    <a:pt x="0" y="0"/>
                  </a:lnTo>
                  <a:lnTo>
                    <a:pt x="3097" y="0"/>
                  </a:lnTo>
                  <a:lnTo>
                    <a:pt x="3097" y="1129"/>
                  </a:lnTo>
                  <a:lnTo>
                    <a:pt x="0" y="1129"/>
                  </a:lnTo>
                  <a:close/>
                </a:path>
              </a:pathLst>
            </a:custGeom>
            <a:blipFill rotWithShape="0">
              <a:blip r:embed="rId2"/>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fr-FR" sz="1800" spc="-1" strike="noStrike">
                <a:solidFill>
                  <a:srgbClr val="000000"/>
                </a:solidFill>
                <a:latin typeface="Arial"/>
              </a:endParaRPr>
            </a:p>
          </p:txBody>
        </p:sp>
        <p:sp>
          <p:nvSpPr>
            <p:cNvPr id="756" name=""/>
            <p:cNvSpPr/>
            <p:nvPr/>
          </p:nvSpPr>
          <p:spPr>
            <a:xfrm>
              <a:off x="1578960" y="787320"/>
              <a:ext cx="1123920" cy="415440"/>
            </a:xfrm>
            <a:custGeom>
              <a:avLst/>
              <a:gdLst>
                <a:gd name="textAreaLeft" fmla="*/ 0 w 1123920"/>
                <a:gd name="textAreaRight" fmla="*/ 1124280 w 1123920"/>
                <a:gd name="textAreaTop" fmla="*/ 0 h 415440"/>
                <a:gd name="textAreaBottom" fmla="*/ 415800 h 415440"/>
              </a:gdLst>
              <a:ahLst/>
              <a:rect l="textAreaLeft" t="textAreaTop" r="textAreaRight" b="textAreaBottom"/>
              <a:pathLst>
                <a:path w="3123" h="1155">
                  <a:moveTo>
                    <a:pt x="0" y="87"/>
                  </a:moveTo>
                  <a:lnTo>
                    <a:pt x="2" y="58"/>
                  </a:lnTo>
                  <a:cubicBezTo>
                    <a:pt x="2" y="57"/>
                    <a:pt x="3" y="56"/>
                    <a:pt x="3" y="55"/>
                  </a:cubicBezTo>
                  <a:lnTo>
                    <a:pt x="11" y="31"/>
                  </a:lnTo>
                  <a:cubicBezTo>
                    <a:pt x="11" y="30"/>
                    <a:pt x="12" y="29"/>
                    <a:pt x="12" y="29"/>
                  </a:cubicBezTo>
                  <a:cubicBezTo>
                    <a:pt x="12" y="28"/>
                    <a:pt x="12" y="28"/>
                    <a:pt x="13" y="28"/>
                  </a:cubicBezTo>
                  <a:lnTo>
                    <a:pt x="25" y="11"/>
                  </a:lnTo>
                  <a:cubicBezTo>
                    <a:pt x="26" y="9"/>
                    <a:pt x="27" y="8"/>
                    <a:pt x="29" y="7"/>
                  </a:cubicBezTo>
                  <a:cubicBezTo>
                    <a:pt x="29" y="6"/>
                    <a:pt x="30" y="6"/>
                    <a:pt x="31" y="6"/>
                  </a:cubicBezTo>
                  <a:lnTo>
                    <a:pt x="45" y="1"/>
                  </a:lnTo>
                  <a:cubicBezTo>
                    <a:pt x="46" y="0"/>
                    <a:pt x="48" y="0"/>
                    <a:pt x="49" y="0"/>
                  </a:cubicBezTo>
                  <a:lnTo>
                    <a:pt x="3073" y="0"/>
                  </a:lnTo>
                  <a:cubicBezTo>
                    <a:pt x="3075" y="0"/>
                    <a:pt x="3076" y="0"/>
                    <a:pt x="3078" y="1"/>
                  </a:cubicBezTo>
                  <a:lnTo>
                    <a:pt x="3092" y="6"/>
                  </a:lnTo>
                  <a:cubicBezTo>
                    <a:pt x="3092" y="6"/>
                    <a:pt x="3093" y="6"/>
                    <a:pt x="3094" y="7"/>
                  </a:cubicBezTo>
                  <a:cubicBezTo>
                    <a:pt x="3095" y="8"/>
                    <a:pt x="3097" y="9"/>
                    <a:pt x="3098" y="11"/>
                  </a:cubicBezTo>
                  <a:lnTo>
                    <a:pt x="3110" y="28"/>
                  </a:lnTo>
                  <a:lnTo>
                    <a:pt x="3111" y="29"/>
                  </a:lnTo>
                  <a:cubicBezTo>
                    <a:pt x="3111" y="29"/>
                    <a:pt x="3111" y="30"/>
                    <a:pt x="3112" y="31"/>
                  </a:cubicBezTo>
                  <a:lnTo>
                    <a:pt x="3120" y="55"/>
                  </a:lnTo>
                  <a:cubicBezTo>
                    <a:pt x="3120" y="56"/>
                    <a:pt x="3120" y="57"/>
                    <a:pt x="3120" y="58"/>
                  </a:cubicBezTo>
                  <a:lnTo>
                    <a:pt x="3123" y="87"/>
                  </a:lnTo>
                  <a:lnTo>
                    <a:pt x="3123" y="88"/>
                  </a:lnTo>
                  <a:lnTo>
                    <a:pt x="3123" y="1067"/>
                  </a:lnTo>
                  <a:lnTo>
                    <a:pt x="3123" y="1068"/>
                  </a:lnTo>
                  <a:lnTo>
                    <a:pt x="3120" y="1097"/>
                  </a:lnTo>
                  <a:cubicBezTo>
                    <a:pt x="3120" y="1098"/>
                    <a:pt x="3119" y="1099"/>
                    <a:pt x="3119" y="1100"/>
                  </a:cubicBezTo>
                  <a:lnTo>
                    <a:pt x="3111" y="1124"/>
                  </a:lnTo>
                  <a:cubicBezTo>
                    <a:pt x="3111" y="1125"/>
                    <a:pt x="3110" y="1126"/>
                    <a:pt x="3110" y="1127"/>
                  </a:cubicBezTo>
                  <a:cubicBezTo>
                    <a:pt x="3110" y="1127"/>
                    <a:pt x="3109" y="1127"/>
                    <a:pt x="3109" y="1128"/>
                  </a:cubicBezTo>
                  <a:lnTo>
                    <a:pt x="3097" y="1144"/>
                  </a:lnTo>
                  <a:cubicBezTo>
                    <a:pt x="3096" y="1145"/>
                    <a:pt x="3095" y="1146"/>
                    <a:pt x="3093" y="1147"/>
                  </a:cubicBezTo>
                  <a:cubicBezTo>
                    <a:pt x="3093" y="1148"/>
                    <a:pt x="3092" y="1148"/>
                    <a:pt x="3092" y="1148"/>
                  </a:cubicBezTo>
                  <a:lnTo>
                    <a:pt x="3078" y="1154"/>
                  </a:lnTo>
                  <a:cubicBezTo>
                    <a:pt x="3076" y="1155"/>
                    <a:pt x="3074" y="1155"/>
                    <a:pt x="3073" y="1155"/>
                  </a:cubicBezTo>
                  <a:lnTo>
                    <a:pt x="49" y="1155"/>
                  </a:lnTo>
                  <a:cubicBezTo>
                    <a:pt x="47" y="1155"/>
                    <a:pt x="45" y="1155"/>
                    <a:pt x="44" y="1154"/>
                  </a:cubicBezTo>
                  <a:lnTo>
                    <a:pt x="30" y="1148"/>
                  </a:lnTo>
                  <a:cubicBezTo>
                    <a:pt x="29" y="1148"/>
                    <a:pt x="29" y="1148"/>
                    <a:pt x="28" y="1147"/>
                  </a:cubicBezTo>
                  <a:cubicBezTo>
                    <a:pt x="27" y="1146"/>
                    <a:pt x="25" y="1145"/>
                    <a:pt x="24" y="1144"/>
                  </a:cubicBezTo>
                  <a:lnTo>
                    <a:pt x="12" y="1128"/>
                  </a:lnTo>
                  <a:cubicBezTo>
                    <a:pt x="12" y="1127"/>
                    <a:pt x="12" y="1127"/>
                    <a:pt x="11" y="1127"/>
                  </a:cubicBezTo>
                  <a:cubicBezTo>
                    <a:pt x="11" y="1126"/>
                    <a:pt x="11" y="1125"/>
                    <a:pt x="10" y="1124"/>
                  </a:cubicBezTo>
                  <a:lnTo>
                    <a:pt x="2" y="1100"/>
                  </a:lnTo>
                  <a:cubicBezTo>
                    <a:pt x="2" y="1099"/>
                    <a:pt x="2" y="1098"/>
                    <a:pt x="2" y="1097"/>
                  </a:cubicBezTo>
                  <a:lnTo>
                    <a:pt x="0" y="1068"/>
                  </a:lnTo>
                  <a:lnTo>
                    <a:pt x="0" y="1067"/>
                  </a:lnTo>
                  <a:lnTo>
                    <a:pt x="0" y="88"/>
                  </a:lnTo>
                  <a:lnTo>
                    <a:pt x="0" y="87"/>
                  </a:lnTo>
                  <a:moveTo>
                    <a:pt x="3088" y="41"/>
                  </a:moveTo>
                  <a:lnTo>
                    <a:pt x="3079" y="29"/>
                  </a:lnTo>
                  <a:lnTo>
                    <a:pt x="3071" y="26"/>
                  </a:lnTo>
                  <a:lnTo>
                    <a:pt x="52" y="26"/>
                  </a:lnTo>
                  <a:lnTo>
                    <a:pt x="44" y="29"/>
                  </a:lnTo>
                  <a:lnTo>
                    <a:pt x="35" y="41"/>
                  </a:lnTo>
                  <a:lnTo>
                    <a:pt x="28" y="62"/>
                  </a:lnTo>
                  <a:lnTo>
                    <a:pt x="26" y="88"/>
                  </a:lnTo>
                  <a:lnTo>
                    <a:pt x="26" y="1067"/>
                  </a:lnTo>
                  <a:lnTo>
                    <a:pt x="28" y="1093"/>
                  </a:lnTo>
                  <a:lnTo>
                    <a:pt x="34" y="1114"/>
                  </a:lnTo>
                  <a:lnTo>
                    <a:pt x="43" y="1125"/>
                  </a:lnTo>
                  <a:lnTo>
                    <a:pt x="51" y="1129"/>
                  </a:lnTo>
                  <a:lnTo>
                    <a:pt x="3070" y="1129"/>
                  </a:lnTo>
                  <a:lnTo>
                    <a:pt x="3078" y="1125"/>
                  </a:lnTo>
                  <a:lnTo>
                    <a:pt x="3087" y="1114"/>
                  </a:lnTo>
                  <a:lnTo>
                    <a:pt x="3094" y="1093"/>
                  </a:lnTo>
                  <a:lnTo>
                    <a:pt x="3097" y="1066"/>
                  </a:lnTo>
                  <a:lnTo>
                    <a:pt x="3097" y="89"/>
                  </a:lnTo>
                  <a:lnTo>
                    <a:pt x="3094" y="62"/>
                  </a:lnTo>
                  <a:lnTo>
                    <a:pt x="3088" y="41"/>
                  </a:lnTo>
                  <a:close/>
                </a:path>
              </a:pathLst>
            </a:custGeom>
            <a:solidFill>
              <a:srgbClr val="acd2f4"/>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57" name="object 100"/>
          <p:cNvSpPr/>
          <p:nvPr/>
        </p:nvSpPr>
        <p:spPr>
          <a:xfrm>
            <a:off x="1695600" y="847080"/>
            <a:ext cx="194436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Précisions</a:t>
            </a:r>
            <a:endParaRPr b="0" lang="fr-FR" sz="1600" spc="-1" strike="noStrike">
              <a:solidFill>
                <a:srgbClr val="000000"/>
              </a:solidFill>
              <a:latin typeface="Arial"/>
            </a:endParaRPr>
          </a:p>
        </p:txBody>
      </p:sp>
      <p:grpSp>
        <p:nvGrpSpPr>
          <p:cNvPr id="758" name="object 105"/>
          <p:cNvGrpSpPr/>
          <p:nvPr/>
        </p:nvGrpSpPr>
        <p:grpSpPr>
          <a:xfrm>
            <a:off x="1440000" y="3766320"/>
            <a:ext cx="1798560" cy="552240"/>
            <a:chOff x="1440000" y="3766320"/>
            <a:chExt cx="1798560" cy="552240"/>
          </a:xfrm>
        </p:grpSpPr>
        <p:pic>
          <p:nvPicPr>
            <p:cNvPr id="759" name="object 106" descr=""/>
            <p:cNvPicPr/>
            <p:nvPr/>
          </p:nvPicPr>
          <p:blipFill>
            <a:blip r:embed="rId3"/>
            <a:stretch/>
          </p:blipFill>
          <p:spPr>
            <a:xfrm>
              <a:off x="1440000" y="3766320"/>
              <a:ext cx="1798560" cy="551880"/>
            </a:xfrm>
            <a:prstGeom prst="rect">
              <a:avLst/>
            </a:prstGeom>
            <a:ln w="0">
              <a:noFill/>
            </a:ln>
            <a:effectLst>
              <a:outerShdw blurRad="0" dir="2700000" dist="101823" rotWithShape="0">
                <a:srgbClr val="808080"/>
              </a:outerShdw>
            </a:effectLst>
          </p:spPr>
        </p:pic>
        <p:sp>
          <p:nvSpPr>
            <p:cNvPr id="760" name="object 107"/>
            <p:cNvSpPr/>
            <p:nvPr/>
          </p:nvSpPr>
          <p:spPr>
            <a:xfrm>
              <a:off x="1440000" y="3766320"/>
              <a:ext cx="1798560" cy="552240"/>
            </a:xfrm>
            <a:custGeom>
              <a:avLst/>
              <a:gdLst>
                <a:gd name="textAreaLeft" fmla="*/ 0 w 1798560"/>
                <a:gd name="textAreaRight" fmla="*/ 1800720 w 1798560"/>
                <a:gd name="textAreaTop" fmla="*/ 0 h 552240"/>
                <a:gd name="textAreaBottom" fmla="*/ 554400 h 552240"/>
              </a:gdLst>
              <a:ahLst/>
              <a:rect l="textAreaLeft" t="textAreaTop" r="textAreaRight" b="textAreaBottom"/>
              <a:pathLst>
                <a:path w="3592195" h="1094740">
                  <a:moveTo>
                    <a:pt x="0" y="73240"/>
                  </a:moveTo>
                  <a:lnTo>
                    <a:pt x="5755" y="44721"/>
                  </a:lnTo>
                  <a:lnTo>
                    <a:pt x="21451" y="21442"/>
                  </a:lnTo>
                  <a:lnTo>
                    <a:pt x="44732" y="5752"/>
                  </a:lnTo>
                  <a:lnTo>
                    <a:pt x="73240" y="0"/>
                  </a:lnTo>
                  <a:lnTo>
                    <a:pt x="3518789" y="0"/>
                  </a:lnTo>
                  <a:lnTo>
                    <a:pt x="3547330" y="5752"/>
                  </a:lnTo>
                  <a:lnTo>
                    <a:pt x="3570620" y="21442"/>
                  </a:lnTo>
                  <a:lnTo>
                    <a:pt x="3586315" y="44721"/>
                  </a:lnTo>
                  <a:lnTo>
                    <a:pt x="3592067" y="73240"/>
                  </a:lnTo>
                  <a:lnTo>
                    <a:pt x="3592067" y="1020991"/>
                  </a:lnTo>
                  <a:lnTo>
                    <a:pt x="3586315" y="1049499"/>
                  </a:lnTo>
                  <a:lnTo>
                    <a:pt x="3570620" y="1072780"/>
                  </a:lnTo>
                  <a:lnTo>
                    <a:pt x="3547330" y="1088476"/>
                  </a:lnTo>
                  <a:lnTo>
                    <a:pt x="3518789" y="1094232"/>
                  </a:lnTo>
                  <a:lnTo>
                    <a:pt x="73240" y="1094232"/>
                  </a:lnTo>
                  <a:lnTo>
                    <a:pt x="44732" y="1088476"/>
                  </a:lnTo>
                  <a:lnTo>
                    <a:pt x="21451" y="1072780"/>
                  </a:lnTo>
                  <a:lnTo>
                    <a:pt x="5755" y="1049499"/>
                  </a:lnTo>
                  <a:lnTo>
                    <a:pt x="0" y="1020991"/>
                  </a:lnTo>
                  <a:lnTo>
                    <a:pt x="0" y="73240"/>
                  </a:lnTo>
                  <a:close/>
                </a:path>
              </a:pathLst>
            </a:custGeom>
            <a:noFill/>
            <a:ln w="9525">
              <a:solidFill>
                <a:srgbClr val="acd2f4"/>
              </a:solidFill>
              <a:round/>
            </a:ln>
            <a:effectLst>
              <a:outerShdw blurRad="0" dir="2700000" dist="101823" rotWithShape="0">
                <a:srgbClr val="808080"/>
              </a:outerShdw>
            </a:effectLst>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pic>
        <p:nvPicPr>
          <p:cNvPr id="761" name="object 94" descr=""/>
          <p:cNvPicPr/>
          <p:nvPr/>
        </p:nvPicPr>
        <p:blipFill>
          <a:blip r:embed="rId4"/>
          <a:stretch/>
        </p:blipFill>
        <p:spPr>
          <a:xfrm>
            <a:off x="3420000" y="3780000"/>
            <a:ext cx="8389440" cy="3058560"/>
          </a:xfrm>
          <a:prstGeom prst="rect">
            <a:avLst/>
          </a:prstGeom>
          <a:ln w="0">
            <a:noFill/>
          </a:ln>
        </p:spPr>
      </p:pic>
      <p:sp>
        <p:nvSpPr>
          <p:cNvPr id="762" name="object 95"/>
          <p:cNvSpPr/>
          <p:nvPr/>
        </p:nvSpPr>
        <p:spPr>
          <a:xfrm>
            <a:off x="1515600" y="3907080"/>
            <a:ext cx="1944360" cy="2552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1" lang="fr-FR" sz="1600" spc="-12" strike="noStrike" u="sng">
                <a:solidFill>
                  <a:srgbClr val="000000"/>
                </a:solidFill>
                <a:uFill>
                  <a:solidFill>
                    <a:srgbClr val="000000"/>
                  </a:solidFill>
                </a:uFill>
                <a:latin typeface="Corbel"/>
                <a:ea typeface="DejaVu Sans"/>
              </a:rPr>
              <a:t>Temps d’éxecution</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8" name="object 2"/>
          <p:cNvGrpSpPr/>
          <p:nvPr/>
        </p:nvGrpSpPr>
        <p:grpSpPr>
          <a:xfrm>
            <a:off x="2622960" y="2744640"/>
            <a:ext cx="6941520" cy="1363680"/>
            <a:chOff x="2622960" y="2744640"/>
            <a:chExt cx="6941520" cy="1363680"/>
          </a:xfrm>
        </p:grpSpPr>
        <p:pic>
          <p:nvPicPr>
            <p:cNvPr id="179" name="object 3" descr=""/>
            <p:cNvPicPr/>
            <p:nvPr/>
          </p:nvPicPr>
          <p:blipFill>
            <a:blip r:embed="rId1"/>
            <a:stretch/>
          </p:blipFill>
          <p:spPr>
            <a:xfrm>
              <a:off x="2622960" y="2744640"/>
              <a:ext cx="6941520" cy="1363680"/>
            </a:xfrm>
            <a:prstGeom prst="rect">
              <a:avLst/>
            </a:prstGeom>
            <a:ln w="0">
              <a:noFill/>
            </a:ln>
          </p:spPr>
        </p:pic>
        <p:pic>
          <p:nvPicPr>
            <p:cNvPr id="180" name="object 4" descr=""/>
            <p:cNvPicPr/>
            <p:nvPr/>
          </p:nvPicPr>
          <p:blipFill>
            <a:blip r:embed="rId2"/>
            <a:stretch/>
          </p:blipFill>
          <p:spPr>
            <a:xfrm>
              <a:off x="3759840" y="3647160"/>
              <a:ext cx="930240" cy="306720"/>
            </a:xfrm>
            <a:prstGeom prst="rect">
              <a:avLst/>
            </a:prstGeom>
            <a:ln w="0">
              <a:noFill/>
            </a:ln>
          </p:spPr>
        </p:pic>
        <p:pic>
          <p:nvPicPr>
            <p:cNvPr id="181" name="object 5" descr=""/>
            <p:cNvPicPr/>
            <p:nvPr/>
          </p:nvPicPr>
          <p:blipFill>
            <a:blip r:embed="rId3"/>
            <a:stretch/>
          </p:blipFill>
          <p:spPr>
            <a:xfrm>
              <a:off x="3986640" y="3647160"/>
              <a:ext cx="872280" cy="306720"/>
            </a:xfrm>
            <a:prstGeom prst="rect">
              <a:avLst/>
            </a:prstGeom>
            <a:ln w="0">
              <a:noFill/>
            </a:ln>
          </p:spPr>
        </p:pic>
        <p:pic>
          <p:nvPicPr>
            <p:cNvPr id="182" name="object 6" descr=""/>
            <p:cNvPicPr/>
            <p:nvPr/>
          </p:nvPicPr>
          <p:blipFill>
            <a:blip r:embed="rId4"/>
            <a:stretch/>
          </p:blipFill>
          <p:spPr>
            <a:xfrm>
              <a:off x="4256640" y="3647160"/>
              <a:ext cx="4168800" cy="306720"/>
            </a:xfrm>
            <a:prstGeom prst="rect">
              <a:avLst/>
            </a:prstGeom>
            <a:ln w="0">
              <a:noFill/>
            </a:ln>
          </p:spPr>
        </p:pic>
      </p:grpSp>
      <p:sp>
        <p:nvSpPr>
          <p:cNvPr id="183" name="PlaceHolder 1"/>
          <p:cNvSpPr>
            <a:spLocks noGrp="1"/>
          </p:cNvSpPr>
          <p:nvPr>
            <p:ph type="title"/>
          </p:nvPr>
        </p:nvSpPr>
        <p:spPr>
          <a:xfrm>
            <a:off x="4102200" y="3080520"/>
            <a:ext cx="39841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 -</a:t>
            </a:r>
            <a:r>
              <a:rPr b="0" lang="fr-FR" sz="4000" spc="-15" strike="noStrike">
                <a:solidFill>
                  <a:srgbClr val="000000"/>
                </a:solidFill>
                <a:latin typeface="Corbel"/>
              </a:rPr>
              <a:t> </a:t>
            </a:r>
            <a:r>
              <a:rPr b="0" lang="fr-FR" sz="4000" spc="-41" strike="noStrike">
                <a:solidFill>
                  <a:srgbClr val="000000"/>
                </a:solidFill>
                <a:latin typeface="Corbel"/>
              </a:rPr>
              <a:t>PRESENTATION</a:t>
            </a:r>
            <a:endParaRPr b="0" lang="fr-FR" sz="4000" spc="-1" strike="noStrike">
              <a:solidFill>
                <a:srgbClr val="000000"/>
              </a:solidFill>
              <a:latin typeface="Arial"/>
            </a:endParaRPr>
          </a:p>
        </p:txBody>
      </p:sp>
      <p:sp>
        <p:nvSpPr>
          <p:cNvPr id="184" name="object 8"/>
          <p:cNvSpPr/>
          <p:nvPr/>
        </p:nvSpPr>
        <p:spPr>
          <a:xfrm>
            <a:off x="12030480" y="6580440"/>
            <a:ext cx="8064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3</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63" name="object 2"/>
          <p:cNvGrpSpPr/>
          <p:nvPr/>
        </p:nvGrpSpPr>
        <p:grpSpPr>
          <a:xfrm>
            <a:off x="1972080" y="2755440"/>
            <a:ext cx="8245440" cy="1344960"/>
            <a:chOff x="1972080" y="2755440"/>
            <a:chExt cx="8245440" cy="1344960"/>
          </a:xfrm>
        </p:grpSpPr>
        <p:pic>
          <p:nvPicPr>
            <p:cNvPr id="764" name="object 3" descr=""/>
            <p:cNvPicPr/>
            <p:nvPr/>
          </p:nvPicPr>
          <p:blipFill>
            <a:blip r:embed="rId1"/>
            <a:stretch/>
          </p:blipFill>
          <p:spPr>
            <a:xfrm>
              <a:off x="1972080" y="2755440"/>
              <a:ext cx="8245440" cy="1344600"/>
            </a:xfrm>
            <a:prstGeom prst="rect">
              <a:avLst/>
            </a:prstGeom>
            <a:ln w="0">
              <a:noFill/>
            </a:ln>
          </p:spPr>
        </p:pic>
        <p:sp>
          <p:nvSpPr>
            <p:cNvPr id="765" name="object 4"/>
            <p:cNvSpPr/>
            <p:nvPr/>
          </p:nvSpPr>
          <p:spPr>
            <a:xfrm>
              <a:off x="1972080" y="2755440"/>
              <a:ext cx="8245440" cy="1344960"/>
            </a:xfrm>
            <a:custGeom>
              <a:avLst/>
              <a:gdLst>
                <a:gd name="textAreaLeft" fmla="*/ 0 w 8245440"/>
                <a:gd name="textAreaRight" fmla="*/ 8247960 w 8245440"/>
                <a:gd name="textAreaTop" fmla="*/ 0 h 1344960"/>
                <a:gd name="textAreaBottom" fmla="*/ 1347480 h 1344960"/>
              </a:gdLst>
              <a:ahLst/>
              <a:rect l="textAreaLeft" t="textAreaTop" r="textAreaRight" b="textAreaBottom"/>
              <a:pathLst>
                <a:path w="8248015" h="1347470">
                  <a:moveTo>
                    <a:pt x="0" y="224536"/>
                  </a:moveTo>
                  <a:lnTo>
                    <a:pt x="4564" y="179300"/>
                  </a:lnTo>
                  <a:lnTo>
                    <a:pt x="17652" y="137160"/>
                  </a:lnTo>
                  <a:lnTo>
                    <a:pt x="38361" y="99020"/>
                  </a:lnTo>
                  <a:lnTo>
                    <a:pt x="65786" y="65786"/>
                  </a:lnTo>
                  <a:lnTo>
                    <a:pt x="99020" y="38361"/>
                  </a:lnTo>
                  <a:lnTo>
                    <a:pt x="137160" y="17652"/>
                  </a:lnTo>
                  <a:lnTo>
                    <a:pt x="179300" y="4564"/>
                  </a:lnTo>
                  <a:lnTo>
                    <a:pt x="224536" y="0"/>
                  </a:lnTo>
                  <a:lnTo>
                    <a:pt x="8023352" y="0"/>
                  </a:lnTo>
                  <a:lnTo>
                    <a:pt x="8068587" y="4564"/>
                  </a:lnTo>
                  <a:lnTo>
                    <a:pt x="8110728" y="17652"/>
                  </a:lnTo>
                  <a:lnTo>
                    <a:pt x="8148867" y="38361"/>
                  </a:lnTo>
                  <a:lnTo>
                    <a:pt x="8182102" y="65786"/>
                  </a:lnTo>
                  <a:lnTo>
                    <a:pt x="8209526" y="99020"/>
                  </a:lnTo>
                  <a:lnTo>
                    <a:pt x="8230235" y="137160"/>
                  </a:lnTo>
                  <a:lnTo>
                    <a:pt x="8243323" y="179300"/>
                  </a:lnTo>
                  <a:lnTo>
                    <a:pt x="8247888" y="224536"/>
                  </a:lnTo>
                  <a:lnTo>
                    <a:pt x="8247888" y="1122680"/>
                  </a:lnTo>
                  <a:lnTo>
                    <a:pt x="8243323" y="1167915"/>
                  </a:lnTo>
                  <a:lnTo>
                    <a:pt x="8230235" y="1210056"/>
                  </a:lnTo>
                  <a:lnTo>
                    <a:pt x="8209526" y="1248195"/>
                  </a:lnTo>
                  <a:lnTo>
                    <a:pt x="8182102" y="1281430"/>
                  </a:lnTo>
                  <a:lnTo>
                    <a:pt x="8148867" y="1308854"/>
                  </a:lnTo>
                  <a:lnTo>
                    <a:pt x="8110728" y="1329563"/>
                  </a:lnTo>
                  <a:lnTo>
                    <a:pt x="8068587" y="1342651"/>
                  </a:lnTo>
                  <a:lnTo>
                    <a:pt x="8023352" y="1347216"/>
                  </a:lnTo>
                  <a:lnTo>
                    <a:pt x="224536" y="1347216"/>
                  </a:lnTo>
                  <a:lnTo>
                    <a:pt x="179300" y="1342651"/>
                  </a:lnTo>
                  <a:lnTo>
                    <a:pt x="137159" y="1329563"/>
                  </a:lnTo>
                  <a:lnTo>
                    <a:pt x="99020" y="1308854"/>
                  </a:lnTo>
                  <a:lnTo>
                    <a:pt x="65785" y="1281430"/>
                  </a:lnTo>
                  <a:lnTo>
                    <a:pt x="38361" y="1248195"/>
                  </a:lnTo>
                  <a:lnTo>
                    <a:pt x="17652" y="1210056"/>
                  </a:lnTo>
                  <a:lnTo>
                    <a:pt x="4564" y="1167915"/>
                  </a:lnTo>
                  <a:lnTo>
                    <a:pt x="0" y="1122680"/>
                  </a:lnTo>
                  <a:lnTo>
                    <a:pt x="0" y="22453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766" name="object 5" descr=""/>
            <p:cNvPicPr/>
            <p:nvPr/>
          </p:nvPicPr>
          <p:blipFill>
            <a:blip r:embed="rId2"/>
            <a:stretch/>
          </p:blipFill>
          <p:spPr>
            <a:xfrm>
              <a:off x="3779640" y="3647160"/>
              <a:ext cx="1238040" cy="306720"/>
            </a:xfrm>
            <a:prstGeom prst="rect">
              <a:avLst/>
            </a:prstGeom>
            <a:ln w="0">
              <a:noFill/>
            </a:ln>
          </p:spPr>
        </p:pic>
        <p:pic>
          <p:nvPicPr>
            <p:cNvPr id="767" name="object 6" descr=""/>
            <p:cNvPicPr/>
            <p:nvPr/>
          </p:nvPicPr>
          <p:blipFill>
            <a:blip r:embed="rId3"/>
            <a:stretch/>
          </p:blipFill>
          <p:spPr>
            <a:xfrm>
              <a:off x="4314600" y="3647160"/>
              <a:ext cx="951480" cy="306720"/>
            </a:xfrm>
            <a:prstGeom prst="rect">
              <a:avLst/>
            </a:prstGeom>
            <a:ln w="0">
              <a:noFill/>
            </a:ln>
          </p:spPr>
        </p:pic>
        <p:pic>
          <p:nvPicPr>
            <p:cNvPr id="768" name="object 7" descr=""/>
            <p:cNvPicPr/>
            <p:nvPr/>
          </p:nvPicPr>
          <p:blipFill>
            <a:blip r:embed="rId4"/>
            <a:stretch/>
          </p:blipFill>
          <p:spPr>
            <a:xfrm>
              <a:off x="4643640" y="3647160"/>
              <a:ext cx="3760200" cy="306720"/>
            </a:xfrm>
            <a:prstGeom prst="rect">
              <a:avLst/>
            </a:prstGeom>
            <a:ln w="0">
              <a:noFill/>
            </a:ln>
          </p:spPr>
        </p:pic>
      </p:grpSp>
      <p:sp>
        <p:nvSpPr>
          <p:cNvPr id="769" name="PlaceHolder 1"/>
          <p:cNvSpPr>
            <a:spLocks noGrp="1"/>
          </p:cNvSpPr>
          <p:nvPr>
            <p:ph type="title"/>
          </p:nvPr>
        </p:nvSpPr>
        <p:spPr>
          <a:xfrm>
            <a:off x="4123080" y="3080520"/>
            <a:ext cx="39427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VI</a:t>
            </a:r>
            <a:r>
              <a:rPr b="0" lang="fr-FR" sz="4000" spc="-21" strike="noStrike">
                <a:solidFill>
                  <a:srgbClr val="000000"/>
                </a:solidFill>
                <a:latin typeface="Corbel"/>
              </a:rPr>
              <a:t> </a:t>
            </a:r>
            <a:r>
              <a:rPr b="0" lang="fr-FR" sz="4000" spc="-1" strike="noStrike">
                <a:solidFill>
                  <a:srgbClr val="000000"/>
                </a:solidFill>
                <a:latin typeface="Corbel"/>
              </a:rPr>
              <a:t>–</a:t>
            </a:r>
            <a:r>
              <a:rPr b="0" lang="fr-FR" sz="4000" spc="-177" strike="noStrike">
                <a:solidFill>
                  <a:srgbClr val="000000"/>
                </a:solidFill>
                <a:latin typeface="Corbel"/>
              </a:rPr>
              <a:t> </a:t>
            </a:r>
            <a:r>
              <a:rPr b="0" lang="fr-FR" sz="4000" spc="-12" strike="noStrike">
                <a:solidFill>
                  <a:srgbClr val="000000"/>
                </a:solidFill>
                <a:latin typeface="Corbel"/>
              </a:rPr>
              <a:t>CONCLUSION</a:t>
            </a:r>
            <a:endParaRPr b="0" lang="fr-FR" sz="4000" spc="-1" strike="noStrike">
              <a:solidFill>
                <a:srgbClr val="000000"/>
              </a:solidFill>
              <a:latin typeface="Arial"/>
            </a:endParaRPr>
          </a:p>
        </p:txBody>
      </p:sp>
      <p:sp>
        <p:nvSpPr>
          <p:cNvPr id="770" name="object 9"/>
          <p:cNvSpPr/>
          <p:nvPr/>
        </p:nvSpPr>
        <p:spPr>
          <a:xfrm>
            <a:off x="11957400" y="6580440"/>
            <a:ext cx="1530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26</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1" name="object 2"/>
          <p:cNvGrpSpPr/>
          <p:nvPr/>
        </p:nvGrpSpPr>
        <p:grpSpPr>
          <a:xfrm>
            <a:off x="420480" y="827640"/>
            <a:ext cx="11299680" cy="5304240"/>
            <a:chOff x="420480" y="827640"/>
            <a:chExt cx="11299680" cy="5304240"/>
          </a:xfrm>
        </p:grpSpPr>
        <p:pic>
          <p:nvPicPr>
            <p:cNvPr id="772" name="object 3" descr=""/>
            <p:cNvPicPr/>
            <p:nvPr/>
          </p:nvPicPr>
          <p:blipFill>
            <a:blip r:embed="rId1"/>
            <a:stretch/>
          </p:blipFill>
          <p:spPr>
            <a:xfrm>
              <a:off x="420480" y="827640"/>
              <a:ext cx="11299320" cy="5303880"/>
            </a:xfrm>
            <a:prstGeom prst="rect">
              <a:avLst/>
            </a:prstGeom>
            <a:ln w="0">
              <a:noFill/>
            </a:ln>
          </p:spPr>
        </p:pic>
        <p:sp>
          <p:nvSpPr>
            <p:cNvPr id="773" name="object 4"/>
            <p:cNvSpPr/>
            <p:nvPr/>
          </p:nvSpPr>
          <p:spPr>
            <a:xfrm>
              <a:off x="420480" y="827640"/>
              <a:ext cx="11299680" cy="5304240"/>
            </a:xfrm>
            <a:custGeom>
              <a:avLst/>
              <a:gdLst>
                <a:gd name="textAreaLeft" fmla="*/ 0 w 11299680"/>
                <a:gd name="textAreaRight" fmla="*/ 11302200 w 11299680"/>
                <a:gd name="textAreaTop" fmla="*/ 0 h 5304240"/>
                <a:gd name="textAreaBottom" fmla="*/ 5306760 h 5304240"/>
              </a:gdLst>
              <a:ahLst/>
              <a:rect l="textAreaLeft" t="textAreaTop" r="textAreaRight" b="textAreaBottom"/>
              <a:pathLst>
                <a:path w="11302365" h="4401820">
                  <a:moveTo>
                    <a:pt x="0" y="144271"/>
                  </a:moveTo>
                  <a:lnTo>
                    <a:pt x="7355" y="98690"/>
                  </a:lnTo>
                  <a:lnTo>
                    <a:pt x="27835" y="59088"/>
                  </a:lnTo>
                  <a:lnTo>
                    <a:pt x="59066" y="27850"/>
                  </a:lnTo>
                  <a:lnTo>
                    <a:pt x="98670" y="7359"/>
                  </a:lnTo>
                  <a:lnTo>
                    <a:pt x="144272" y="0"/>
                  </a:lnTo>
                  <a:lnTo>
                    <a:pt x="11157712" y="0"/>
                  </a:lnTo>
                  <a:lnTo>
                    <a:pt x="11203293" y="7359"/>
                  </a:lnTo>
                  <a:lnTo>
                    <a:pt x="11242895" y="27850"/>
                  </a:lnTo>
                  <a:lnTo>
                    <a:pt x="11274133" y="59088"/>
                  </a:lnTo>
                  <a:lnTo>
                    <a:pt x="11294624" y="98690"/>
                  </a:lnTo>
                  <a:lnTo>
                    <a:pt x="11301984" y="144271"/>
                  </a:lnTo>
                  <a:lnTo>
                    <a:pt x="11301984" y="4257040"/>
                  </a:lnTo>
                  <a:lnTo>
                    <a:pt x="11294624" y="4302621"/>
                  </a:lnTo>
                  <a:lnTo>
                    <a:pt x="11274133" y="4342223"/>
                  </a:lnTo>
                  <a:lnTo>
                    <a:pt x="11242895" y="4373461"/>
                  </a:lnTo>
                  <a:lnTo>
                    <a:pt x="11203293" y="4393952"/>
                  </a:lnTo>
                  <a:lnTo>
                    <a:pt x="11157712" y="4401311"/>
                  </a:lnTo>
                  <a:lnTo>
                    <a:pt x="144272" y="4401311"/>
                  </a:lnTo>
                  <a:lnTo>
                    <a:pt x="98670" y="4393952"/>
                  </a:lnTo>
                  <a:lnTo>
                    <a:pt x="59066" y="4373461"/>
                  </a:lnTo>
                  <a:lnTo>
                    <a:pt x="27835" y="4342223"/>
                  </a:lnTo>
                  <a:lnTo>
                    <a:pt x="7355" y="4302621"/>
                  </a:lnTo>
                  <a:lnTo>
                    <a:pt x="0" y="4257040"/>
                  </a:lnTo>
                  <a:lnTo>
                    <a:pt x="0" y="144271"/>
                  </a:lnTo>
                  <a:close/>
                </a:path>
              </a:pathLst>
            </a:custGeom>
            <a:noFill/>
            <a:ln w="9524">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74"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RESUME</a:t>
            </a:r>
            <a:endParaRPr b="0" lang="fr-FR" sz="4000" spc="-1" strike="noStrike">
              <a:solidFill>
                <a:srgbClr val="000000"/>
              </a:solidFill>
              <a:latin typeface="Arial"/>
            </a:endParaRPr>
          </a:p>
        </p:txBody>
      </p:sp>
      <p:grpSp>
        <p:nvGrpSpPr>
          <p:cNvPr id="775" name="object 18"/>
          <p:cNvGrpSpPr/>
          <p:nvPr/>
        </p:nvGrpSpPr>
        <p:grpSpPr>
          <a:xfrm>
            <a:off x="3556080" y="999720"/>
            <a:ext cx="7995240" cy="5479920"/>
            <a:chOff x="3556080" y="999720"/>
            <a:chExt cx="7995240" cy="5479920"/>
          </a:xfrm>
        </p:grpSpPr>
        <p:sp>
          <p:nvSpPr>
            <p:cNvPr id="776" name="object 19"/>
            <p:cNvSpPr/>
            <p:nvPr/>
          </p:nvSpPr>
          <p:spPr>
            <a:xfrm>
              <a:off x="4444920" y="3854880"/>
              <a:ext cx="360" cy="357480"/>
            </a:xfrm>
            <a:custGeom>
              <a:avLst/>
              <a:gdLst>
                <a:gd name="textAreaLeft" fmla="*/ 0 w 360"/>
                <a:gd name="textAreaRight" fmla="*/ 46080 w 360"/>
                <a:gd name="textAreaTop" fmla="*/ 0 h 357480"/>
                <a:gd name="textAreaBottom" fmla="*/ 360000 h 357480"/>
              </a:gdLst>
              <a:ahLst/>
              <a:rect l="textAreaLeft" t="textAreaTop" r="textAreaRight" b="textAreaBottom"/>
              <a:pathLst>
                <a:path w="0" h="360045">
                  <a:moveTo>
                    <a:pt x="0" y="0"/>
                  </a:moveTo>
                  <a:lnTo>
                    <a:pt x="0" y="359664"/>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77" name="object 20"/>
            <p:cNvSpPr/>
            <p:nvPr/>
          </p:nvSpPr>
          <p:spPr>
            <a:xfrm>
              <a:off x="3556080" y="4171680"/>
              <a:ext cx="901080" cy="83160"/>
            </a:xfrm>
            <a:custGeom>
              <a:avLst/>
              <a:gdLst>
                <a:gd name="textAreaLeft" fmla="*/ 0 w 901080"/>
                <a:gd name="textAreaRight" fmla="*/ 903600 w 901080"/>
                <a:gd name="textAreaTop" fmla="*/ 0 h 83160"/>
                <a:gd name="textAreaBottom" fmla="*/ 85680 h 83160"/>
              </a:gdLst>
              <a:ahLst/>
              <a:rect l="textAreaLeft" t="textAreaTop" r="textAreaRight" b="textAreaBottom"/>
              <a:pathLst>
                <a:path w="903604" h="85725">
                  <a:moveTo>
                    <a:pt x="897001" y="28701"/>
                  </a:moveTo>
                  <a:lnTo>
                    <a:pt x="881126" y="28701"/>
                  </a:lnTo>
                  <a:lnTo>
                    <a:pt x="874776" y="35051"/>
                  </a:lnTo>
                  <a:lnTo>
                    <a:pt x="874776" y="50799"/>
                  </a:lnTo>
                  <a:lnTo>
                    <a:pt x="881126" y="57276"/>
                  </a:lnTo>
                  <a:lnTo>
                    <a:pt x="897001" y="57276"/>
                  </a:lnTo>
                  <a:lnTo>
                    <a:pt x="903351" y="50799"/>
                  </a:lnTo>
                  <a:lnTo>
                    <a:pt x="903351" y="35051"/>
                  </a:lnTo>
                  <a:lnTo>
                    <a:pt x="897001" y="28701"/>
                  </a:lnTo>
                  <a:close/>
                </a:path>
                <a:path w="903604" h="85725">
                  <a:moveTo>
                    <a:pt x="839724" y="28701"/>
                  </a:moveTo>
                  <a:lnTo>
                    <a:pt x="823976" y="28701"/>
                  </a:lnTo>
                  <a:lnTo>
                    <a:pt x="817626" y="35051"/>
                  </a:lnTo>
                  <a:lnTo>
                    <a:pt x="817626" y="50799"/>
                  </a:lnTo>
                  <a:lnTo>
                    <a:pt x="823976" y="57276"/>
                  </a:lnTo>
                  <a:lnTo>
                    <a:pt x="839724" y="57276"/>
                  </a:lnTo>
                  <a:lnTo>
                    <a:pt x="846201" y="50799"/>
                  </a:lnTo>
                  <a:lnTo>
                    <a:pt x="846201" y="35051"/>
                  </a:lnTo>
                  <a:lnTo>
                    <a:pt x="839724" y="28701"/>
                  </a:lnTo>
                  <a:close/>
                </a:path>
                <a:path w="903604" h="85725">
                  <a:moveTo>
                    <a:pt x="782574" y="28701"/>
                  </a:moveTo>
                  <a:lnTo>
                    <a:pt x="766826" y="28701"/>
                  </a:lnTo>
                  <a:lnTo>
                    <a:pt x="760349" y="35051"/>
                  </a:lnTo>
                  <a:lnTo>
                    <a:pt x="760349" y="50799"/>
                  </a:lnTo>
                  <a:lnTo>
                    <a:pt x="766826" y="57276"/>
                  </a:lnTo>
                  <a:lnTo>
                    <a:pt x="782574" y="57276"/>
                  </a:lnTo>
                  <a:lnTo>
                    <a:pt x="789051" y="50799"/>
                  </a:lnTo>
                  <a:lnTo>
                    <a:pt x="789051" y="35051"/>
                  </a:lnTo>
                  <a:lnTo>
                    <a:pt x="782574" y="28701"/>
                  </a:lnTo>
                  <a:close/>
                </a:path>
                <a:path w="903604" h="85725">
                  <a:moveTo>
                    <a:pt x="725424" y="28701"/>
                  </a:moveTo>
                  <a:lnTo>
                    <a:pt x="709676" y="28701"/>
                  </a:lnTo>
                  <a:lnTo>
                    <a:pt x="703199" y="35051"/>
                  </a:lnTo>
                  <a:lnTo>
                    <a:pt x="703199" y="50799"/>
                  </a:lnTo>
                  <a:lnTo>
                    <a:pt x="709676" y="57276"/>
                  </a:lnTo>
                  <a:lnTo>
                    <a:pt x="725424" y="57276"/>
                  </a:lnTo>
                  <a:lnTo>
                    <a:pt x="731774" y="50799"/>
                  </a:lnTo>
                  <a:lnTo>
                    <a:pt x="731774" y="35051"/>
                  </a:lnTo>
                  <a:lnTo>
                    <a:pt x="725424" y="28701"/>
                  </a:lnTo>
                  <a:close/>
                </a:path>
                <a:path w="903604" h="85725">
                  <a:moveTo>
                    <a:pt x="668274" y="28701"/>
                  </a:moveTo>
                  <a:lnTo>
                    <a:pt x="652399" y="28701"/>
                  </a:lnTo>
                  <a:lnTo>
                    <a:pt x="646049" y="35051"/>
                  </a:lnTo>
                  <a:lnTo>
                    <a:pt x="646049" y="50799"/>
                  </a:lnTo>
                  <a:lnTo>
                    <a:pt x="652399" y="57276"/>
                  </a:lnTo>
                  <a:lnTo>
                    <a:pt x="668274" y="57276"/>
                  </a:lnTo>
                  <a:lnTo>
                    <a:pt x="674624" y="50799"/>
                  </a:lnTo>
                  <a:lnTo>
                    <a:pt x="674624" y="35051"/>
                  </a:lnTo>
                  <a:lnTo>
                    <a:pt x="668274" y="28701"/>
                  </a:lnTo>
                  <a:close/>
                </a:path>
                <a:path w="903604" h="85725">
                  <a:moveTo>
                    <a:pt x="611124" y="28701"/>
                  </a:moveTo>
                  <a:lnTo>
                    <a:pt x="595249" y="28701"/>
                  </a:lnTo>
                  <a:lnTo>
                    <a:pt x="588899" y="35051"/>
                  </a:lnTo>
                  <a:lnTo>
                    <a:pt x="588899" y="50799"/>
                  </a:lnTo>
                  <a:lnTo>
                    <a:pt x="595249" y="57276"/>
                  </a:lnTo>
                  <a:lnTo>
                    <a:pt x="611124" y="57276"/>
                  </a:lnTo>
                  <a:lnTo>
                    <a:pt x="617474" y="50799"/>
                  </a:lnTo>
                  <a:lnTo>
                    <a:pt x="617474" y="35051"/>
                  </a:lnTo>
                  <a:lnTo>
                    <a:pt x="611124" y="28701"/>
                  </a:lnTo>
                  <a:close/>
                </a:path>
                <a:path w="903604" h="85725">
                  <a:moveTo>
                    <a:pt x="553847" y="28701"/>
                  </a:moveTo>
                  <a:lnTo>
                    <a:pt x="538099" y="28701"/>
                  </a:lnTo>
                  <a:lnTo>
                    <a:pt x="531622" y="35051"/>
                  </a:lnTo>
                  <a:lnTo>
                    <a:pt x="531622" y="50799"/>
                  </a:lnTo>
                  <a:lnTo>
                    <a:pt x="538099" y="57276"/>
                  </a:lnTo>
                  <a:lnTo>
                    <a:pt x="553847" y="57276"/>
                  </a:lnTo>
                  <a:lnTo>
                    <a:pt x="560324" y="50799"/>
                  </a:lnTo>
                  <a:lnTo>
                    <a:pt x="560324" y="35051"/>
                  </a:lnTo>
                  <a:lnTo>
                    <a:pt x="553847" y="28701"/>
                  </a:lnTo>
                  <a:close/>
                </a:path>
                <a:path w="903604" h="85725">
                  <a:moveTo>
                    <a:pt x="496697" y="28701"/>
                  </a:moveTo>
                  <a:lnTo>
                    <a:pt x="480949" y="28701"/>
                  </a:lnTo>
                  <a:lnTo>
                    <a:pt x="474472" y="35051"/>
                  </a:lnTo>
                  <a:lnTo>
                    <a:pt x="474472" y="50799"/>
                  </a:lnTo>
                  <a:lnTo>
                    <a:pt x="480949" y="57276"/>
                  </a:lnTo>
                  <a:lnTo>
                    <a:pt x="496697" y="57276"/>
                  </a:lnTo>
                  <a:lnTo>
                    <a:pt x="503047" y="50799"/>
                  </a:lnTo>
                  <a:lnTo>
                    <a:pt x="503047" y="35051"/>
                  </a:lnTo>
                  <a:lnTo>
                    <a:pt x="496697" y="28701"/>
                  </a:lnTo>
                  <a:close/>
                </a:path>
                <a:path w="903604" h="85725">
                  <a:moveTo>
                    <a:pt x="439547" y="28701"/>
                  </a:moveTo>
                  <a:lnTo>
                    <a:pt x="423672" y="28701"/>
                  </a:lnTo>
                  <a:lnTo>
                    <a:pt x="417322" y="35051"/>
                  </a:lnTo>
                  <a:lnTo>
                    <a:pt x="417322" y="50799"/>
                  </a:lnTo>
                  <a:lnTo>
                    <a:pt x="423672" y="57276"/>
                  </a:lnTo>
                  <a:lnTo>
                    <a:pt x="439547" y="57276"/>
                  </a:lnTo>
                  <a:lnTo>
                    <a:pt x="445897" y="50799"/>
                  </a:lnTo>
                  <a:lnTo>
                    <a:pt x="445897" y="35051"/>
                  </a:lnTo>
                  <a:lnTo>
                    <a:pt x="439547" y="28701"/>
                  </a:lnTo>
                  <a:close/>
                </a:path>
                <a:path w="903604" h="85725">
                  <a:moveTo>
                    <a:pt x="382397" y="28701"/>
                  </a:moveTo>
                  <a:lnTo>
                    <a:pt x="366522" y="28701"/>
                  </a:lnTo>
                  <a:lnTo>
                    <a:pt x="360172" y="35051"/>
                  </a:lnTo>
                  <a:lnTo>
                    <a:pt x="360172" y="50799"/>
                  </a:lnTo>
                  <a:lnTo>
                    <a:pt x="366522" y="57276"/>
                  </a:lnTo>
                  <a:lnTo>
                    <a:pt x="382397" y="57276"/>
                  </a:lnTo>
                  <a:lnTo>
                    <a:pt x="388747" y="50799"/>
                  </a:lnTo>
                  <a:lnTo>
                    <a:pt x="388747" y="35051"/>
                  </a:lnTo>
                  <a:lnTo>
                    <a:pt x="382397" y="28701"/>
                  </a:lnTo>
                  <a:close/>
                </a:path>
                <a:path w="903604" h="85725">
                  <a:moveTo>
                    <a:pt x="325120" y="28701"/>
                  </a:moveTo>
                  <a:lnTo>
                    <a:pt x="309372" y="28701"/>
                  </a:lnTo>
                  <a:lnTo>
                    <a:pt x="303022" y="35051"/>
                  </a:lnTo>
                  <a:lnTo>
                    <a:pt x="303022" y="50799"/>
                  </a:lnTo>
                  <a:lnTo>
                    <a:pt x="309372" y="57276"/>
                  </a:lnTo>
                  <a:lnTo>
                    <a:pt x="325120" y="57276"/>
                  </a:lnTo>
                  <a:lnTo>
                    <a:pt x="331597" y="50799"/>
                  </a:lnTo>
                  <a:lnTo>
                    <a:pt x="331597" y="35051"/>
                  </a:lnTo>
                  <a:lnTo>
                    <a:pt x="325120" y="28701"/>
                  </a:lnTo>
                  <a:close/>
                </a:path>
                <a:path w="903604" h="85725">
                  <a:moveTo>
                    <a:pt x="267970" y="28701"/>
                  </a:moveTo>
                  <a:lnTo>
                    <a:pt x="252222" y="28701"/>
                  </a:lnTo>
                  <a:lnTo>
                    <a:pt x="245745" y="35051"/>
                  </a:lnTo>
                  <a:lnTo>
                    <a:pt x="245745" y="50799"/>
                  </a:lnTo>
                  <a:lnTo>
                    <a:pt x="252222" y="57276"/>
                  </a:lnTo>
                  <a:lnTo>
                    <a:pt x="267970" y="57276"/>
                  </a:lnTo>
                  <a:lnTo>
                    <a:pt x="274447" y="50799"/>
                  </a:lnTo>
                  <a:lnTo>
                    <a:pt x="274447" y="35051"/>
                  </a:lnTo>
                  <a:lnTo>
                    <a:pt x="267970" y="28701"/>
                  </a:lnTo>
                  <a:close/>
                </a:path>
                <a:path w="903604" h="85725">
                  <a:moveTo>
                    <a:pt x="210820" y="28701"/>
                  </a:moveTo>
                  <a:lnTo>
                    <a:pt x="194945" y="28701"/>
                  </a:lnTo>
                  <a:lnTo>
                    <a:pt x="188595" y="35051"/>
                  </a:lnTo>
                  <a:lnTo>
                    <a:pt x="188595" y="50799"/>
                  </a:lnTo>
                  <a:lnTo>
                    <a:pt x="194945" y="57276"/>
                  </a:lnTo>
                  <a:lnTo>
                    <a:pt x="210820" y="57276"/>
                  </a:lnTo>
                  <a:lnTo>
                    <a:pt x="217170" y="50799"/>
                  </a:lnTo>
                  <a:lnTo>
                    <a:pt x="217170" y="35051"/>
                  </a:lnTo>
                  <a:lnTo>
                    <a:pt x="210820" y="28701"/>
                  </a:lnTo>
                  <a:close/>
                </a:path>
                <a:path w="903604" h="85725">
                  <a:moveTo>
                    <a:pt x="153670" y="28574"/>
                  </a:moveTo>
                  <a:lnTo>
                    <a:pt x="137795" y="28574"/>
                  </a:lnTo>
                  <a:lnTo>
                    <a:pt x="131445" y="35051"/>
                  </a:lnTo>
                  <a:lnTo>
                    <a:pt x="131445" y="50799"/>
                  </a:lnTo>
                  <a:lnTo>
                    <a:pt x="137795" y="57149"/>
                  </a:lnTo>
                  <a:lnTo>
                    <a:pt x="153670" y="57149"/>
                  </a:lnTo>
                  <a:lnTo>
                    <a:pt x="160020" y="50799"/>
                  </a:lnTo>
                  <a:lnTo>
                    <a:pt x="160020" y="35051"/>
                  </a:lnTo>
                  <a:lnTo>
                    <a:pt x="153670" y="28574"/>
                  </a:lnTo>
                  <a:close/>
                </a:path>
                <a:path w="903604" h="85725">
                  <a:moveTo>
                    <a:pt x="85725" y="0"/>
                  </a:moveTo>
                  <a:lnTo>
                    <a:pt x="0" y="42925"/>
                  </a:lnTo>
                  <a:lnTo>
                    <a:pt x="85725" y="85724"/>
                  </a:lnTo>
                  <a:lnTo>
                    <a:pt x="85725" y="57149"/>
                  </a:lnTo>
                  <a:lnTo>
                    <a:pt x="80645" y="57149"/>
                  </a:lnTo>
                  <a:lnTo>
                    <a:pt x="74295" y="50799"/>
                  </a:lnTo>
                  <a:lnTo>
                    <a:pt x="74295" y="35051"/>
                  </a:lnTo>
                  <a:lnTo>
                    <a:pt x="80645" y="28574"/>
                  </a:lnTo>
                  <a:lnTo>
                    <a:pt x="85725" y="28574"/>
                  </a:lnTo>
                  <a:lnTo>
                    <a:pt x="85725" y="0"/>
                  </a:lnTo>
                  <a:close/>
                </a:path>
                <a:path w="903604" h="85725">
                  <a:moveTo>
                    <a:pt x="85725" y="28574"/>
                  </a:moveTo>
                  <a:lnTo>
                    <a:pt x="80645" y="28574"/>
                  </a:lnTo>
                  <a:lnTo>
                    <a:pt x="74295" y="35051"/>
                  </a:lnTo>
                  <a:lnTo>
                    <a:pt x="74295" y="50799"/>
                  </a:lnTo>
                  <a:lnTo>
                    <a:pt x="80645" y="57149"/>
                  </a:lnTo>
                  <a:lnTo>
                    <a:pt x="85725" y="57149"/>
                  </a:lnTo>
                  <a:lnTo>
                    <a:pt x="85725" y="28574"/>
                  </a:lnTo>
                  <a:close/>
                </a:path>
                <a:path w="903604" h="85725">
                  <a:moveTo>
                    <a:pt x="96520" y="28574"/>
                  </a:moveTo>
                  <a:lnTo>
                    <a:pt x="85725" y="28574"/>
                  </a:lnTo>
                  <a:lnTo>
                    <a:pt x="85725" y="57149"/>
                  </a:lnTo>
                  <a:lnTo>
                    <a:pt x="96520" y="57149"/>
                  </a:lnTo>
                  <a:lnTo>
                    <a:pt x="102870" y="50799"/>
                  </a:lnTo>
                  <a:lnTo>
                    <a:pt x="102870" y="35051"/>
                  </a:lnTo>
                  <a:lnTo>
                    <a:pt x="96520" y="28574"/>
                  </a:lnTo>
                  <a:close/>
                </a:path>
              </a:pathLst>
            </a:custGeom>
            <a:solidFill>
              <a:srgbClr val="00000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778" name="object 21"/>
            <p:cNvSpPr/>
            <p:nvPr/>
          </p:nvSpPr>
          <p:spPr>
            <a:xfrm>
              <a:off x="8366760" y="999720"/>
              <a:ext cx="3184560" cy="4759920"/>
            </a:xfrm>
            <a:custGeom>
              <a:avLst/>
              <a:gdLst>
                <a:gd name="textAreaLeft" fmla="*/ 0 w 3184560"/>
                <a:gd name="textAreaRight" fmla="*/ 3187080 w 3184560"/>
                <a:gd name="textAreaTop" fmla="*/ 0 h 4759920"/>
                <a:gd name="textAreaBottom" fmla="*/ 4762440 h 4759920"/>
              </a:gdLst>
              <a:ahLst/>
              <a:rect l="textAreaLeft" t="textAreaTop" r="textAreaRight" b="textAreaBottom"/>
              <a:pathLst>
                <a:path w="3187065" h="4098290">
                  <a:moveTo>
                    <a:pt x="3069844" y="0"/>
                  </a:moveTo>
                  <a:lnTo>
                    <a:pt x="116840" y="0"/>
                  </a:lnTo>
                  <a:lnTo>
                    <a:pt x="71366" y="9183"/>
                  </a:lnTo>
                  <a:lnTo>
                    <a:pt x="34226" y="34226"/>
                  </a:lnTo>
                  <a:lnTo>
                    <a:pt x="9183" y="71366"/>
                  </a:lnTo>
                  <a:lnTo>
                    <a:pt x="0" y="116839"/>
                  </a:lnTo>
                  <a:lnTo>
                    <a:pt x="0" y="3981195"/>
                  </a:lnTo>
                  <a:lnTo>
                    <a:pt x="9183" y="4026669"/>
                  </a:lnTo>
                  <a:lnTo>
                    <a:pt x="34226" y="4063809"/>
                  </a:lnTo>
                  <a:lnTo>
                    <a:pt x="71366" y="4088852"/>
                  </a:lnTo>
                  <a:lnTo>
                    <a:pt x="116840" y="4098035"/>
                  </a:lnTo>
                  <a:lnTo>
                    <a:pt x="3069844" y="4098035"/>
                  </a:lnTo>
                  <a:lnTo>
                    <a:pt x="3115317" y="4088852"/>
                  </a:lnTo>
                  <a:lnTo>
                    <a:pt x="3152457" y="4063809"/>
                  </a:lnTo>
                  <a:lnTo>
                    <a:pt x="3177500" y="4026669"/>
                  </a:lnTo>
                  <a:lnTo>
                    <a:pt x="3186684" y="3981195"/>
                  </a:lnTo>
                  <a:lnTo>
                    <a:pt x="3186684" y="116839"/>
                  </a:lnTo>
                  <a:lnTo>
                    <a:pt x="3177500" y="71366"/>
                  </a:lnTo>
                  <a:lnTo>
                    <a:pt x="3152457" y="34226"/>
                  </a:lnTo>
                  <a:lnTo>
                    <a:pt x="3115317" y="9183"/>
                  </a:lnTo>
                  <a:lnTo>
                    <a:pt x="306984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79" name="object 22"/>
            <p:cNvSpPr/>
            <p:nvPr/>
          </p:nvSpPr>
          <p:spPr>
            <a:xfrm>
              <a:off x="8366760" y="999720"/>
              <a:ext cx="3184560" cy="5479920"/>
            </a:xfrm>
            <a:custGeom>
              <a:avLst/>
              <a:gdLst>
                <a:gd name="textAreaLeft" fmla="*/ 0 w 3184560"/>
                <a:gd name="textAreaRight" fmla="*/ 3187080 w 3184560"/>
                <a:gd name="textAreaTop" fmla="*/ 0 h 5479920"/>
                <a:gd name="textAreaBottom" fmla="*/ 5482800 h 5479920"/>
              </a:gdLst>
              <a:ahLst/>
              <a:rect l="textAreaLeft" t="textAreaTop" r="textAreaRight" b="textAreaBottom"/>
              <a:pathLst>
                <a:path w="3187065" h="4098290">
                  <a:moveTo>
                    <a:pt x="0" y="116839"/>
                  </a:moveTo>
                  <a:lnTo>
                    <a:pt x="9183" y="71366"/>
                  </a:lnTo>
                  <a:lnTo>
                    <a:pt x="34226" y="34226"/>
                  </a:lnTo>
                  <a:lnTo>
                    <a:pt x="71366" y="9183"/>
                  </a:lnTo>
                  <a:lnTo>
                    <a:pt x="116840" y="0"/>
                  </a:lnTo>
                  <a:lnTo>
                    <a:pt x="3069844" y="0"/>
                  </a:lnTo>
                  <a:lnTo>
                    <a:pt x="3115317" y="9183"/>
                  </a:lnTo>
                  <a:lnTo>
                    <a:pt x="3152457" y="34226"/>
                  </a:lnTo>
                  <a:lnTo>
                    <a:pt x="3177500" y="71366"/>
                  </a:lnTo>
                  <a:lnTo>
                    <a:pt x="3186684" y="116839"/>
                  </a:lnTo>
                  <a:lnTo>
                    <a:pt x="3186684" y="3981195"/>
                  </a:lnTo>
                  <a:lnTo>
                    <a:pt x="3177500" y="4026669"/>
                  </a:lnTo>
                  <a:lnTo>
                    <a:pt x="3152457" y="4063809"/>
                  </a:lnTo>
                  <a:lnTo>
                    <a:pt x="3115317" y="4088852"/>
                  </a:lnTo>
                  <a:lnTo>
                    <a:pt x="3069844" y="4098035"/>
                  </a:lnTo>
                  <a:lnTo>
                    <a:pt x="116840" y="4098035"/>
                  </a:lnTo>
                  <a:lnTo>
                    <a:pt x="71366" y="4088852"/>
                  </a:lnTo>
                  <a:lnTo>
                    <a:pt x="34226" y="4063809"/>
                  </a:lnTo>
                  <a:lnTo>
                    <a:pt x="9183" y="4026669"/>
                  </a:lnTo>
                  <a:lnTo>
                    <a:pt x="0" y="3981195"/>
                  </a:lnTo>
                  <a:lnTo>
                    <a:pt x="0" y="116839"/>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80" name="object 23"/>
          <p:cNvSpPr/>
          <p:nvPr/>
        </p:nvSpPr>
        <p:spPr>
          <a:xfrm>
            <a:off x="8637120" y="1106280"/>
            <a:ext cx="2642400" cy="37728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1" lang="fr-FR" sz="1200" spc="-1" strike="noStrike" u="sng">
                <a:solidFill>
                  <a:srgbClr val="000000"/>
                </a:solidFill>
                <a:uFill>
                  <a:solidFill>
                    <a:srgbClr val="000000"/>
                  </a:solidFill>
                </a:uFill>
                <a:latin typeface="Corbel"/>
                <a:ea typeface="DejaVu Sans"/>
              </a:rPr>
              <a:t>Conclusion</a:t>
            </a:r>
            <a:r>
              <a:rPr b="1" lang="fr-FR" sz="1200" spc="-21"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sur</a:t>
            </a:r>
            <a:r>
              <a:rPr b="1" lang="fr-FR" sz="1200" spc="-26"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l’étude</a:t>
            </a:r>
            <a:r>
              <a:rPr b="1" lang="fr-FR" sz="1200" spc="-4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de</a:t>
            </a:r>
            <a:r>
              <a:rPr b="1" lang="fr-FR" sz="1200" spc="-26"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faisabilité</a:t>
            </a:r>
            <a:r>
              <a:rPr b="1" lang="fr-FR" sz="1200" spc="-26" strike="noStrike" u="sng">
                <a:solidFill>
                  <a:srgbClr val="000000"/>
                </a:solidFill>
                <a:uFill>
                  <a:solidFill>
                    <a:srgbClr val="000000"/>
                  </a:solidFill>
                </a:uFill>
                <a:latin typeface="Corbel"/>
                <a:ea typeface="DejaVu Sans"/>
              </a:rPr>
              <a:t> </a:t>
            </a:r>
            <a:r>
              <a:rPr b="1" lang="fr-FR" sz="1200" spc="-21" strike="noStrike" u="sng">
                <a:solidFill>
                  <a:srgbClr val="000000"/>
                </a:solidFill>
                <a:uFill>
                  <a:solidFill>
                    <a:srgbClr val="000000"/>
                  </a:solidFill>
                </a:uFill>
                <a:latin typeface="Corbel"/>
                <a:ea typeface="DejaVu Sans"/>
              </a:rPr>
              <a:t>d’un</a:t>
            </a:r>
            <a:endParaRPr b="0" lang="fr-FR" sz="1200" spc="-1" strike="noStrike">
              <a:solidFill>
                <a:srgbClr val="000000"/>
              </a:solidFill>
              <a:latin typeface="Arial"/>
            </a:endParaRPr>
          </a:p>
          <a:p>
            <a:pPr marL="1800" algn="ctr">
              <a:lnSpc>
                <a:spcPct val="100000"/>
              </a:lnSpc>
            </a:pPr>
            <a:r>
              <a:rPr b="1" lang="fr-FR" sz="1200" spc="-1" strike="noStrike" u="sng">
                <a:solidFill>
                  <a:srgbClr val="000000"/>
                </a:solidFill>
                <a:uFill>
                  <a:solidFill>
                    <a:srgbClr val="000000"/>
                  </a:solidFill>
                </a:uFill>
                <a:latin typeface="Corbel"/>
                <a:ea typeface="DejaVu Sans"/>
              </a:rPr>
              <a:t>moteur</a:t>
            </a:r>
            <a:r>
              <a:rPr b="1" lang="fr-FR" sz="1200" spc="-41"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classification</a:t>
            </a:r>
            <a:endParaRPr b="0" lang="fr-FR" sz="1200" spc="-1" strike="noStrike">
              <a:solidFill>
                <a:srgbClr val="000000"/>
              </a:solidFill>
              <a:latin typeface="Arial"/>
            </a:endParaRPr>
          </a:p>
        </p:txBody>
      </p:sp>
      <p:sp>
        <p:nvSpPr>
          <p:cNvPr id="781" name="object 24"/>
          <p:cNvSpPr/>
          <p:nvPr/>
        </p:nvSpPr>
        <p:spPr>
          <a:xfrm>
            <a:off x="8501760" y="1655280"/>
            <a:ext cx="2912040" cy="925200"/>
          </a:xfrm>
          <a:prstGeom prst="rect">
            <a:avLst/>
          </a:prstGeom>
          <a:noFill/>
          <a:ln w="0">
            <a:noFill/>
          </a:ln>
        </p:spPr>
        <p:style>
          <a:lnRef idx="0"/>
          <a:fillRef idx="0"/>
          <a:effectRef idx="0"/>
          <a:fontRef idx="minor"/>
        </p:style>
        <p:txBody>
          <a:bodyPr lIns="0" rIns="0" tIns="12600" bIns="0" anchor="t">
            <a:spAutoFit/>
          </a:bodyPr>
          <a:p>
            <a:pPr marL="185400" indent="-173520">
              <a:lnSpc>
                <a:spcPct val="100000"/>
              </a:lnSpc>
              <a:spcBef>
                <a:spcPts val="99"/>
              </a:spcBef>
              <a:buClr>
                <a:srgbClr val="000000"/>
              </a:buClr>
              <a:buFont typeface="Arial"/>
              <a:buChar char="•"/>
              <a:tabLst>
                <a:tab algn="l" pos="855360"/>
              </a:tabLst>
            </a:pPr>
            <a:r>
              <a:rPr b="0" lang="fr-FR" sz="1200" spc="-1" strike="noStrike">
                <a:solidFill>
                  <a:srgbClr val="000000"/>
                </a:solidFill>
                <a:latin typeface="Corbel"/>
                <a:ea typeface="DejaVu Sans"/>
              </a:rPr>
              <a:t>Utilisation</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réseaux</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neuronaux</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pour</a:t>
            </a:r>
            <a:r>
              <a:rPr b="0" lang="fr-FR" sz="1200" spc="-26" strike="noStrike">
                <a:solidFill>
                  <a:srgbClr val="000000"/>
                </a:solidFill>
                <a:latin typeface="Corbel"/>
                <a:ea typeface="DejaVu Sans"/>
              </a:rPr>
              <a:t> </a:t>
            </a:r>
            <a:r>
              <a:rPr b="0" lang="fr-FR" sz="1200" spc="-21" strike="noStrike">
                <a:solidFill>
                  <a:srgbClr val="000000"/>
                </a:solidFill>
                <a:latin typeface="Corbel"/>
                <a:ea typeface="DejaVu Sans"/>
              </a:rPr>
              <a:t>avoir </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meilleurs</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résultats.</a:t>
            </a:r>
            <a:endParaRPr b="0" lang="fr-FR" sz="1200" spc="-1" strike="noStrike">
              <a:solidFill>
                <a:srgbClr val="000000"/>
              </a:solidFill>
              <a:latin typeface="Arial"/>
            </a:endParaRPr>
          </a:p>
          <a:p>
            <a:pPr lvl="1" marL="307440" indent="-173520">
              <a:lnSpc>
                <a:spcPct val="100000"/>
              </a:lnSpc>
              <a:spcBef>
                <a:spcPts val="1440"/>
              </a:spcBef>
              <a:buClr>
                <a:srgbClr val="000000"/>
              </a:buClr>
              <a:buFont typeface="Arial"/>
              <a:buChar char="•"/>
              <a:tabLst>
                <a:tab algn="l" pos="686520"/>
              </a:tabLst>
            </a:pPr>
            <a:r>
              <a:rPr b="0" lang="fr-FR" sz="1200" spc="-1" strike="noStrike">
                <a:solidFill>
                  <a:srgbClr val="000000"/>
                </a:solidFill>
                <a:latin typeface="Corbel"/>
                <a:ea typeface="DejaVu Sans"/>
              </a:rPr>
              <a:t>Il</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faut</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densifier</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la</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base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données</a:t>
            </a:r>
            <a:r>
              <a:rPr b="0" lang="fr-FR" sz="1200" spc="-21" strike="noStrike">
                <a:solidFill>
                  <a:srgbClr val="000000"/>
                </a:solidFill>
                <a:latin typeface="Corbel"/>
                <a:ea typeface="DejaVu Sans"/>
              </a:rPr>
              <a:t> pour </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améliorer</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performances</a:t>
            </a:r>
            <a:endParaRPr b="0" lang="fr-FR" sz="1200" spc="-1" strike="noStrike">
              <a:solidFill>
                <a:srgbClr val="000000"/>
              </a:solidFill>
              <a:latin typeface="Arial"/>
            </a:endParaRPr>
          </a:p>
        </p:txBody>
      </p:sp>
      <p:sp>
        <p:nvSpPr>
          <p:cNvPr id="782" name="object 25"/>
          <p:cNvSpPr/>
          <p:nvPr/>
        </p:nvSpPr>
        <p:spPr>
          <a:xfrm>
            <a:off x="8609760" y="3666960"/>
            <a:ext cx="2696400" cy="1472400"/>
          </a:xfrm>
          <a:prstGeom prst="rect">
            <a:avLst/>
          </a:prstGeom>
          <a:noFill/>
          <a:ln w="0">
            <a:noFill/>
          </a:ln>
        </p:spPr>
        <p:style>
          <a:lnRef idx="0"/>
          <a:fillRef idx="0"/>
          <a:effectRef idx="0"/>
          <a:fontRef idx="minor"/>
        </p:style>
        <p:txBody>
          <a:bodyPr lIns="0" rIns="0" tIns="12600" bIns="0" anchor="t">
            <a:spAutoFit/>
          </a:bodyPr>
          <a:p>
            <a:pPr marL="185400" indent="-173520">
              <a:lnSpc>
                <a:spcPct val="100000"/>
              </a:lnSpc>
              <a:spcBef>
                <a:spcPts val="99"/>
              </a:spcBef>
              <a:buClr>
                <a:srgbClr val="000000"/>
              </a:buClr>
              <a:buFont typeface="Arial"/>
              <a:buChar char="•"/>
              <a:tabLst>
                <a:tab algn="l" pos="266760"/>
              </a:tabLst>
            </a:pPr>
            <a:r>
              <a:rPr b="0" lang="fr-FR" sz="1200" spc="-12" strike="noStrike">
                <a:solidFill>
                  <a:srgbClr val="000000"/>
                </a:solidFill>
                <a:latin typeface="Corbel"/>
                <a:ea typeface="DejaVu Sans"/>
              </a:rPr>
              <a:t>D’autres</a:t>
            </a:r>
            <a:r>
              <a:rPr b="0" lang="fr-FR" sz="1200" spc="-41" strike="noStrike">
                <a:solidFill>
                  <a:srgbClr val="000000"/>
                </a:solidFill>
                <a:latin typeface="Corbel"/>
                <a:ea typeface="DejaVu Sans"/>
              </a:rPr>
              <a:t> </a:t>
            </a:r>
            <a:r>
              <a:rPr b="0" lang="fr-FR" sz="1200" spc="-12" strike="noStrike">
                <a:solidFill>
                  <a:srgbClr val="000000"/>
                </a:solidFill>
                <a:latin typeface="Corbel"/>
                <a:ea typeface="DejaVu Sans"/>
              </a:rPr>
              <a:t>modèles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réseaux</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neuronaux </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sont</a:t>
            </a:r>
            <a:r>
              <a:rPr b="0" lang="fr-FR" sz="1200" spc="-7" strike="noStrike">
                <a:solidFill>
                  <a:srgbClr val="000000"/>
                </a:solidFill>
                <a:latin typeface="Corbel"/>
                <a:ea typeface="DejaVu Sans"/>
              </a:rPr>
              <a:t> </a:t>
            </a:r>
            <a:r>
              <a:rPr b="0" lang="fr-FR" sz="1200" spc="-1" strike="noStrike">
                <a:solidFill>
                  <a:srgbClr val="000000"/>
                </a:solidFill>
                <a:latin typeface="Corbel"/>
                <a:ea typeface="DejaVu Sans"/>
              </a:rPr>
              <a:t>à</a:t>
            </a:r>
            <a:r>
              <a:rPr b="0" lang="fr-FR" sz="1200" spc="-12" strike="noStrike">
                <a:solidFill>
                  <a:srgbClr val="000000"/>
                </a:solidFill>
                <a:latin typeface="Corbel"/>
                <a:ea typeface="DejaVu Sans"/>
              </a:rPr>
              <a:t> essayer, notamment </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Universal  </a:t>
            </a:r>
            <a:r>
              <a:rPr b="0" lang="fr-FR" sz="1200" spc="-1" strike="noStrike">
                <a:solidFill>
                  <a:srgbClr val="000000"/>
                </a:solidFill>
                <a:latin typeface="Corbel"/>
                <a:ea typeface="DejaVu Sans"/>
              </a:rPr>
              <a:t>Sentence</a:t>
            </a:r>
            <a:r>
              <a:rPr b="0" lang="fr-FR" sz="1200" spc="-55" strike="noStrike">
                <a:solidFill>
                  <a:srgbClr val="000000"/>
                </a:solidFill>
                <a:latin typeface="Corbel"/>
                <a:ea typeface="DejaVu Sans"/>
              </a:rPr>
              <a:t> </a:t>
            </a:r>
            <a:r>
              <a:rPr b="0" lang="fr-FR" sz="1200" spc="-1" strike="noStrike">
                <a:solidFill>
                  <a:srgbClr val="000000"/>
                </a:solidFill>
                <a:latin typeface="Corbel"/>
                <a:ea typeface="DejaVu Sans"/>
              </a:rPr>
              <a:t>Encoder</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de</a:t>
            </a:r>
            <a:r>
              <a:rPr b="0" lang="fr-FR" sz="1200" spc="-60" strike="noStrike">
                <a:solidFill>
                  <a:srgbClr val="000000"/>
                </a:solidFill>
                <a:latin typeface="Corbel"/>
                <a:ea typeface="DejaVu Sans"/>
              </a:rPr>
              <a:t> </a:t>
            </a:r>
            <a:r>
              <a:rPr b="0" lang="fr-FR" sz="1200" spc="-1" strike="noStrike">
                <a:solidFill>
                  <a:srgbClr val="000000"/>
                </a:solidFill>
                <a:latin typeface="Corbel"/>
                <a:ea typeface="DejaVu Sans"/>
              </a:rPr>
              <a:t>Google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dont</a:t>
            </a:r>
            <a:r>
              <a:rPr b="0" lang="fr-FR" sz="1200" spc="-46" strike="noStrike">
                <a:solidFill>
                  <a:srgbClr val="000000"/>
                </a:solidFill>
                <a:latin typeface="Corbel"/>
                <a:ea typeface="DejaVu Sans"/>
              </a:rPr>
              <a:t> </a:t>
            </a:r>
            <a:r>
              <a:rPr b="0" lang="fr-FR" sz="1200" spc="-26" strike="noStrike">
                <a:solidFill>
                  <a:srgbClr val="000000"/>
                </a:solidFill>
                <a:latin typeface="Corbel"/>
                <a:ea typeface="DejaVu Sans"/>
              </a:rPr>
              <a:t>les</a:t>
            </a:r>
            <a:endParaRPr b="0" lang="fr-FR" sz="1200" spc="-1" strike="noStrike">
              <a:solidFill>
                <a:srgbClr val="000000"/>
              </a:solidFill>
              <a:latin typeface="Arial"/>
            </a:endParaRPr>
          </a:p>
          <a:p>
            <a:pPr marL="443880">
              <a:lnSpc>
                <a:spcPct val="100000"/>
              </a:lnSpc>
              <a:tabLst>
                <a:tab algn="l" pos="266760"/>
              </a:tabLst>
            </a:pPr>
            <a:r>
              <a:rPr b="0" lang="fr-FR" sz="1200" spc="-12" strike="noStrike">
                <a:solidFill>
                  <a:srgbClr val="000000"/>
                </a:solidFill>
                <a:latin typeface="Corbel"/>
                <a:ea typeface="DejaVu Sans"/>
              </a:rPr>
              <a:t>performances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sont très</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bonnes.</a:t>
            </a:r>
            <a:endParaRPr b="0" lang="fr-FR" sz="1200" spc="-1" strike="noStrike">
              <a:solidFill>
                <a:srgbClr val="000000"/>
              </a:solidFill>
              <a:latin typeface="Arial"/>
            </a:endParaRPr>
          </a:p>
          <a:p>
            <a:pPr marL="443880">
              <a:lnSpc>
                <a:spcPct val="100000"/>
              </a:lnSpc>
              <a:tabLst>
                <a:tab algn="l" pos="266760"/>
              </a:tabLst>
            </a:pPr>
            <a:r>
              <a:rPr b="0" lang="fr-FR" sz="1200" spc="-12" strike="noStrike">
                <a:solidFill>
                  <a:srgbClr val="000000"/>
                </a:solidFill>
                <a:latin typeface="Corbel"/>
                <a:ea typeface="DejaVu Sans"/>
              </a:rPr>
              <a:t>Ou 3D CNN</a:t>
            </a:r>
            <a:endParaRPr b="0" lang="fr-FR" sz="1200" spc="-1" strike="noStrike">
              <a:solidFill>
                <a:srgbClr val="000000"/>
              </a:solidFill>
              <a:latin typeface="Arial"/>
            </a:endParaRPr>
          </a:p>
          <a:p>
            <a:pPr marL="443880">
              <a:lnSpc>
                <a:spcPct val="100000"/>
              </a:lnSpc>
              <a:tabLst>
                <a:tab algn="l" pos="266760"/>
              </a:tabLst>
            </a:pPr>
            <a:r>
              <a:rPr b="0" lang="fr-FR" sz="1200" spc="-12" strike="noStrike">
                <a:solidFill>
                  <a:srgbClr val="000000"/>
                </a:solidFill>
                <a:latin typeface="Corbel"/>
                <a:ea typeface="DejaVu Sans"/>
              </a:rPr>
              <a:t>Ou</a:t>
            </a:r>
            <a:endParaRPr b="0" lang="fr-FR" sz="1200" spc="-1" strike="noStrike">
              <a:solidFill>
                <a:srgbClr val="000000"/>
              </a:solidFill>
              <a:latin typeface="Arial"/>
            </a:endParaRPr>
          </a:p>
          <a:p>
            <a:pPr marL="443880">
              <a:lnSpc>
                <a:spcPct val="100000"/>
              </a:lnSpc>
              <a:tabLst>
                <a:tab algn="l" pos="266760"/>
              </a:tabLst>
            </a:pPr>
            <a:endParaRPr b="0" lang="fr-FR" sz="1200" spc="-1" strike="noStrike">
              <a:solidFill>
                <a:srgbClr val="000000"/>
              </a:solidFill>
              <a:latin typeface="Arial"/>
            </a:endParaRPr>
          </a:p>
        </p:txBody>
      </p:sp>
      <p:grpSp>
        <p:nvGrpSpPr>
          <p:cNvPr id="783" name="object 26"/>
          <p:cNvGrpSpPr/>
          <p:nvPr/>
        </p:nvGrpSpPr>
        <p:grpSpPr>
          <a:xfrm>
            <a:off x="2346840" y="2778120"/>
            <a:ext cx="1109880" cy="663480"/>
            <a:chOff x="2346840" y="2778120"/>
            <a:chExt cx="1109880" cy="663480"/>
          </a:xfrm>
        </p:grpSpPr>
        <p:sp>
          <p:nvSpPr>
            <p:cNvPr id="784" name="object 27"/>
            <p:cNvSpPr/>
            <p:nvPr/>
          </p:nvSpPr>
          <p:spPr>
            <a:xfrm>
              <a:off x="2346840" y="2778120"/>
              <a:ext cx="1109880" cy="663480"/>
            </a:xfrm>
            <a:custGeom>
              <a:avLst/>
              <a:gdLst>
                <a:gd name="textAreaLeft" fmla="*/ 0 w 1109880"/>
                <a:gd name="textAreaRight" fmla="*/ 1112400 w 1109880"/>
                <a:gd name="textAreaTop" fmla="*/ 0 h 663480"/>
                <a:gd name="textAreaBottom" fmla="*/ 666000 h 663480"/>
              </a:gdLst>
              <a:ahLst/>
              <a:rect l="textAreaLeft" t="textAreaTop" r="textAreaRight" b="textAreaBottom"/>
              <a:pathLst>
                <a:path w="1112520" h="666114">
                  <a:moveTo>
                    <a:pt x="1059814" y="0"/>
                  </a:moveTo>
                  <a:lnTo>
                    <a:pt x="52704" y="0"/>
                  </a:lnTo>
                  <a:lnTo>
                    <a:pt x="32200" y="4145"/>
                  </a:lnTo>
                  <a:lnTo>
                    <a:pt x="15446" y="15446"/>
                  </a:lnTo>
                  <a:lnTo>
                    <a:pt x="4145" y="32200"/>
                  </a:lnTo>
                  <a:lnTo>
                    <a:pt x="0" y="52705"/>
                  </a:lnTo>
                  <a:lnTo>
                    <a:pt x="0" y="613283"/>
                  </a:lnTo>
                  <a:lnTo>
                    <a:pt x="4145" y="633787"/>
                  </a:lnTo>
                  <a:lnTo>
                    <a:pt x="15446" y="650541"/>
                  </a:lnTo>
                  <a:lnTo>
                    <a:pt x="32200" y="661842"/>
                  </a:lnTo>
                  <a:lnTo>
                    <a:pt x="52704" y="665988"/>
                  </a:lnTo>
                  <a:lnTo>
                    <a:pt x="1059814" y="665988"/>
                  </a:lnTo>
                  <a:lnTo>
                    <a:pt x="1080319" y="661842"/>
                  </a:lnTo>
                  <a:lnTo>
                    <a:pt x="1097073" y="650541"/>
                  </a:lnTo>
                  <a:lnTo>
                    <a:pt x="1108374" y="633787"/>
                  </a:lnTo>
                  <a:lnTo>
                    <a:pt x="1112519" y="613283"/>
                  </a:lnTo>
                  <a:lnTo>
                    <a:pt x="1112519" y="52705"/>
                  </a:lnTo>
                  <a:lnTo>
                    <a:pt x="1108374" y="32200"/>
                  </a:lnTo>
                  <a:lnTo>
                    <a:pt x="1097073" y="15446"/>
                  </a:lnTo>
                  <a:lnTo>
                    <a:pt x="1080319" y="4145"/>
                  </a:lnTo>
                  <a:lnTo>
                    <a:pt x="105981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785" name="object 28"/>
            <p:cNvSpPr/>
            <p:nvPr/>
          </p:nvSpPr>
          <p:spPr>
            <a:xfrm>
              <a:off x="2346840" y="2778120"/>
              <a:ext cx="1109880" cy="663480"/>
            </a:xfrm>
            <a:custGeom>
              <a:avLst/>
              <a:gdLst>
                <a:gd name="textAreaLeft" fmla="*/ 0 w 1109880"/>
                <a:gd name="textAreaRight" fmla="*/ 1112400 w 1109880"/>
                <a:gd name="textAreaTop" fmla="*/ 0 h 663480"/>
                <a:gd name="textAreaBottom" fmla="*/ 666000 h 663480"/>
              </a:gdLst>
              <a:ahLst/>
              <a:rect l="textAreaLeft" t="textAreaTop" r="textAreaRight" b="textAreaBottom"/>
              <a:pathLst>
                <a:path w="1112520" h="666114">
                  <a:moveTo>
                    <a:pt x="0" y="52705"/>
                  </a:moveTo>
                  <a:lnTo>
                    <a:pt x="4145" y="32200"/>
                  </a:lnTo>
                  <a:lnTo>
                    <a:pt x="15446" y="15446"/>
                  </a:lnTo>
                  <a:lnTo>
                    <a:pt x="32200" y="4145"/>
                  </a:lnTo>
                  <a:lnTo>
                    <a:pt x="52704" y="0"/>
                  </a:lnTo>
                  <a:lnTo>
                    <a:pt x="1059814" y="0"/>
                  </a:lnTo>
                  <a:lnTo>
                    <a:pt x="1080319" y="4145"/>
                  </a:lnTo>
                  <a:lnTo>
                    <a:pt x="1097073" y="15446"/>
                  </a:lnTo>
                  <a:lnTo>
                    <a:pt x="1108374" y="32200"/>
                  </a:lnTo>
                  <a:lnTo>
                    <a:pt x="1112519" y="52705"/>
                  </a:lnTo>
                  <a:lnTo>
                    <a:pt x="1112519" y="613283"/>
                  </a:lnTo>
                  <a:lnTo>
                    <a:pt x="1108374" y="633787"/>
                  </a:lnTo>
                  <a:lnTo>
                    <a:pt x="1097073" y="650541"/>
                  </a:lnTo>
                  <a:lnTo>
                    <a:pt x="1080319" y="661842"/>
                  </a:lnTo>
                  <a:lnTo>
                    <a:pt x="1059814" y="665988"/>
                  </a:lnTo>
                  <a:lnTo>
                    <a:pt x="52704" y="665988"/>
                  </a:lnTo>
                  <a:lnTo>
                    <a:pt x="32200" y="661842"/>
                  </a:lnTo>
                  <a:lnTo>
                    <a:pt x="15446" y="650541"/>
                  </a:lnTo>
                  <a:lnTo>
                    <a:pt x="4145" y="633787"/>
                  </a:lnTo>
                  <a:lnTo>
                    <a:pt x="0" y="613283"/>
                  </a:lnTo>
                  <a:lnTo>
                    <a:pt x="0" y="52705"/>
                  </a:lnTo>
                  <a:close/>
                </a:path>
              </a:pathLst>
            </a:custGeom>
            <a:noFill/>
            <a:ln w="15875">
              <a:solidFill>
                <a:srgbClr val="7e7e7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86" name="object 29"/>
          <p:cNvSpPr/>
          <p:nvPr/>
        </p:nvSpPr>
        <p:spPr>
          <a:xfrm>
            <a:off x="2599200" y="2906640"/>
            <a:ext cx="606960" cy="377280"/>
          </a:xfrm>
          <a:prstGeom prst="rect">
            <a:avLst/>
          </a:prstGeom>
          <a:noFill/>
          <a:ln w="0">
            <a:noFill/>
          </a:ln>
        </p:spPr>
        <p:style>
          <a:lnRef idx="0"/>
          <a:fillRef idx="0"/>
          <a:effectRef idx="0"/>
          <a:fontRef idx="minor"/>
        </p:style>
        <p:txBody>
          <a:bodyPr lIns="0" rIns="0" tIns="12600" bIns="0" anchor="t">
            <a:spAutoFit/>
          </a:bodyPr>
          <a:p>
            <a:pPr marL="25920">
              <a:lnSpc>
                <a:spcPct val="100000"/>
              </a:lnSpc>
              <a:spcBef>
                <a:spcPts val="99"/>
              </a:spcBef>
            </a:pP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marL="12600">
              <a:lnSpc>
                <a:spcPct val="100000"/>
              </a:lnSpc>
            </a:pPr>
            <a:r>
              <a:rPr b="0" lang="fr-FR" sz="1200" spc="-12" strike="noStrike">
                <a:solidFill>
                  <a:srgbClr val="000000"/>
                </a:solidFill>
                <a:latin typeface="Corbel"/>
                <a:ea typeface="DejaVu Sans"/>
              </a:rPr>
              <a:t>d’entrées</a:t>
            </a:r>
            <a:endParaRPr b="0" lang="fr-FR" sz="1200" spc="-1" strike="noStrike">
              <a:solidFill>
                <a:srgbClr val="000000"/>
              </a:solidFill>
              <a:latin typeface="Arial"/>
            </a:endParaRPr>
          </a:p>
        </p:txBody>
      </p:sp>
      <p:grpSp>
        <p:nvGrpSpPr>
          <p:cNvPr id="787" name="object 30"/>
          <p:cNvGrpSpPr/>
          <p:nvPr/>
        </p:nvGrpSpPr>
        <p:grpSpPr>
          <a:xfrm>
            <a:off x="3880080" y="2331720"/>
            <a:ext cx="1109880" cy="663480"/>
            <a:chOff x="3880080" y="2331720"/>
            <a:chExt cx="1109880" cy="663480"/>
          </a:xfrm>
        </p:grpSpPr>
        <p:pic>
          <p:nvPicPr>
            <p:cNvPr id="788" name="object 31" descr=""/>
            <p:cNvPicPr/>
            <p:nvPr/>
          </p:nvPicPr>
          <p:blipFill>
            <a:blip r:embed="rId2"/>
            <a:stretch/>
          </p:blipFill>
          <p:spPr>
            <a:xfrm>
              <a:off x="3880080" y="2331720"/>
              <a:ext cx="1109880" cy="663480"/>
            </a:xfrm>
            <a:prstGeom prst="rect">
              <a:avLst/>
            </a:prstGeom>
            <a:ln w="0">
              <a:noFill/>
            </a:ln>
          </p:spPr>
        </p:pic>
        <p:sp>
          <p:nvSpPr>
            <p:cNvPr id="789" name="object 32"/>
            <p:cNvSpPr/>
            <p:nvPr/>
          </p:nvSpPr>
          <p:spPr>
            <a:xfrm>
              <a:off x="3880080" y="2331720"/>
              <a:ext cx="1109880" cy="663480"/>
            </a:xfrm>
            <a:custGeom>
              <a:avLst/>
              <a:gdLst>
                <a:gd name="textAreaLeft" fmla="*/ 0 w 1109880"/>
                <a:gd name="textAreaRight" fmla="*/ 1112400 w 1109880"/>
                <a:gd name="textAreaTop" fmla="*/ 0 h 663480"/>
                <a:gd name="textAreaBottom" fmla="*/ 666000 h 663480"/>
              </a:gdLst>
              <a:ahLst/>
              <a:rect l="textAreaLeft" t="textAreaTop" r="textAreaRight" b="textAreaBottom"/>
              <a:pathLst>
                <a:path w="1112520" h="666114">
                  <a:moveTo>
                    <a:pt x="0" y="52704"/>
                  </a:moveTo>
                  <a:lnTo>
                    <a:pt x="4145" y="32200"/>
                  </a:lnTo>
                  <a:lnTo>
                    <a:pt x="15446" y="15446"/>
                  </a:lnTo>
                  <a:lnTo>
                    <a:pt x="32200" y="4145"/>
                  </a:lnTo>
                  <a:lnTo>
                    <a:pt x="52705" y="0"/>
                  </a:lnTo>
                  <a:lnTo>
                    <a:pt x="1059815" y="0"/>
                  </a:lnTo>
                  <a:lnTo>
                    <a:pt x="1080319" y="4145"/>
                  </a:lnTo>
                  <a:lnTo>
                    <a:pt x="1097073" y="15446"/>
                  </a:lnTo>
                  <a:lnTo>
                    <a:pt x="1108374" y="32200"/>
                  </a:lnTo>
                  <a:lnTo>
                    <a:pt x="1112520" y="52704"/>
                  </a:lnTo>
                  <a:lnTo>
                    <a:pt x="1112520" y="613282"/>
                  </a:lnTo>
                  <a:lnTo>
                    <a:pt x="1108374" y="633787"/>
                  </a:lnTo>
                  <a:lnTo>
                    <a:pt x="1097073" y="650541"/>
                  </a:lnTo>
                  <a:lnTo>
                    <a:pt x="1080319" y="661842"/>
                  </a:lnTo>
                  <a:lnTo>
                    <a:pt x="1059815" y="665988"/>
                  </a:lnTo>
                  <a:lnTo>
                    <a:pt x="52705" y="665988"/>
                  </a:lnTo>
                  <a:lnTo>
                    <a:pt x="32200" y="661842"/>
                  </a:lnTo>
                  <a:lnTo>
                    <a:pt x="15446" y="650541"/>
                  </a:lnTo>
                  <a:lnTo>
                    <a:pt x="4145" y="633787"/>
                  </a:lnTo>
                  <a:lnTo>
                    <a:pt x="0" y="613282"/>
                  </a:lnTo>
                  <a:lnTo>
                    <a:pt x="0" y="5270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0" name="object 33"/>
          <p:cNvSpPr/>
          <p:nvPr/>
        </p:nvSpPr>
        <p:spPr>
          <a:xfrm>
            <a:off x="4072320" y="2369160"/>
            <a:ext cx="726480" cy="559800"/>
          </a:xfrm>
          <a:prstGeom prst="rect">
            <a:avLst/>
          </a:prstGeom>
          <a:noFill/>
          <a:ln w="0">
            <a:noFill/>
          </a:ln>
        </p:spPr>
        <p:style>
          <a:lnRef idx="0"/>
          <a:fillRef idx="0"/>
          <a:effectRef idx="0"/>
          <a:fontRef idx="minor"/>
        </p:style>
        <p:txBody>
          <a:bodyPr lIns="0" rIns="0" tIns="12600" bIns="0" anchor="t">
            <a:spAutoFit/>
          </a:bodyPr>
          <a:p>
            <a:pPr marL="12600" algn="ctr">
              <a:lnSpc>
                <a:spcPct val="100000"/>
              </a:lnSpc>
              <a:spcBef>
                <a:spcPts val="99"/>
              </a:spcBef>
            </a:pPr>
            <a:r>
              <a:rPr b="0" lang="fr-FR" sz="1200" spc="-12" strike="noStrike">
                <a:solidFill>
                  <a:srgbClr val="000000"/>
                </a:solidFill>
                <a:latin typeface="Corbel"/>
                <a:ea typeface="DejaVu Sans"/>
              </a:rPr>
              <a:t>Traitement données textuelles</a:t>
            </a:r>
            <a:endParaRPr b="0" lang="fr-FR" sz="1200" spc="-1" strike="noStrike">
              <a:solidFill>
                <a:srgbClr val="000000"/>
              </a:solidFill>
              <a:latin typeface="Arial"/>
            </a:endParaRPr>
          </a:p>
        </p:txBody>
      </p:sp>
      <p:grpSp>
        <p:nvGrpSpPr>
          <p:cNvPr id="791" name="object 34"/>
          <p:cNvGrpSpPr/>
          <p:nvPr/>
        </p:nvGrpSpPr>
        <p:grpSpPr>
          <a:xfrm>
            <a:off x="3880080" y="3162240"/>
            <a:ext cx="1109880" cy="663480"/>
            <a:chOff x="3880080" y="3162240"/>
            <a:chExt cx="1109880" cy="663480"/>
          </a:xfrm>
        </p:grpSpPr>
        <p:pic>
          <p:nvPicPr>
            <p:cNvPr id="792" name="object 35" descr=""/>
            <p:cNvPicPr/>
            <p:nvPr/>
          </p:nvPicPr>
          <p:blipFill>
            <a:blip r:embed="rId3"/>
            <a:stretch/>
          </p:blipFill>
          <p:spPr>
            <a:xfrm>
              <a:off x="3880080" y="3162240"/>
              <a:ext cx="1109880" cy="663480"/>
            </a:xfrm>
            <a:prstGeom prst="rect">
              <a:avLst/>
            </a:prstGeom>
            <a:ln w="0">
              <a:noFill/>
            </a:ln>
          </p:spPr>
        </p:pic>
        <p:sp>
          <p:nvSpPr>
            <p:cNvPr id="793" name="object 36"/>
            <p:cNvSpPr/>
            <p:nvPr/>
          </p:nvSpPr>
          <p:spPr>
            <a:xfrm>
              <a:off x="3880080" y="3162240"/>
              <a:ext cx="1109880" cy="663480"/>
            </a:xfrm>
            <a:custGeom>
              <a:avLst/>
              <a:gdLst>
                <a:gd name="textAreaLeft" fmla="*/ 0 w 1109880"/>
                <a:gd name="textAreaRight" fmla="*/ 1112400 w 1109880"/>
                <a:gd name="textAreaTop" fmla="*/ 0 h 663480"/>
                <a:gd name="textAreaBottom" fmla="*/ 666000 h 663480"/>
              </a:gdLst>
              <a:ahLst/>
              <a:rect l="textAreaLeft" t="textAreaTop" r="textAreaRight" b="textAreaBottom"/>
              <a:pathLst>
                <a:path w="1112520" h="666114">
                  <a:moveTo>
                    <a:pt x="0" y="52704"/>
                  </a:moveTo>
                  <a:lnTo>
                    <a:pt x="4145" y="32200"/>
                  </a:lnTo>
                  <a:lnTo>
                    <a:pt x="15446" y="15446"/>
                  </a:lnTo>
                  <a:lnTo>
                    <a:pt x="32200" y="4145"/>
                  </a:lnTo>
                  <a:lnTo>
                    <a:pt x="52705" y="0"/>
                  </a:lnTo>
                  <a:lnTo>
                    <a:pt x="1059815" y="0"/>
                  </a:lnTo>
                  <a:lnTo>
                    <a:pt x="1080319" y="4145"/>
                  </a:lnTo>
                  <a:lnTo>
                    <a:pt x="1097073" y="15446"/>
                  </a:lnTo>
                  <a:lnTo>
                    <a:pt x="1108374" y="32200"/>
                  </a:lnTo>
                  <a:lnTo>
                    <a:pt x="1112520" y="52704"/>
                  </a:lnTo>
                  <a:lnTo>
                    <a:pt x="1112520" y="613282"/>
                  </a:lnTo>
                  <a:lnTo>
                    <a:pt x="1108374" y="633787"/>
                  </a:lnTo>
                  <a:lnTo>
                    <a:pt x="1097073" y="650541"/>
                  </a:lnTo>
                  <a:lnTo>
                    <a:pt x="1080319" y="661842"/>
                  </a:lnTo>
                  <a:lnTo>
                    <a:pt x="1059815" y="665988"/>
                  </a:lnTo>
                  <a:lnTo>
                    <a:pt x="52705" y="665988"/>
                  </a:lnTo>
                  <a:lnTo>
                    <a:pt x="32200" y="661842"/>
                  </a:lnTo>
                  <a:lnTo>
                    <a:pt x="15446" y="650541"/>
                  </a:lnTo>
                  <a:lnTo>
                    <a:pt x="4145" y="633787"/>
                  </a:lnTo>
                  <a:lnTo>
                    <a:pt x="0" y="613282"/>
                  </a:lnTo>
                  <a:lnTo>
                    <a:pt x="0" y="5270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4" name="object 37"/>
          <p:cNvSpPr/>
          <p:nvPr/>
        </p:nvSpPr>
        <p:spPr>
          <a:xfrm>
            <a:off x="4072320" y="3200040"/>
            <a:ext cx="726480" cy="559800"/>
          </a:xfrm>
          <a:prstGeom prst="rect">
            <a:avLst/>
          </a:prstGeom>
          <a:noFill/>
          <a:ln w="0">
            <a:noFill/>
          </a:ln>
        </p:spPr>
        <p:style>
          <a:lnRef idx="0"/>
          <a:fillRef idx="0"/>
          <a:effectRef idx="0"/>
          <a:fontRef idx="minor"/>
        </p:style>
        <p:txBody>
          <a:bodyPr lIns="0" rIns="0" tIns="12600" bIns="0" anchor="t">
            <a:spAutoFit/>
          </a:bodyPr>
          <a:p>
            <a:pPr marL="94680" indent="-82440">
              <a:lnSpc>
                <a:spcPct val="100000"/>
              </a:lnSpc>
              <a:spcBef>
                <a:spcPts val="99"/>
              </a:spcBef>
              <a:tabLst>
                <a:tab algn="l" pos="0"/>
              </a:tabLst>
            </a:pPr>
            <a:r>
              <a:rPr b="0" lang="fr-FR" sz="1200" spc="-12" strike="noStrike">
                <a:solidFill>
                  <a:srgbClr val="000000"/>
                </a:solidFill>
                <a:latin typeface="Corbel"/>
                <a:ea typeface="DejaVu Sans"/>
              </a:rPr>
              <a:t>Traitement données visuelles</a:t>
            </a:r>
            <a:endParaRPr b="0" lang="fr-FR" sz="1200" spc="-1" strike="noStrike">
              <a:solidFill>
                <a:srgbClr val="000000"/>
              </a:solidFill>
              <a:latin typeface="Arial"/>
            </a:endParaRPr>
          </a:p>
        </p:txBody>
      </p:sp>
      <p:grpSp>
        <p:nvGrpSpPr>
          <p:cNvPr id="795" name="object 38"/>
          <p:cNvGrpSpPr/>
          <p:nvPr/>
        </p:nvGrpSpPr>
        <p:grpSpPr>
          <a:xfrm>
            <a:off x="5411880" y="2778120"/>
            <a:ext cx="1195560" cy="663480"/>
            <a:chOff x="5411880" y="2778120"/>
            <a:chExt cx="1195560" cy="663480"/>
          </a:xfrm>
        </p:grpSpPr>
        <p:pic>
          <p:nvPicPr>
            <p:cNvPr id="796" name="object 39" descr=""/>
            <p:cNvPicPr/>
            <p:nvPr/>
          </p:nvPicPr>
          <p:blipFill>
            <a:blip r:embed="rId4"/>
            <a:stretch/>
          </p:blipFill>
          <p:spPr>
            <a:xfrm>
              <a:off x="5411880" y="2778120"/>
              <a:ext cx="1195200" cy="663480"/>
            </a:xfrm>
            <a:prstGeom prst="rect">
              <a:avLst/>
            </a:prstGeom>
            <a:ln w="0">
              <a:noFill/>
            </a:ln>
          </p:spPr>
        </p:pic>
        <p:sp>
          <p:nvSpPr>
            <p:cNvPr id="797" name="object 40"/>
            <p:cNvSpPr/>
            <p:nvPr/>
          </p:nvSpPr>
          <p:spPr>
            <a:xfrm>
              <a:off x="5411880" y="2778120"/>
              <a:ext cx="1195560" cy="663480"/>
            </a:xfrm>
            <a:custGeom>
              <a:avLst/>
              <a:gdLst>
                <a:gd name="textAreaLeft" fmla="*/ 0 w 1195560"/>
                <a:gd name="textAreaRight" fmla="*/ 1198080 w 1195560"/>
                <a:gd name="textAreaTop" fmla="*/ 0 h 663480"/>
                <a:gd name="textAreaBottom" fmla="*/ 666000 h 66348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4" y="52705"/>
                  </a:lnTo>
                  <a:lnTo>
                    <a:pt x="1197864"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798" name="object 41"/>
          <p:cNvSpPr/>
          <p:nvPr/>
        </p:nvSpPr>
        <p:spPr>
          <a:xfrm>
            <a:off x="5418720" y="2998080"/>
            <a:ext cx="1181880" cy="194760"/>
          </a:xfrm>
          <a:prstGeom prst="rect">
            <a:avLst/>
          </a:prstGeom>
          <a:noFill/>
          <a:ln w="0">
            <a:noFill/>
          </a:ln>
        </p:spPr>
        <p:style>
          <a:lnRef idx="0"/>
          <a:fillRef idx="0"/>
          <a:effectRef idx="0"/>
          <a:fontRef idx="minor"/>
        </p:style>
        <p:txBody>
          <a:bodyPr lIns="0" rIns="0" tIns="12600" bIns="0" anchor="t">
            <a:spAutoFit/>
          </a:bodyPr>
          <a:p>
            <a:pPr marL="128880">
              <a:lnSpc>
                <a:spcPct val="100000"/>
              </a:lnSpc>
              <a:spcBef>
                <a:spcPts val="99"/>
              </a:spcBef>
            </a:pPr>
            <a:r>
              <a:rPr b="0" lang="fr-FR" sz="1200" spc="-12" strike="noStrike">
                <a:solidFill>
                  <a:srgbClr val="000000"/>
                </a:solidFill>
                <a:latin typeface="Corbel"/>
                <a:ea typeface="DejaVu Sans"/>
              </a:rPr>
              <a:t>Concaténation</a:t>
            </a:r>
            <a:endParaRPr b="0" lang="fr-FR" sz="1200" spc="-1" strike="noStrike">
              <a:solidFill>
                <a:srgbClr val="000000"/>
              </a:solidFill>
              <a:latin typeface="Arial"/>
            </a:endParaRPr>
          </a:p>
        </p:txBody>
      </p:sp>
      <p:grpSp>
        <p:nvGrpSpPr>
          <p:cNvPr id="799" name="object 42"/>
          <p:cNvGrpSpPr/>
          <p:nvPr/>
        </p:nvGrpSpPr>
        <p:grpSpPr>
          <a:xfrm>
            <a:off x="7028640" y="2778120"/>
            <a:ext cx="1195560" cy="663480"/>
            <a:chOff x="7028640" y="2778120"/>
            <a:chExt cx="1195560" cy="663480"/>
          </a:xfrm>
        </p:grpSpPr>
        <p:pic>
          <p:nvPicPr>
            <p:cNvPr id="800" name="object 43" descr=""/>
            <p:cNvPicPr/>
            <p:nvPr/>
          </p:nvPicPr>
          <p:blipFill>
            <a:blip r:embed="rId5"/>
            <a:stretch/>
          </p:blipFill>
          <p:spPr>
            <a:xfrm>
              <a:off x="7028640" y="2778120"/>
              <a:ext cx="1195200" cy="663480"/>
            </a:xfrm>
            <a:prstGeom prst="rect">
              <a:avLst/>
            </a:prstGeom>
            <a:ln w="0">
              <a:noFill/>
            </a:ln>
          </p:spPr>
        </p:pic>
        <p:sp>
          <p:nvSpPr>
            <p:cNvPr id="801" name="object 44"/>
            <p:cNvSpPr/>
            <p:nvPr/>
          </p:nvSpPr>
          <p:spPr>
            <a:xfrm>
              <a:off x="7028640" y="2778120"/>
              <a:ext cx="1195560" cy="663480"/>
            </a:xfrm>
            <a:custGeom>
              <a:avLst/>
              <a:gdLst>
                <a:gd name="textAreaLeft" fmla="*/ 0 w 1195560"/>
                <a:gd name="textAreaRight" fmla="*/ 1198080 w 1195560"/>
                <a:gd name="textAreaTop" fmla="*/ 0 h 663480"/>
                <a:gd name="textAreaBottom" fmla="*/ 666000 h 66348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3" y="52705"/>
                  </a:lnTo>
                  <a:lnTo>
                    <a:pt x="1197863"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2" name="object 45"/>
          <p:cNvSpPr/>
          <p:nvPr/>
        </p:nvSpPr>
        <p:spPr>
          <a:xfrm>
            <a:off x="7035480" y="2815200"/>
            <a:ext cx="1181880" cy="559800"/>
          </a:xfrm>
          <a:prstGeom prst="rect">
            <a:avLst/>
          </a:prstGeom>
          <a:noFill/>
          <a:ln w="0">
            <a:noFill/>
          </a:ln>
        </p:spPr>
        <p:style>
          <a:lnRef idx="0"/>
          <a:fillRef idx="0"/>
          <a:effectRef idx="0"/>
          <a:fontRef idx="minor"/>
        </p:style>
        <p:txBody>
          <a:bodyPr lIns="0" rIns="0" tIns="12600" bIns="0" anchor="t">
            <a:spAutoFit/>
          </a:bodyPr>
          <a:p>
            <a:pPr marL="139680" indent="-720" algn="ctr">
              <a:lnSpc>
                <a:spcPct val="100000"/>
              </a:lnSpc>
              <a:spcBef>
                <a:spcPts val="99"/>
              </a:spcBef>
              <a:tabLst>
                <a:tab algn="l" pos="0"/>
              </a:tabLst>
            </a:pPr>
            <a:r>
              <a:rPr b="0" lang="fr-FR" sz="1200" spc="-12" strike="noStrike">
                <a:solidFill>
                  <a:srgbClr val="000000"/>
                </a:solidFill>
                <a:latin typeface="Corbel"/>
                <a:ea typeface="DejaVu Sans"/>
              </a:rPr>
              <a:t>Classification </a:t>
            </a:r>
            <a:r>
              <a:rPr b="0" lang="fr-FR" sz="1200" spc="-1" strike="noStrike">
                <a:solidFill>
                  <a:srgbClr val="000000"/>
                </a:solidFill>
                <a:latin typeface="Corbel"/>
                <a:ea typeface="DejaVu Sans"/>
              </a:rPr>
              <a:t>multi</a:t>
            </a:r>
            <a:r>
              <a:rPr b="0" lang="fr-FR" sz="1200" spc="-60" strike="noStrike">
                <a:solidFill>
                  <a:srgbClr val="000000"/>
                </a:solidFill>
                <a:latin typeface="Corbel"/>
                <a:ea typeface="DejaVu Sans"/>
              </a:rPr>
              <a:t> </a:t>
            </a:r>
            <a:r>
              <a:rPr b="0" lang="fr-FR" sz="1200" spc="-1" strike="noStrike">
                <a:solidFill>
                  <a:srgbClr val="000000"/>
                </a:solidFill>
                <a:latin typeface="Corbel"/>
                <a:ea typeface="DejaVu Sans"/>
              </a:rPr>
              <a:t>classes</a:t>
            </a:r>
            <a:r>
              <a:rPr b="0" lang="fr-FR" sz="1200" spc="-35" strike="noStrike">
                <a:solidFill>
                  <a:srgbClr val="000000"/>
                </a:solidFill>
                <a:latin typeface="Corbel"/>
                <a:ea typeface="DejaVu Sans"/>
              </a:rPr>
              <a:t> </a:t>
            </a:r>
            <a:r>
              <a:rPr b="0" lang="fr-FR" sz="1200" spc="-52" strike="noStrike">
                <a:solidFill>
                  <a:srgbClr val="000000"/>
                </a:solidFill>
                <a:latin typeface="Corbel"/>
                <a:ea typeface="DejaVu Sans"/>
              </a:rPr>
              <a:t>+</a:t>
            </a:r>
            <a:r>
              <a:rPr b="0" lang="fr-FR" sz="1200" spc="-12" strike="noStrike">
                <a:solidFill>
                  <a:srgbClr val="000000"/>
                </a:solidFill>
                <a:latin typeface="Corbel"/>
                <a:ea typeface="DejaVu Sans"/>
              </a:rPr>
              <a:t> Clustering</a:t>
            </a:r>
            <a:endParaRPr b="0" lang="fr-FR" sz="1200" spc="-1" strike="noStrike">
              <a:solidFill>
                <a:srgbClr val="000000"/>
              </a:solidFill>
              <a:latin typeface="Arial"/>
            </a:endParaRPr>
          </a:p>
        </p:txBody>
      </p:sp>
      <p:grpSp>
        <p:nvGrpSpPr>
          <p:cNvPr id="803" name="object 46"/>
          <p:cNvGrpSpPr/>
          <p:nvPr/>
        </p:nvGrpSpPr>
        <p:grpSpPr>
          <a:xfrm>
            <a:off x="3460320" y="2657160"/>
            <a:ext cx="6382440" cy="837720"/>
            <a:chOff x="3460320" y="2657160"/>
            <a:chExt cx="6382440" cy="837720"/>
          </a:xfrm>
        </p:grpSpPr>
        <p:sp>
          <p:nvSpPr>
            <p:cNvPr id="804" name="object 47"/>
            <p:cNvSpPr/>
            <p:nvPr/>
          </p:nvSpPr>
          <p:spPr>
            <a:xfrm>
              <a:off x="3460320" y="2657160"/>
              <a:ext cx="3567600" cy="837720"/>
            </a:xfrm>
            <a:custGeom>
              <a:avLst/>
              <a:gdLst>
                <a:gd name="textAreaLeft" fmla="*/ 0 w 3567600"/>
                <a:gd name="textAreaRight" fmla="*/ 3570120 w 3567600"/>
                <a:gd name="textAreaTop" fmla="*/ 0 h 837720"/>
                <a:gd name="textAreaBottom" fmla="*/ 840240 h 837720"/>
              </a:gdLst>
              <a:ahLst/>
              <a:rect l="textAreaLeft" t="textAreaTop" r="textAreaRight" b="textAreaBottom"/>
              <a:pathLst>
                <a:path w="3569970" h="840104">
                  <a:moveTo>
                    <a:pt x="208787" y="7619"/>
                  </a:moveTo>
                  <a:lnTo>
                    <a:pt x="208787" y="838580"/>
                  </a:lnTo>
                </a:path>
                <a:path w="3569970" h="840104">
                  <a:moveTo>
                    <a:pt x="0" y="454151"/>
                  </a:moveTo>
                  <a:lnTo>
                    <a:pt x="208025" y="454151"/>
                  </a:lnTo>
                </a:path>
                <a:path w="3569970" h="840104">
                  <a:moveTo>
                    <a:pt x="211836" y="7619"/>
                  </a:moveTo>
                  <a:lnTo>
                    <a:pt x="419862" y="7619"/>
                  </a:lnTo>
                </a:path>
                <a:path w="3569970" h="840104">
                  <a:moveTo>
                    <a:pt x="208787" y="839723"/>
                  </a:moveTo>
                  <a:lnTo>
                    <a:pt x="420497" y="839723"/>
                  </a:lnTo>
                </a:path>
                <a:path w="3569970" h="840104">
                  <a:moveTo>
                    <a:pt x="1533144" y="0"/>
                  </a:moveTo>
                  <a:lnTo>
                    <a:pt x="1741170" y="0"/>
                  </a:lnTo>
                </a:path>
                <a:path w="3569970" h="840104">
                  <a:moveTo>
                    <a:pt x="1533144" y="827531"/>
                  </a:moveTo>
                  <a:lnTo>
                    <a:pt x="1741170" y="831214"/>
                  </a:lnTo>
                </a:path>
                <a:path w="3569970" h="840104">
                  <a:moveTo>
                    <a:pt x="1741932" y="0"/>
                  </a:moveTo>
                  <a:lnTo>
                    <a:pt x="1745615" y="827277"/>
                  </a:lnTo>
                </a:path>
                <a:path w="3569970" h="840104">
                  <a:moveTo>
                    <a:pt x="1953641" y="454151"/>
                  </a:moveTo>
                  <a:lnTo>
                    <a:pt x="1741932" y="454151"/>
                  </a:lnTo>
                </a:path>
                <a:path w="3569970" h="840104">
                  <a:moveTo>
                    <a:pt x="3569842" y="454151"/>
                  </a:moveTo>
                  <a:lnTo>
                    <a:pt x="3150108" y="454151"/>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05" name="object 48" descr=""/>
            <p:cNvPicPr/>
            <p:nvPr/>
          </p:nvPicPr>
          <p:blipFill>
            <a:blip r:embed="rId6"/>
            <a:stretch/>
          </p:blipFill>
          <p:spPr>
            <a:xfrm>
              <a:off x="8647200" y="2778120"/>
              <a:ext cx="1195200" cy="663480"/>
            </a:xfrm>
            <a:prstGeom prst="rect">
              <a:avLst/>
            </a:prstGeom>
            <a:ln w="0">
              <a:noFill/>
            </a:ln>
          </p:spPr>
        </p:pic>
        <p:sp>
          <p:nvSpPr>
            <p:cNvPr id="806" name="object 49"/>
            <p:cNvSpPr/>
            <p:nvPr/>
          </p:nvSpPr>
          <p:spPr>
            <a:xfrm>
              <a:off x="8647200" y="2778120"/>
              <a:ext cx="1195560" cy="663480"/>
            </a:xfrm>
            <a:custGeom>
              <a:avLst/>
              <a:gdLst>
                <a:gd name="textAreaLeft" fmla="*/ 0 w 1195560"/>
                <a:gd name="textAreaRight" fmla="*/ 1198080 w 1195560"/>
                <a:gd name="textAreaTop" fmla="*/ 0 h 663480"/>
                <a:gd name="textAreaBottom" fmla="*/ 666000 h 663480"/>
              </a:gdLst>
              <a:ahLst/>
              <a:rect l="textAreaLeft" t="textAreaTop" r="textAreaRight" b="textAreaBottom"/>
              <a:pathLst>
                <a:path w="1198245" h="666114">
                  <a:moveTo>
                    <a:pt x="0" y="52705"/>
                  </a:moveTo>
                  <a:lnTo>
                    <a:pt x="4145" y="32200"/>
                  </a:lnTo>
                  <a:lnTo>
                    <a:pt x="15446" y="15446"/>
                  </a:lnTo>
                  <a:lnTo>
                    <a:pt x="32200" y="4145"/>
                  </a:lnTo>
                  <a:lnTo>
                    <a:pt x="52704" y="0"/>
                  </a:lnTo>
                  <a:lnTo>
                    <a:pt x="1145158" y="0"/>
                  </a:lnTo>
                  <a:lnTo>
                    <a:pt x="1165663" y="4145"/>
                  </a:lnTo>
                  <a:lnTo>
                    <a:pt x="1182417" y="15446"/>
                  </a:lnTo>
                  <a:lnTo>
                    <a:pt x="1193718" y="32200"/>
                  </a:lnTo>
                  <a:lnTo>
                    <a:pt x="1197864" y="52705"/>
                  </a:lnTo>
                  <a:lnTo>
                    <a:pt x="1197864" y="613283"/>
                  </a:lnTo>
                  <a:lnTo>
                    <a:pt x="1193718" y="633787"/>
                  </a:lnTo>
                  <a:lnTo>
                    <a:pt x="1182417" y="650541"/>
                  </a:lnTo>
                  <a:lnTo>
                    <a:pt x="1165663" y="661842"/>
                  </a:lnTo>
                  <a:lnTo>
                    <a:pt x="1145158" y="665988"/>
                  </a:lnTo>
                  <a:lnTo>
                    <a:pt x="52704" y="665988"/>
                  </a:lnTo>
                  <a:lnTo>
                    <a:pt x="32200" y="661842"/>
                  </a:lnTo>
                  <a:lnTo>
                    <a:pt x="15446" y="650541"/>
                  </a:lnTo>
                  <a:lnTo>
                    <a:pt x="4145" y="633787"/>
                  </a:lnTo>
                  <a:lnTo>
                    <a:pt x="0" y="613283"/>
                  </a:lnTo>
                  <a:lnTo>
                    <a:pt x="0" y="52705"/>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07" name="object 50"/>
          <p:cNvSpPr/>
          <p:nvPr/>
        </p:nvSpPr>
        <p:spPr>
          <a:xfrm>
            <a:off x="8654040" y="2815200"/>
            <a:ext cx="1181880" cy="559800"/>
          </a:xfrm>
          <a:prstGeom prst="rect">
            <a:avLst/>
          </a:prstGeom>
          <a:noFill/>
          <a:ln w="0">
            <a:noFill/>
          </a:ln>
        </p:spPr>
        <p:style>
          <a:lnRef idx="0"/>
          <a:fillRef idx="0"/>
          <a:effectRef idx="0"/>
          <a:fontRef idx="minor"/>
        </p:style>
        <p:txBody>
          <a:bodyPr lIns="0" rIns="0" tIns="12600" bIns="0" anchor="t">
            <a:spAutoFit/>
          </a:bodyPr>
          <a:p>
            <a:pPr marL="185400" indent="149400">
              <a:lnSpc>
                <a:spcPct val="100000"/>
              </a:lnSpc>
              <a:spcBef>
                <a:spcPts val="99"/>
              </a:spcBef>
              <a:tabLst>
                <a:tab algn="l" pos="0"/>
              </a:tabLst>
            </a:pPr>
            <a:r>
              <a:rPr b="0" lang="fr-FR" sz="1200" spc="-21" strike="noStrike">
                <a:solidFill>
                  <a:srgbClr val="000000"/>
                </a:solidFill>
                <a:latin typeface="Corbel"/>
                <a:ea typeface="DejaVu Sans"/>
              </a:rPr>
              <a:t>Tests</a:t>
            </a:r>
            <a:r>
              <a:rPr b="0" lang="fr-FR" sz="1200" spc="-26" strike="noStrike">
                <a:solidFill>
                  <a:srgbClr val="000000"/>
                </a:solidFill>
                <a:latin typeface="Corbel"/>
                <a:ea typeface="DejaVu Sans"/>
              </a:rPr>
              <a:t> de </a:t>
            </a:r>
            <a:r>
              <a:rPr b="0" lang="fr-FR" sz="1200" spc="-12" strike="noStrike">
                <a:solidFill>
                  <a:srgbClr val="000000"/>
                </a:solidFill>
                <a:latin typeface="Corbel"/>
                <a:ea typeface="DejaVu Sans"/>
              </a:rPr>
              <a:t>performance prometteurs</a:t>
            </a:r>
            <a:endParaRPr b="0" lang="fr-FR" sz="1200" spc="-1" strike="noStrike">
              <a:solidFill>
                <a:srgbClr val="000000"/>
              </a:solidFill>
              <a:latin typeface="Arial"/>
            </a:endParaRPr>
          </a:p>
        </p:txBody>
      </p:sp>
      <p:grpSp>
        <p:nvGrpSpPr>
          <p:cNvPr id="808" name="object 51"/>
          <p:cNvGrpSpPr/>
          <p:nvPr/>
        </p:nvGrpSpPr>
        <p:grpSpPr>
          <a:xfrm>
            <a:off x="1994760" y="1028880"/>
            <a:ext cx="6649920" cy="2082600"/>
            <a:chOff x="1994760" y="1028880"/>
            <a:chExt cx="6649920" cy="2082600"/>
          </a:xfrm>
        </p:grpSpPr>
        <p:sp>
          <p:nvSpPr>
            <p:cNvPr id="809" name="object 52"/>
            <p:cNvSpPr/>
            <p:nvPr/>
          </p:nvSpPr>
          <p:spPr>
            <a:xfrm>
              <a:off x="8227440" y="3111120"/>
              <a:ext cx="417240" cy="360"/>
            </a:xfrm>
            <a:custGeom>
              <a:avLst/>
              <a:gdLst>
                <a:gd name="textAreaLeft" fmla="*/ 0 w 417240"/>
                <a:gd name="textAreaRight" fmla="*/ 419760 w 417240"/>
                <a:gd name="textAreaTop" fmla="*/ 0 h 360"/>
                <a:gd name="textAreaBottom" fmla="*/ 46080 h 360"/>
              </a:gdLst>
              <a:ahLst/>
              <a:rect l="textAreaLeft" t="textAreaTop" r="textAreaRight" b="textAreaBottom"/>
              <a:pathLst>
                <a:path w="419734" h="0">
                  <a:moveTo>
                    <a:pt x="419734" y="0"/>
                  </a:moveTo>
                  <a:lnTo>
                    <a:pt x="0" y="0"/>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10" name="object 53" descr=""/>
            <p:cNvPicPr/>
            <p:nvPr/>
          </p:nvPicPr>
          <p:blipFill>
            <a:blip r:embed="rId7"/>
            <a:stretch/>
          </p:blipFill>
          <p:spPr>
            <a:xfrm>
              <a:off x="1994760" y="1028880"/>
              <a:ext cx="1550520" cy="1433160"/>
            </a:xfrm>
            <a:prstGeom prst="rect">
              <a:avLst/>
            </a:prstGeom>
            <a:ln w="0">
              <a:noFill/>
            </a:ln>
          </p:spPr>
        </p:pic>
        <p:sp>
          <p:nvSpPr>
            <p:cNvPr id="811" name="object 54"/>
            <p:cNvSpPr/>
            <p:nvPr/>
          </p:nvSpPr>
          <p:spPr>
            <a:xfrm>
              <a:off x="1994760" y="1028880"/>
              <a:ext cx="1550520" cy="1433160"/>
            </a:xfrm>
            <a:custGeom>
              <a:avLst/>
              <a:gdLst>
                <a:gd name="textAreaLeft" fmla="*/ 0 w 1550520"/>
                <a:gd name="textAreaRight" fmla="*/ 1553040 w 1550520"/>
                <a:gd name="textAreaTop" fmla="*/ 0 h 1433160"/>
                <a:gd name="textAreaBottom" fmla="*/ 1435680 h 1433160"/>
              </a:gdLst>
              <a:ahLst/>
              <a:rect l="textAreaLeft" t="textAreaTop" r="textAreaRight" b="textAreaBottom"/>
              <a:pathLst>
                <a:path w="1553210" h="1435735">
                  <a:moveTo>
                    <a:pt x="0" y="113664"/>
                  </a:moveTo>
                  <a:lnTo>
                    <a:pt x="8937" y="69437"/>
                  </a:lnTo>
                  <a:lnTo>
                    <a:pt x="33305" y="33305"/>
                  </a:lnTo>
                  <a:lnTo>
                    <a:pt x="69437" y="8937"/>
                  </a:lnTo>
                  <a:lnTo>
                    <a:pt x="113664" y="0"/>
                  </a:lnTo>
                  <a:lnTo>
                    <a:pt x="1439291" y="0"/>
                  </a:lnTo>
                  <a:lnTo>
                    <a:pt x="1483518" y="8937"/>
                  </a:lnTo>
                  <a:lnTo>
                    <a:pt x="1519650" y="33305"/>
                  </a:lnTo>
                  <a:lnTo>
                    <a:pt x="1544018" y="69437"/>
                  </a:lnTo>
                  <a:lnTo>
                    <a:pt x="1552956" y="113664"/>
                  </a:lnTo>
                  <a:lnTo>
                    <a:pt x="1552956" y="1321942"/>
                  </a:lnTo>
                  <a:lnTo>
                    <a:pt x="1544018" y="1366170"/>
                  </a:lnTo>
                  <a:lnTo>
                    <a:pt x="1519650" y="1402302"/>
                  </a:lnTo>
                  <a:lnTo>
                    <a:pt x="1483518" y="1426670"/>
                  </a:lnTo>
                  <a:lnTo>
                    <a:pt x="1439291" y="1435608"/>
                  </a:lnTo>
                  <a:lnTo>
                    <a:pt x="113664" y="1435608"/>
                  </a:lnTo>
                  <a:lnTo>
                    <a:pt x="69437" y="1426670"/>
                  </a:lnTo>
                  <a:lnTo>
                    <a:pt x="33305" y="1402302"/>
                  </a:lnTo>
                  <a:lnTo>
                    <a:pt x="8937" y="1366170"/>
                  </a:lnTo>
                  <a:lnTo>
                    <a:pt x="0" y="1321942"/>
                  </a:lnTo>
                  <a:lnTo>
                    <a:pt x="0" y="11366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12" name="object 55"/>
          <p:cNvSpPr/>
          <p:nvPr/>
        </p:nvSpPr>
        <p:spPr>
          <a:xfrm>
            <a:off x="542160" y="869760"/>
            <a:ext cx="2866320" cy="132192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2" strike="noStrike" u="sng">
                <a:solidFill>
                  <a:srgbClr val="000000"/>
                </a:solidFill>
                <a:uFill>
                  <a:solidFill>
                    <a:srgbClr val="000000"/>
                  </a:solidFill>
                </a:uFill>
                <a:latin typeface="Corbel"/>
                <a:ea typeface="DejaVu Sans"/>
              </a:rPr>
              <a:t>CLASSIFICATION</a:t>
            </a:r>
            <a:endParaRPr b="0" lang="fr-FR" sz="1400" spc="-1" strike="noStrike">
              <a:solidFill>
                <a:srgbClr val="000000"/>
              </a:solidFill>
              <a:latin typeface="Arial"/>
            </a:endParaRPr>
          </a:p>
          <a:p>
            <a:pPr marL="1812960" algn="ctr">
              <a:lnSpc>
                <a:spcPct val="100000"/>
              </a:lnSpc>
              <a:spcBef>
                <a:spcPts val="6"/>
              </a:spcBef>
            </a:pPr>
            <a:r>
              <a:rPr b="0" lang="fr-FR" sz="1200" spc="-1" strike="noStrike">
                <a:solidFill>
                  <a:srgbClr val="000000"/>
                </a:solidFill>
                <a:latin typeface="Corbel"/>
                <a:ea typeface="DejaVu Sans"/>
              </a:rPr>
              <a:t>Bag</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of</a:t>
            </a:r>
            <a:r>
              <a:rPr b="0" lang="fr-FR" sz="1200" spc="-60" strike="noStrike">
                <a:solidFill>
                  <a:srgbClr val="000000"/>
                </a:solidFill>
                <a:latin typeface="Corbel"/>
                <a:ea typeface="DejaVu Sans"/>
              </a:rPr>
              <a:t> </a:t>
            </a:r>
            <a:r>
              <a:rPr b="0" lang="fr-FR" sz="1200" spc="-12" strike="noStrike">
                <a:solidFill>
                  <a:srgbClr val="000000"/>
                </a:solidFill>
                <a:latin typeface="Corbel"/>
                <a:ea typeface="DejaVu Sans"/>
              </a:rPr>
              <a:t>Words StopWords</a:t>
            </a:r>
            <a:endParaRPr b="0" lang="fr-FR" sz="1200" spc="-1" strike="noStrike">
              <a:solidFill>
                <a:srgbClr val="000000"/>
              </a:solidFill>
              <a:latin typeface="Arial"/>
            </a:endParaRPr>
          </a:p>
          <a:p>
            <a:pPr marL="1602720" algn="ctr">
              <a:lnSpc>
                <a:spcPct val="100000"/>
              </a:lnSpc>
            </a:pPr>
            <a:r>
              <a:rPr b="0" lang="fr-FR" sz="1200" spc="-1" strike="noStrike">
                <a:solidFill>
                  <a:srgbClr val="000000"/>
                </a:solidFill>
                <a:latin typeface="Corbel"/>
                <a:ea typeface="DejaVu Sans"/>
              </a:rPr>
              <a:t>Mots</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trop</a:t>
            </a:r>
            <a:r>
              <a:rPr b="0" lang="fr-FR" sz="1200" spc="-32" strike="noStrike">
                <a:solidFill>
                  <a:srgbClr val="000000"/>
                </a:solidFill>
                <a:latin typeface="Corbel"/>
                <a:ea typeface="DejaVu Sans"/>
              </a:rPr>
              <a:t> </a:t>
            </a:r>
            <a:r>
              <a:rPr b="0" lang="fr-FR" sz="1200" spc="-12" strike="noStrike">
                <a:solidFill>
                  <a:srgbClr val="000000"/>
                </a:solidFill>
                <a:latin typeface="Corbel"/>
                <a:ea typeface="DejaVu Sans"/>
              </a:rPr>
              <a:t>fréquents Lemmatisation Stemming</a:t>
            </a:r>
            <a:endParaRPr b="0" lang="fr-FR" sz="1200" spc="-1" strike="noStrike">
              <a:solidFill>
                <a:srgbClr val="000000"/>
              </a:solidFill>
              <a:latin typeface="Arial"/>
            </a:endParaRPr>
          </a:p>
          <a:p>
            <a:pPr marL="2089080" indent="-36720" algn="r">
              <a:lnSpc>
                <a:spcPct val="100000"/>
              </a:lnSpc>
              <a:tabLst>
                <a:tab algn="l" pos="0"/>
              </a:tabLst>
            </a:pPr>
            <a:r>
              <a:rPr b="0" lang="fr-FR" sz="1200" spc="-12" strike="noStrike">
                <a:solidFill>
                  <a:srgbClr val="000000"/>
                </a:solidFill>
                <a:latin typeface="Corbel"/>
                <a:ea typeface="DejaVu Sans"/>
              </a:rPr>
              <a:t>Tf-</a:t>
            </a:r>
            <a:r>
              <a:rPr b="0" lang="fr-FR" sz="1200" spc="-26" strike="noStrike">
                <a:solidFill>
                  <a:srgbClr val="000000"/>
                </a:solidFill>
                <a:latin typeface="Corbel"/>
                <a:ea typeface="DejaVu Sans"/>
              </a:rPr>
              <a:t>Idf LDA</a:t>
            </a:r>
            <a:endParaRPr b="0" lang="fr-FR" sz="1200" spc="-1" strike="noStrike">
              <a:solidFill>
                <a:srgbClr val="000000"/>
              </a:solidFill>
              <a:latin typeface="Arial"/>
            </a:endParaRPr>
          </a:p>
        </p:txBody>
      </p:sp>
      <p:grpSp>
        <p:nvGrpSpPr>
          <p:cNvPr id="813" name="object 56"/>
          <p:cNvGrpSpPr/>
          <p:nvPr/>
        </p:nvGrpSpPr>
        <p:grpSpPr>
          <a:xfrm>
            <a:off x="3548520" y="1704600"/>
            <a:ext cx="4675680" cy="3390840"/>
            <a:chOff x="3548520" y="1704600"/>
            <a:chExt cx="4675680" cy="3390840"/>
          </a:xfrm>
        </p:grpSpPr>
        <p:sp>
          <p:nvSpPr>
            <p:cNvPr id="814" name="object 57"/>
            <p:cNvSpPr/>
            <p:nvPr/>
          </p:nvSpPr>
          <p:spPr>
            <a:xfrm>
              <a:off x="3548520" y="1704600"/>
              <a:ext cx="901080" cy="83160"/>
            </a:xfrm>
            <a:custGeom>
              <a:avLst/>
              <a:gdLst>
                <a:gd name="textAreaLeft" fmla="*/ 0 w 901080"/>
                <a:gd name="textAreaRight" fmla="*/ 903600 w 901080"/>
                <a:gd name="textAreaTop" fmla="*/ 0 h 83160"/>
                <a:gd name="textAreaBottom" fmla="*/ 85680 h 83160"/>
              </a:gdLst>
              <a:ahLst/>
              <a:rect l="textAreaLeft" t="textAreaTop" r="textAreaRight" b="textAreaBottom"/>
              <a:pathLst>
                <a:path w="903604" h="85725">
                  <a:moveTo>
                    <a:pt x="897001" y="28448"/>
                  </a:moveTo>
                  <a:lnTo>
                    <a:pt x="881126" y="28448"/>
                  </a:lnTo>
                  <a:lnTo>
                    <a:pt x="874776" y="34925"/>
                  </a:lnTo>
                  <a:lnTo>
                    <a:pt x="874776" y="50673"/>
                  </a:lnTo>
                  <a:lnTo>
                    <a:pt x="881126" y="57023"/>
                  </a:lnTo>
                  <a:lnTo>
                    <a:pt x="897001" y="57023"/>
                  </a:lnTo>
                  <a:lnTo>
                    <a:pt x="903351" y="50673"/>
                  </a:lnTo>
                  <a:lnTo>
                    <a:pt x="903351" y="34925"/>
                  </a:lnTo>
                  <a:lnTo>
                    <a:pt x="897001" y="28448"/>
                  </a:lnTo>
                  <a:close/>
                </a:path>
                <a:path w="903604" h="85725">
                  <a:moveTo>
                    <a:pt x="839724" y="28448"/>
                  </a:moveTo>
                  <a:lnTo>
                    <a:pt x="823976" y="28448"/>
                  </a:lnTo>
                  <a:lnTo>
                    <a:pt x="817626" y="34925"/>
                  </a:lnTo>
                  <a:lnTo>
                    <a:pt x="817626" y="50673"/>
                  </a:lnTo>
                  <a:lnTo>
                    <a:pt x="823976" y="57023"/>
                  </a:lnTo>
                  <a:lnTo>
                    <a:pt x="839724" y="57023"/>
                  </a:lnTo>
                  <a:lnTo>
                    <a:pt x="846201" y="50673"/>
                  </a:lnTo>
                  <a:lnTo>
                    <a:pt x="846201" y="34925"/>
                  </a:lnTo>
                  <a:lnTo>
                    <a:pt x="839724" y="28448"/>
                  </a:lnTo>
                  <a:close/>
                </a:path>
                <a:path w="903604" h="85725">
                  <a:moveTo>
                    <a:pt x="782574" y="28448"/>
                  </a:moveTo>
                  <a:lnTo>
                    <a:pt x="766826" y="28448"/>
                  </a:lnTo>
                  <a:lnTo>
                    <a:pt x="760349" y="34925"/>
                  </a:lnTo>
                  <a:lnTo>
                    <a:pt x="760349" y="50673"/>
                  </a:lnTo>
                  <a:lnTo>
                    <a:pt x="766826" y="57023"/>
                  </a:lnTo>
                  <a:lnTo>
                    <a:pt x="782574" y="57023"/>
                  </a:lnTo>
                  <a:lnTo>
                    <a:pt x="789051" y="50673"/>
                  </a:lnTo>
                  <a:lnTo>
                    <a:pt x="789051" y="34925"/>
                  </a:lnTo>
                  <a:lnTo>
                    <a:pt x="782574" y="28448"/>
                  </a:lnTo>
                  <a:close/>
                </a:path>
                <a:path w="903604" h="85725">
                  <a:moveTo>
                    <a:pt x="725424" y="28448"/>
                  </a:moveTo>
                  <a:lnTo>
                    <a:pt x="709676" y="28448"/>
                  </a:lnTo>
                  <a:lnTo>
                    <a:pt x="703199" y="34925"/>
                  </a:lnTo>
                  <a:lnTo>
                    <a:pt x="703199" y="50673"/>
                  </a:lnTo>
                  <a:lnTo>
                    <a:pt x="709676" y="57023"/>
                  </a:lnTo>
                  <a:lnTo>
                    <a:pt x="725424" y="57023"/>
                  </a:lnTo>
                  <a:lnTo>
                    <a:pt x="731774" y="50673"/>
                  </a:lnTo>
                  <a:lnTo>
                    <a:pt x="731774" y="34925"/>
                  </a:lnTo>
                  <a:lnTo>
                    <a:pt x="725424" y="28448"/>
                  </a:lnTo>
                  <a:close/>
                </a:path>
                <a:path w="903604" h="85725">
                  <a:moveTo>
                    <a:pt x="668274" y="28448"/>
                  </a:moveTo>
                  <a:lnTo>
                    <a:pt x="652399" y="28448"/>
                  </a:lnTo>
                  <a:lnTo>
                    <a:pt x="646049" y="34925"/>
                  </a:lnTo>
                  <a:lnTo>
                    <a:pt x="646049" y="50673"/>
                  </a:lnTo>
                  <a:lnTo>
                    <a:pt x="652399" y="57023"/>
                  </a:lnTo>
                  <a:lnTo>
                    <a:pt x="668274" y="57023"/>
                  </a:lnTo>
                  <a:lnTo>
                    <a:pt x="674624" y="50673"/>
                  </a:lnTo>
                  <a:lnTo>
                    <a:pt x="674624" y="34925"/>
                  </a:lnTo>
                  <a:lnTo>
                    <a:pt x="668274" y="28448"/>
                  </a:lnTo>
                  <a:close/>
                </a:path>
                <a:path w="903604" h="85725">
                  <a:moveTo>
                    <a:pt x="611124" y="28448"/>
                  </a:moveTo>
                  <a:lnTo>
                    <a:pt x="595249" y="28448"/>
                  </a:lnTo>
                  <a:lnTo>
                    <a:pt x="588899" y="34925"/>
                  </a:lnTo>
                  <a:lnTo>
                    <a:pt x="588899" y="50673"/>
                  </a:lnTo>
                  <a:lnTo>
                    <a:pt x="595249" y="57023"/>
                  </a:lnTo>
                  <a:lnTo>
                    <a:pt x="611124" y="57023"/>
                  </a:lnTo>
                  <a:lnTo>
                    <a:pt x="617474" y="50673"/>
                  </a:lnTo>
                  <a:lnTo>
                    <a:pt x="617474" y="34925"/>
                  </a:lnTo>
                  <a:lnTo>
                    <a:pt x="611124" y="28448"/>
                  </a:lnTo>
                  <a:close/>
                </a:path>
                <a:path w="903604" h="85725">
                  <a:moveTo>
                    <a:pt x="553846" y="28448"/>
                  </a:moveTo>
                  <a:lnTo>
                    <a:pt x="538099" y="28448"/>
                  </a:lnTo>
                  <a:lnTo>
                    <a:pt x="531621" y="34925"/>
                  </a:lnTo>
                  <a:lnTo>
                    <a:pt x="531621" y="50673"/>
                  </a:lnTo>
                  <a:lnTo>
                    <a:pt x="538099" y="57023"/>
                  </a:lnTo>
                  <a:lnTo>
                    <a:pt x="553846" y="57023"/>
                  </a:lnTo>
                  <a:lnTo>
                    <a:pt x="560324" y="50673"/>
                  </a:lnTo>
                  <a:lnTo>
                    <a:pt x="560324" y="34925"/>
                  </a:lnTo>
                  <a:lnTo>
                    <a:pt x="553846" y="28448"/>
                  </a:lnTo>
                  <a:close/>
                </a:path>
                <a:path w="903604" h="85725">
                  <a:moveTo>
                    <a:pt x="496696" y="28448"/>
                  </a:moveTo>
                  <a:lnTo>
                    <a:pt x="480949" y="28448"/>
                  </a:lnTo>
                  <a:lnTo>
                    <a:pt x="474471" y="34925"/>
                  </a:lnTo>
                  <a:lnTo>
                    <a:pt x="474471" y="50673"/>
                  </a:lnTo>
                  <a:lnTo>
                    <a:pt x="480949" y="57023"/>
                  </a:lnTo>
                  <a:lnTo>
                    <a:pt x="496696" y="57023"/>
                  </a:lnTo>
                  <a:lnTo>
                    <a:pt x="503046" y="50673"/>
                  </a:lnTo>
                  <a:lnTo>
                    <a:pt x="503046" y="34925"/>
                  </a:lnTo>
                  <a:lnTo>
                    <a:pt x="496696" y="28448"/>
                  </a:lnTo>
                  <a:close/>
                </a:path>
                <a:path w="903604" h="85725">
                  <a:moveTo>
                    <a:pt x="439546" y="28448"/>
                  </a:moveTo>
                  <a:lnTo>
                    <a:pt x="423671" y="28448"/>
                  </a:lnTo>
                  <a:lnTo>
                    <a:pt x="417321" y="34925"/>
                  </a:lnTo>
                  <a:lnTo>
                    <a:pt x="417321" y="50673"/>
                  </a:lnTo>
                  <a:lnTo>
                    <a:pt x="423671" y="57023"/>
                  </a:lnTo>
                  <a:lnTo>
                    <a:pt x="439546" y="57023"/>
                  </a:lnTo>
                  <a:lnTo>
                    <a:pt x="445896" y="50673"/>
                  </a:lnTo>
                  <a:lnTo>
                    <a:pt x="445896" y="34925"/>
                  </a:lnTo>
                  <a:lnTo>
                    <a:pt x="439546" y="28448"/>
                  </a:lnTo>
                  <a:close/>
                </a:path>
                <a:path w="903604" h="85725">
                  <a:moveTo>
                    <a:pt x="382396" y="28448"/>
                  </a:moveTo>
                  <a:lnTo>
                    <a:pt x="366521" y="28448"/>
                  </a:lnTo>
                  <a:lnTo>
                    <a:pt x="360171" y="34925"/>
                  </a:lnTo>
                  <a:lnTo>
                    <a:pt x="360171" y="50673"/>
                  </a:lnTo>
                  <a:lnTo>
                    <a:pt x="366521" y="57023"/>
                  </a:lnTo>
                  <a:lnTo>
                    <a:pt x="382396" y="57023"/>
                  </a:lnTo>
                  <a:lnTo>
                    <a:pt x="388746" y="50673"/>
                  </a:lnTo>
                  <a:lnTo>
                    <a:pt x="388746" y="34925"/>
                  </a:lnTo>
                  <a:lnTo>
                    <a:pt x="382396" y="28448"/>
                  </a:lnTo>
                  <a:close/>
                </a:path>
                <a:path w="903604" h="85725">
                  <a:moveTo>
                    <a:pt x="325119" y="28448"/>
                  </a:moveTo>
                  <a:lnTo>
                    <a:pt x="317245" y="28575"/>
                  </a:lnTo>
                  <a:lnTo>
                    <a:pt x="309371" y="28575"/>
                  </a:lnTo>
                  <a:lnTo>
                    <a:pt x="303021" y="34925"/>
                  </a:lnTo>
                  <a:lnTo>
                    <a:pt x="303021" y="50673"/>
                  </a:lnTo>
                  <a:lnTo>
                    <a:pt x="309371" y="57150"/>
                  </a:lnTo>
                  <a:lnTo>
                    <a:pt x="317245" y="57023"/>
                  </a:lnTo>
                  <a:lnTo>
                    <a:pt x="325119" y="57023"/>
                  </a:lnTo>
                  <a:lnTo>
                    <a:pt x="331596" y="50673"/>
                  </a:lnTo>
                  <a:lnTo>
                    <a:pt x="331596" y="34925"/>
                  </a:lnTo>
                  <a:lnTo>
                    <a:pt x="325119" y="28448"/>
                  </a:lnTo>
                  <a:close/>
                </a:path>
                <a:path w="903604" h="85725">
                  <a:moveTo>
                    <a:pt x="267969" y="28575"/>
                  </a:moveTo>
                  <a:lnTo>
                    <a:pt x="252221" y="28575"/>
                  </a:lnTo>
                  <a:lnTo>
                    <a:pt x="245744" y="34925"/>
                  </a:lnTo>
                  <a:lnTo>
                    <a:pt x="245744" y="50673"/>
                  </a:lnTo>
                  <a:lnTo>
                    <a:pt x="252221" y="57150"/>
                  </a:lnTo>
                  <a:lnTo>
                    <a:pt x="267969" y="57150"/>
                  </a:lnTo>
                  <a:lnTo>
                    <a:pt x="274446" y="50673"/>
                  </a:lnTo>
                  <a:lnTo>
                    <a:pt x="274446" y="34925"/>
                  </a:lnTo>
                  <a:lnTo>
                    <a:pt x="267969" y="28575"/>
                  </a:lnTo>
                  <a:close/>
                </a:path>
                <a:path w="903604" h="85725">
                  <a:moveTo>
                    <a:pt x="210819" y="28575"/>
                  </a:moveTo>
                  <a:lnTo>
                    <a:pt x="194944" y="28575"/>
                  </a:lnTo>
                  <a:lnTo>
                    <a:pt x="188594" y="34925"/>
                  </a:lnTo>
                  <a:lnTo>
                    <a:pt x="188594" y="50673"/>
                  </a:lnTo>
                  <a:lnTo>
                    <a:pt x="194944" y="57150"/>
                  </a:lnTo>
                  <a:lnTo>
                    <a:pt x="210819" y="57150"/>
                  </a:lnTo>
                  <a:lnTo>
                    <a:pt x="217169" y="50673"/>
                  </a:lnTo>
                  <a:lnTo>
                    <a:pt x="217169" y="34925"/>
                  </a:lnTo>
                  <a:lnTo>
                    <a:pt x="210819" y="28575"/>
                  </a:lnTo>
                  <a:close/>
                </a:path>
                <a:path w="903604" h="85725">
                  <a:moveTo>
                    <a:pt x="153669" y="28575"/>
                  </a:moveTo>
                  <a:lnTo>
                    <a:pt x="137794" y="28575"/>
                  </a:lnTo>
                  <a:lnTo>
                    <a:pt x="131444" y="34925"/>
                  </a:lnTo>
                  <a:lnTo>
                    <a:pt x="131444" y="50673"/>
                  </a:lnTo>
                  <a:lnTo>
                    <a:pt x="137794" y="57150"/>
                  </a:lnTo>
                  <a:lnTo>
                    <a:pt x="153669" y="57150"/>
                  </a:lnTo>
                  <a:lnTo>
                    <a:pt x="160019" y="50673"/>
                  </a:lnTo>
                  <a:lnTo>
                    <a:pt x="160019" y="34925"/>
                  </a:lnTo>
                  <a:lnTo>
                    <a:pt x="153669" y="28575"/>
                  </a:lnTo>
                  <a:close/>
                </a:path>
                <a:path w="903604" h="85725">
                  <a:moveTo>
                    <a:pt x="85725" y="0"/>
                  </a:moveTo>
                  <a:lnTo>
                    <a:pt x="0" y="42799"/>
                  </a:lnTo>
                  <a:lnTo>
                    <a:pt x="85725" y="85725"/>
                  </a:lnTo>
                  <a:lnTo>
                    <a:pt x="85725" y="57150"/>
                  </a:lnTo>
                  <a:lnTo>
                    <a:pt x="80644" y="57150"/>
                  </a:lnTo>
                  <a:lnTo>
                    <a:pt x="74294" y="50673"/>
                  </a:lnTo>
                  <a:lnTo>
                    <a:pt x="74294" y="34925"/>
                  </a:lnTo>
                  <a:lnTo>
                    <a:pt x="80644" y="28575"/>
                  </a:lnTo>
                  <a:lnTo>
                    <a:pt x="85725" y="28575"/>
                  </a:lnTo>
                  <a:lnTo>
                    <a:pt x="85725" y="0"/>
                  </a:lnTo>
                  <a:close/>
                </a:path>
                <a:path w="903604" h="85725">
                  <a:moveTo>
                    <a:pt x="85725" y="28575"/>
                  </a:moveTo>
                  <a:lnTo>
                    <a:pt x="80644" y="28575"/>
                  </a:lnTo>
                  <a:lnTo>
                    <a:pt x="74294" y="34925"/>
                  </a:lnTo>
                  <a:lnTo>
                    <a:pt x="74294" y="50673"/>
                  </a:lnTo>
                  <a:lnTo>
                    <a:pt x="80644" y="57150"/>
                  </a:lnTo>
                  <a:lnTo>
                    <a:pt x="85725" y="57150"/>
                  </a:lnTo>
                  <a:lnTo>
                    <a:pt x="85725" y="28575"/>
                  </a:lnTo>
                  <a:close/>
                </a:path>
                <a:path w="903604" h="85725">
                  <a:moveTo>
                    <a:pt x="96519" y="28575"/>
                  </a:moveTo>
                  <a:lnTo>
                    <a:pt x="85725" y="28575"/>
                  </a:lnTo>
                  <a:lnTo>
                    <a:pt x="85725" y="57150"/>
                  </a:lnTo>
                  <a:lnTo>
                    <a:pt x="96519" y="57150"/>
                  </a:lnTo>
                  <a:lnTo>
                    <a:pt x="102869" y="50673"/>
                  </a:lnTo>
                  <a:lnTo>
                    <a:pt x="102869" y="34925"/>
                  </a:lnTo>
                  <a:lnTo>
                    <a:pt x="96519" y="28575"/>
                  </a:lnTo>
                  <a:close/>
                </a:path>
              </a:pathLst>
            </a:custGeom>
            <a:solidFill>
              <a:srgbClr val="00000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sp>
          <p:nvSpPr>
            <p:cNvPr id="815" name="object 58"/>
            <p:cNvSpPr/>
            <p:nvPr/>
          </p:nvSpPr>
          <p:spPr>
            <a:xfrm>
              <a:off x="4437000" y="1744200"/>
              <a:ext cx="5760" cy="587520"/>
            </a:xfrm>
            <a:custGeom>
              <a:avLst/>
              <a:gdLst>
                <a:gd name="textAreaLeft" fmla="*/ 0 w 5760"/>
                <a:gd name="textAreaRight" fmla="*/ 8280 w 5760"/>
                <a:gd name="textAreaTop" fmla="*/ 0 h 587520"/>
                <a:gd name="textAreaBottom" fmla="*/ 590040 h 587520"/>
              </a:gdLst>
              <a:ahLst/>
              <a:rect l="textAreaLeft" t="textAreaTop" r="textAreaRight" b="textAreaBottom"/>
              <a:pathLst>
                <a:path w="8254" h="589914">
                  <a:moveTo>
                    <a:pt x="7874" y="0"/>
                  </a:moveTo>
                  <a:lnTo>
                    <a:pt x="0" y="589534"/>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16" name="object 59" descr=""/>
            <p:cNvPicPr/>
            <p:nvPr/>
          </p:nvPicPr>
          <p:blipFill>
            <a:blip r:embed="rId8"/>
            <a:stretch/>
          </p:blipFill>
          <p:spPr>
            <a:xfrm>
              <a:off x="5411880" y="3880080"/>
              <a:ext cx="2812320" cy="1215000"/>
            </a:xfrm>
            <a:prstGeom prst="rect">
              <a:avLst/>
            </a:prstGeom>
            <a:ln w="0">
              <a:noFill/>
            </a:ln>
          </p:spPr>
        </p:pic>
        <p:sp>
          <p:nvSpPr>
            <p:cNvPr id="817" name="object 60"/>
            <p:cNvSpPr/>
            <p:nvPr/>
          </p:nvSpPr>
          <p:spPr>
            <a:xfrm>
              <a:off x="5411880" y="3880080"/>
              <a:ext cx="2812320" cy="1215360"/>
            </a:xfrm>
            <a:custGeom>
              <a:avLst/>
              <a:gdLst>
                <a:gd name="textAreaLeft" fmla="*/ 0 w 2812320"/>
                <a:gd name="textAreaRight" fmla="*/ 2814840 w 2812320"/>
                <a:gd name="textAreaTop" fmla="*/ 0 h 1215360"/>
                <a:gd name="textAreaBottom" fmla="*/ 1217880 h 1215360"/>
              </a:gdLst>
              <a:ahLst/>
              <a:rect l="textAreaLeft" t="textAreaTop" r="textAreaRight" b="textAreaBottom"/>
              <a:pathLst>
                <a:path w="2814954" h="1217929">
                  <a:moveTo>
                    <a:pt x="0" y="121793"/>
                  </a:moveTo>
                  <a:lnTo>
                    <a:pt x="9582" y="74420"/>
                  </a:lnTo>
                  <a:lnTo>
                    <a:pt x="35702" y="35702"/>
                  </a:lnTo>
                  <a:lnTo>
                    <a:pt x="74420" y="9582"/>
                  </a:lnTo>
                  <a:lnTo>
                    <a:pt x="121792" y="0"/>
                  </a:lnTo>
                  <a:lnTo>
                    <a:pt x="2693034" y="0"/>
                  </a:lnTo>
                  <a:lnTo>
                    <a:pt x="2740407" y="9582"/>
                  </a:lnTo>
                  <a:lnTo>
                    <a:pt x="2779125" y="35702"/>
                  </a:lnTo>
                  <a:lnTo>
                    <a:pt x="2805245" y="74420"/>
                  </a:lnTo>
                  <a:lnTo>
                    <a:pt x="2814828" y="121793"/>
                  </a:lnTo>
                  <a:lnTo>
                    <a:pt x="2814828" y="1095883"/>
                  </a:lnTo>
                  <a:lnTo>
                    <a:pt x="2805245" y="1143255"/>
                  </a:lnTo>
                  <a:lnTo>
                    <a:pt x="2779125" y="1181973"/>
                  </a:lnTo>
                  <a:lnTo>
                    <a:pt x="2740407" y="1208093"/>
                  </a:lnTo>
                  <a:lnTo>
                    <a:pt x="2693034" y="1217676"/>
                  </a:lnTo>
                  <a:lnTo>
                    <a:pt x="121792" y="1217676"/>
                  </a:lnTo>
                  <a:lnTo>
                    <a:pt x="74420" y="1208093"/>
                  </a:lnTo>
                  <a:lnTo>
                    <a:pt x="35702" y="1181973"/>
                  </a:lnTo>
                  <a:lnTo>
                    <a:pt x="9582" y="1143255"/>
                  </a:lnTo>
                  <a:lnTo>
                    <a:pt x="0" y="1095883"/>
                  </a:lnTo>
                  <a:lnTo>
                    <a:pt x="0" y="121793"/>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18" name="object 61"/>
          <p:cNvSpPr/>
          <p:nvPr/>
        </p:nvSpPr>
        <p:spPr>
          <a:xfrm>
            <a:off x="5527440" y="3919320"/>
            <a:ext cx="192348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 strike="noStrike" u="sng">
                <a:solidFill>
                  <a:srgbClr val="000000"/>
                </a:solidFill>
                <a:uFill>
                  <a:solidFill>
                    <a:srgbClr val="000000"/>
                  </a:solidFill>
                </a:uFill>
                <a:latin typeface="Corbel"/>
                <a:ea typeface="DejaVu Sans"/>
              </a:rPr>
              <a:t>Axe</a:t>
            </a:r>
            <a:r>
              <a:rPr b="1" lang="fr-FR" sz="1200" spc="-32" strike="noStrike" u="sng">
                <a:solidFill>
                  <a:srgbClr val="000000"/>
                </a:solidFill>
                <a:uFill>
                  <a:solidFill>
                    <a:srgbClr val="000000"/>
                  </a:solidFill>
                </a:uFill>
                <a:latin typeface="Corbel"/>
                <a:ea typeface="DejaVu Sans"/>
              </a:rPr>
              <a:t> </a:t>
            </a:r>
            <a:r>
              <a:rPr b="1" lang="fr-FR" sz="1200" spc="-12" strike="noStrike" u="sng">
                <a:solidFill>
                  <a:srgbClr val="000000"/>
                </a:solidFill>
                <a:uFill>
                  <a:solidFill>
                    <a:srgbClr val="000000"/>
                  </a:solidFill>
                </a:uFill>
                <a:latin typeface="Corbel"/>
                <a:ea typeface="DejaVu Sans"/>
              </a:rPr>
              <a:t>d’amélioration</a:t>
            </a:r>
            <a:r>
              <a:rPr b="1" lang="fr-FR" sz="1200" spc="-7" strike="noStrike" u="sng">
                <a:solidFill>
                  <a:srgbClr val="000000"/>
                </a:solidFill>
                <a:uFill>
                  <a:solidFill>
                    <a:srgbClr val="000000"/>
                  </a:solidFill>
                </a:uFill>
                <a:latin typeface="Corbel"/>
                <a:ea typeface="DejaVu Sans"/>
              </a:rPr>
              <a:t> </a:t>
            </a:r>
            <a:r>
              <a:rPr b="1" lang="fr-FR" sz="1200" spc="-1" strike="noStrike" u="sng">
                <a:solidFill>
                  <a:srgbClr val="000000"/>
                </a:solidFill>
                <a:uFill>
                  <a:solidFill>
                    <a:srgbClr val="000000"/>
                  </a:solidFill>
                </a:uFill>
                <a:latin typeface="Corbel"/>
                <a:ea typeface="DejaVu Sans"/>
              </a:rPr>
              <a:t>identifié</a:t>
            </a:r>
            <a:r>
              <a:rPr b="1" lang="fr-FR" sz="1200" spc="-12"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p:txBody>
      </p:sp>
      <p:grpSp>
        <p:nvGrpSpPr>
          <p:cNvPr id="819" name="object 1"/>
          <p:cNvGrpSpPr/>
          <p:nvPr/>
        </p:nvGrpSpPr>
        <p:grpSpPr>
          <a:xfrm>
            <a:off x="1753920" y="3571560"/>
            <a:ext cx="7599600" cy="2535120"/>
            <a:chOff x="1753920" y="3571560"/>
            <a:chExt cx="7599600" cy="2535120"/>
          </a:xfrm>
        </p:grpSpPr>
        <p:sp>
          <p:nvSpPr>
            <p:cNvPr id="820" name="object 90"/>
            <p:cNvSpPr/>
            <p:nvPr/>
          </p:nvSpPr>
          <p:spPr>
            <a:xfrm>
              <a:off x="8876520" y="6106320"/>
              <a:ext cx="477000" cy="360"/>
            </a:xfrm>
            <a:custGeom>
              <a:avLst/>
              <a:gdLst>
                <a:gd name="textAreaLeft" fmla="*/ 0 w 477000"/>
                <a:gd name="textAreaRight" fmla="*/ 479520 w 477000"/>
                <a:gd name="textAreaTop" fmla="*/ 0 h 360"/>
                <a:gd name="textAreaBottom" fmla="*/ 46080 h 360"/>
              </a:gdLst>
              <a:ahLst/>
              <a:rect l="textAreaLeft" t="textAreaTop" r="textAreaRight" b="textAreaBottom"/>
              <a:pathLst>
                <a:path w="419734" h="0">
                  <a:moveTo>
                    <a:pt x="419734" y="0"/>
                  </a:moveTo>
                  <a:lnTo>
                    <a:pt x="0" y="0"/>
                  </a:lnTo>
                </a:path>
              </a:pathLst>
            </a:custGeom>
            <a:noFill/>
            <a:ln w="28575">
              <a:solidFill>
                <a:srgbClr val="000000"/>
              </a:solidFill>
              <a:prstDash val="dot"/>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821" name="object 91" descr=""/>
            <p:cNvPicPr/>
            <p:nvPr/>
          </p:nvPicPr>
          <p:blipFill>
            <a:blip r:embed="rId9"/>
            <a:stretch/>
          </p:blipFill>
          <p:spPr>
            <a:xfrm>
              <a:off x="1753920" y="3571560"/>
              <a:ext cx="1772280" cy="1744920"/>
            </a:xfrm>
            <a:prstGeom prst="rect">
              <a:avLst/>
            </a:prstGeom>
            <a:ln w="0">
              <a:noFill/>
            </a:ln>
          </p:spPr>
        </p:pic>
        <p:sp>
          <p:nvSpPr>
            <p:cNvPr id="822" name="object 92"/>
            <p:cNvSpPr/>
            <p:nvPr/>
          </p:nvSpPr>
          <p:spPr>
            <a:xfrm>
              <a:off x="1753920" y="3571560"/>
              <a:ext cx="1772280" cy="1744920"/>
            </a:xfrm>
            <a:custGeom>
              <a:avLst/>
              <a:gdLst>
                <a:gd name="textAreaLeft" fmla="*/ 0 w 1772280"/>
                <a:gd name="textAreaRight" fmla="*/ 1774800 w 1772280"/>
                <a:gd name="textAreaTop" fmla="*/ 0 h 1744920"/>
                <a:gd name="textAreaBottom" fmla="*/ 1747440 h 1744920"/>
              </a:gdLst>
              <a:ahLst/>
              <a:rect l="textAreaLeft" t="textAreaTop" r="textAreaRight" b="textAreaBottom"/>
              <a:pathLst>
                <a:path w="1553210" h="1435735">
                  <a:moveTo>
                    <a:pt x="0" y="113664"/>
                  </a:moveTo>
                  <a:lnTo>
                    <a:pt x="8937" y="69437"/>
                  </a:lnTo>
                  <a:lnTo>
                    <a:pt x="33305" y="33305"/>
                  </a:lnTo>
                  <a:lnTo>
                    <a:pt x="69437" y="8937"/>
                  </a:lnTo>
                  <a:lnTo>
                    <a:pt x="113664" y="0"/>
                  </a:lnTo>
                  <a:lnTo>
                    <a:pt x="1439291" y="0"/>
                  </a:lnTo>
                  <a:lnTo>
                    <a:pt x="1483518" y="8937"/>
                  </a:lnTo>
                  <a:lnTo>
                    <a:pt x="1519650" y="33305"/>
                  </a:lnTo>
                  <a:lnTo>
                    <a:pt x="1544018" y="69437"/>
                  </a:lnTo>
                  <a:lnTo>
                    <a:pt x="1552956" y="113664"/>
                  </a:lnTo>
                  <a:lnTo>
                    <a:pt x="1552956" y="1321942"/>
                  </a:lnTo>
                  <a:lnTo>
                    <a:pt x="1544018" y="1366170"/>
                  </a:lnTo>
                  <a:lnTo>
                    <a:pt x="1519650" y="1402302"/>
                  </a:lnTo>
                  <a:lnTo>
                    <a:pt x="1483518" y="1426670"/>
                  </a:lnTo>
                  <a:lnTo>
                    <a:pt x="1439291" y="1435608"/>
                  </a:lnTo>
                  <a:lnTo>
                    <a:pt x="113664" y="1435608"/>
                  </a:lnTo>
                  <a:lnTo>
                    <a:pt x="69437" y="1426670"/>
                  </a:lnTo>
                  <a:lnTo>
                    <a:pt x="33305" y="1402302"/>
                  </a:lnTo>
                  <a:lnTo>
                    <a:pt x="8937" y="1366170"/>
                  </a:lnTo>
                  <a:lnTo>
                    <a:pt x="0" y="1321942"/>
                  </a:lnTo>
                  <a:lnTo>
                    <a:pt x="0" y="11366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23" name="object 62"/>
          <p:cNvSpPr/>
          <p:nvPr/>
        </p:nvSpPr>
        <p:spPr>
          <a:xfrm>
            <a:off x="5527440" y="4285080"/>
            <a:ext cx="2418840" cy="742320"/>
          </a:xfrm>
          <a:prstGeom prst="rect">
            <a:avLst/>
          </a:prstGeom>
          <a:noFill/>
          <a:ln w="0">
            <a:noFill/>
          </a:ln>
        </p:spPr>
        <p:style>
          <a:lnRef idx="0"/>
          <a:fillRef idx="0"/>
          <a:effectRef idx="0"/>
          <a:fontRef idx="minor"/>
        </p:style>
        <p:txBody>
          <a:bodyPr lIns="0" rIns="0" tIns="12600" bIns="0" anchor="t">
            <a:spAutoFit/>
          </a:bodyPr>
          <a:p>
            <a:pPr marL="186120" indent="-173520">
              <a:lnSpc>
                <a:spcPct val="100000"/>
              </a:lnSpc>
              <a:spcBef>
                <a:spcPts val="99"/>
              </a:spcBef>
              <a:buClr>
                <a:srgbClr val="000000"/>
              </a:buClr>
              <a:buFont typeface="Arial"/>
              <a:buChar char="•"/>
              <a:tabLst>
                <a:tab algn="l" pos="186120"/>
              </a:tabLst>
            </a:pPr>
            <a:r>
              <a:rPr b="0" lang="fr-FR" sz="1200" spc="-12" strike="noStrike">
                <a:solidFill>
                  <a:srgbClr val="000000"/>
                </a:solidFill>
                <a:latin typeface="Corbel"/>
                <a:ea typeface="DejaVu Sans"/>
              </a:rPr>
              <a:t>D’autres</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modèles</a:t>
            </a:r>
            <a:r>
              <a:rPr b="0" lang="fr-FR" sz="1200" spc="-1" strike="noStrike">
                <a:solidFill>
                  <a:srgbClr val="000000"/>
                </a:solidFill>
                <a:latin typeface="Corbel"/>
                <a:ea typeface="DejaVu Sans"/>
              </a:rPr>
              <a:t> de </a:t>
            </a:r>
            <a:r>
              <a:rPr b="0" lang="fr-FR" sz="1200" spc="-12" strike="noStrike">
                <a:solidFill>
                  <a:srgbClr val="000000"/>
                </a:solidFill>
                <a:latin typeface="Corbel"/>
                <a:ea typeface="DejaVu Sans"/>
              </a:rPr>
              <a:t>classification</a:t>
            </a:r>
            <a:r>
              <a:rPr b="0" lang="fr-FR" sz="1200" spc="-1" strike="noStrike">
                <a:solidFill>
                  <a:srgbClr val="000000"/>
                </a:solidFill>
                <a:latin typeface="Corbel"/>
                <a:ea typeface="DejaVu Sans"/>
              </a:rPr>
              <a:t> </a:t>
            </a:r>
            <a:r>
              <a:rPr b="0" lang="fr-FR" sz="1200" spc="-52" strike="noStrike">
                <a:solidFill>
                  <a:srgbClr val="000000"/>
                </a:solidFill>
                <a:latin typeface="Corbel"/>
                <a:ea typeface="DejaVu Sans"/>
              </a:rPr>
              <a:t>à</a:t>
            </a:r>
            <a:endParaRPr b="0" lang="fr-FR" sz="1200" spc="-1" strike="noStrike">
              <a:solidFill>
                <a:srgbClr val="000000"/>
              </a:solidFill>
              <a:latin typeface="Arial"/>
            </a:endParaRPr>
          </a:p>
          <a:p>
            <a:pPr marL="184680">
              <a:lnSpc>
                <a:spcPct val="100000"/>
              </a:lnSpc>
              <a:tabLst>
                <a:tab algn="l" pos="186120"/>
              </a:tabLst>
            </a:pPr>
            <a:r>
              <a:rPr b="0" lang="fr-FR" sz="1200" spc="-12" strike="noStrike">
                <a:solidFill>
                  <a:srgbClr val="000000"/>
                </a:solidFill>
                <a:latin typeface="Corbel"/>
                <a:ea typeface="DejaVu Sans"/>
              </a:rPr>
              <a:t>tester.</a:t>
            </a:r>
            <a:endParaRPr b="0" lang="fr-FR" sz="1200" spc="-1" strike="noStrike">
              <a:solidFill>
                <a:srgbClr val="000000"/>
              </a:solidFill>
              <a:latin typeface="Arial"/>
            </a:endParaRPr>
          </a:p>
          <a:p>
            <a:pPr marL="184680" indent="-172800">
              <a:lnSpc>
                <a:spcPct val="100000"/>
              </a:lnSpc>
              <a:buClr>
                <a:srgbClr val="000000"/>
              </a:buClr>
              <a:buFont typeface="Arial"/>
              <a:buChar char="•"/>
              <a:tabLst>
                <a:tab algn="l" pos="184680"/>
              </a:tabLst>
            </a:pPr>
            <a:r>
              <a:rPr b="0" lang="fr-FR" sz="1200" spc="-12" strike="noStrike">
                <a:solidFill>
                  <a:srgbClr val="000000"/>
                </a:solidFill>
                <a:latin typeface="Corbel"/>
                <a:ea typeface="DejaVu Sans"/>
              </a:rPr>
              <a:t>Optimisation</a:t>
            </a:r>
            <a:r>
              <a:rPr b="0" lang="fr-FR" sz="1200" spc="-1" strike="noStrike">
                <a:solidFill>
                  <a:srgbClr val="000000"/>
                </a:solidFill>
                <a:latin typeface="Corbel"/>
                <a:ea typeface="DejaVu Sans"/>
              </a:rPr>
              <a:t> des </a:t>
            </a:r>
            <a:r>
              <a:rPr b="0" lang="fr-FR" sz="1200" spc="-12" strike="noStrike">
                <a:solidFill>
                  <a:srgbClr val="000000"/>
                </a:solidFill>
                <a:latin typeface="Corbel"/>
                <a:ea typeface="DejaVu Sans"/>
              </a:rPr>
              <a:t>modèles</a:t>
            </a:r>
            <a:r>
              <a:rPr b="0" lang="fr-FR" sz="1200" spc="-1" strike="noStrike">
                <a:solidFill>
                  <a:srgbClr val="000000"/>
                </a:solidFill>
                <a:latin typeface="Corbel"/>
                <a:ea typeface="DejaVu Sans"/>
              </a:rPr>
              <a:t> </a:t>
            </a:r>
            <a:r>
              <a:rPr b="0" lang="fr-FR" sz="1200" spc="-21" strike="noStrike">
                <a:solidFill>
                  <a:srgbClr val="000000"/>
                </a:solidFill>
                <a:latin typeface="Corbel"/>
                <a:ea typeface="DejaVu Sans"/>
              </a:rPr>
              <a:t>avec </a:t>
            </a:r>
            <a:r>
              <a:rPr b="0" lang="fr-FR" sz="1200" spc="-12" strike="noStrike">
                <a:solidFill>
                  <a:srgbClr val="000000"/>
                </a:solidFill>
                <a:latin typeface="Corbel"/>
                <a:ea typeface="DejaVu Sans"/>
              </a:rPr>
              <a:t>GridSearchCV.</a:t>
            </a:r>
            <a:endParaRPr b="0" lang="fr-FR" sz="1200" spc="-1" strike="noStrike">
              <a:solidFill>
                <a:srgbClr val="000000"/>
              </a:solidFill>
              <a:latin typeface="Arial"/>
            </a:endParaRPr>
          </a:p>
        </p:txBody>
      </p:sp>
      <p:sp>
        <p:nvSpPr>
          <p:cNvPr id="824" name="object 17"/>
          <p:cNvSpPr/>
          <p:nvPr/>
        </p:nvSpPr>
        <p:spPr>
          <a:xfrm>
            <a:off x="1777320" y="3657960"/>
            <a:ext cx="1610280" cy="1107360"/>
          </a:xfrm>
          <a:prstGeom prst="rect">
            <a:avLst/>
          </a:prstGeom>
          <a:noFill/>
          <a:ln w="0">
            <a:noFill/>
          </a:ln>
        </p:spPr>
        <p:style>
          <a:lnRef idx="0"/>
          <a:fillRef idx="0"/>
          <a:effectRef idx="0"/>
          <a:fontRef idx="minor"/>
        </p:style>
        <p:txBody>
          <a:bodyPr lIns="0" rIns="0" tIns="12600" bIns="0" anchor="t">
            <a:spAutoFit/>
          </a:bodyPr>
          <a:p>
            <a:pPr marL="12240" algn="ctr">
              <a:lnSpc>
                <a:spcPct val="100000"/>
              </a:lnSpc>
              <a:spcBef>
                <a:spcPts val="99"/>
              </a:spcBef>
            </a:pPr>
            <a:r>
              <a:rPr b="0" lang="fr-FR" sz="1200" spc="-12" strike="noStrike">
                <a:solidFill>
                  <a:srgbClr val="000000"/>
                </a:solidFill>
                <a:latin typeface="Corbel"/>
                <a:ea typeface="DejaVu Sans"/>
              </a:rPr>
              <a:t>Equilibrage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histogramme </a:t>
            </a:r>
            <a:r>
              <a:rPr b="0" lang="fr-FR" sz="1200" spc="-1" strike="noStrike">
                <a:solidFill>
                  <a:srgbClr val="000000"/>
                </a:solidFill>
                <a:latin typeface="Corbel"/>
                <a:ea typeface="DejaVu Sans"/>
              </a:rPr>
              <a:t>Filtre</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bruit</a:t>
            </a:r>
            <a:endParaRPr b="0" lang="fr-FR" sz="1200" spc="-1" strike="noStrike">
              <a:solidFill>
                <a:srgbClr val="000000"/>
              </a:solidFill>
              <a:latin typeface="Arial"/>
            </a:endParaRPr>
          </a:p>
          <a:p>
            <a:pPr marL="495360" algn="ctr">
              <a:lnSpc>
                <a:spcPct val="100000"/>
              </a:lnSpc>
            </a:pPr>
            <a:r>
              <a:rPr b="0" lang="fr-FR" sz="1200" spc="-12" strike="noStrike">
                <a:solidFill>
                  <a:srgbClr val="000000"/>
                </a:solidFill>
                <a:latin typeface="Corbel"/>
                <a:ea typeface="DejaVu Sans"/>
              </a:rPr>
              <a:t>Contraste </a:t>
            </a:r>
            <a:r>
              <a:rPr b="0" lang="fr-FR" sz="1200" spc="-21" strike="noStrike">
                <a:solidFill>
                  <a:srgbClr val="000000"/>
                </a:solidFill>
                <a:latin typeface="Corbel"/>
                <a:ea typeface="DejaVu Sans"/>
              </a:rPr>
              <a:t>BoVW</a:t>
            </a:r>
            <a:endParaRPr b="0" lang="fr-FR" sz="1200" spc="-1" strike="noStrike">
              <a:solidFill>
                <a:srgbClr val="000000"/>
              </a:solidFill>
              <a:latin typeface="Arial"/>
            </a:endParaRPr>
          </a:p>
          <a:p>
            <a:pPr marL="1800" algn="ctr">
              <a:lnSpc>
                <a:spcPct val="100000"/>
              </a:lnSpc>
            </a:pPr>
            <a:r>
              <a:rPr b="0" lang="fr-FR" sz="1200" spc="-21" strike="noStrike" u="sng">
                <a:solidFill>
                  <a:srgbClr val="000000"/>
                </a:solidFill>
                <a:uFill>
                  <a:solidFill>
                    <a:srgbClr val="000000"/>
                  </a:solidFill>
                </a:uFill>
                <a:latin typeface="Corbel"/>
                <a:ea typeface="DejaVu Sans"/>
              </a:rPr>
              <a:t>Transfer</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Learning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671760" indent="-173520">
              <a:lnSpc>
                <a:spcPct val="100000"/>
              </a:lnSpc>
              <a:buClr>
                <a:srgbClr val="000000"/>
              </a:buClr>
              <a:buFont typeface="Arial"/>
              <a:buChar char="•"/>
              <a:tabLst>
                <a:tab algn="l" pos="671760"/>
              </a:tabLst>
            </a:pPr>
            <a:r>
              <a:rPr b="0" lang="fr-FR" sz="1200" spc="-12" strike="noStrike">
                <a:solidFill>
                  <a:srgbClr val="000000"/>
                </a:solidFill>
                <a:latin typeface="Corbel"/>
                <a:ea typeface="DejaVu Sans"/>
              </a:rPr>
              <a:t>VGG16</a:t>
            </a:r>
            <a:endParaRPr b="0" lang="fr-FR" sz="1200" spc="-1" strike="noStrike">
              <a:solidFill>
                <a:srgbClr val="000000"/>
              </a:solidFill>
              <a:latin typeface="Arial"/>
            </a:endParaRPr>
          </a:p>
          <a:p>
            <a:pPr marL="590040" indent="-173520">
              <a:lnSpc>
                <a:spcPct val="100000"/>
              </a:lnSpc>
              <a:buClr>
                <a:srgbClr val="000000"/>
              </a:buClr>
              <a:buFont typeface="Arial"/>
              <a:buChar char="•"/>
              <a:tabLst>
                <a:tab algn="l" pos="590040"/>
              </a:tabLst>
            </a:pPr>
            <a:r>
              <a:rPr b="0" lang="fr-FR" sz="1200" spc="-12" strike="noStrike">
                <a:solidFill>
                  <a:srgbClr val="000000"/>
                </a:solidFill>
                <a:latin typeface="Corbel"/>
                <a:ea typeface="DejaVu Sans"/>
              </a:rPr>
              <a:t>ResNet50</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title"/>
          </p:nvPr>
        </p:nvSpPr>
        <p:spPr>
          <a:xfrm>
            <a:off x="1563120" y="18000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API</a:t>
            </a:r>
            <a:r>
              <a:rPr b="1" lang="fr-FR" sz="4000" spc="-185" strike="noStrike">
                <a:solidFill>
                  <a:srgbClr val="000000"/>
                </a:solidFill>
                <a:latin typeface="Corbel"/>
              </a:rPr>
              <a:t> </a:t>
            </a:r>
            <a:endParaRPr b="0" lang="fr-FR" sz="4000" spc="-1" strike="noStrike">
              <a:solidFill>
                <a:srgbClr val="000000"/>
              </a:solidFill>
              <a:latin typeface="Arial"/>
            </a:endParaRPr>
          </a:p>
        </p:txBody>
      </p:sp>
      <p:grpSp>
        <p:nvGrpSpPr>
          <p:cNvPr id="826" name="object 29"/>
          <p:cNvGrpSpPr/>
          <p:nvPr/>
        </p:nvGrpSpPr>
        <p:grpSpPr>
          <a:xfrm>
            <a:off x="76320" y="6348240"/>
            <a:ext cx="395640" cy="438120"/>
            <a:chOff x="76320" y="6348240"/>
            <a:chExt cx="395640" cy="438120"/>
          </a:xfrm>
        </p:grpSpPr>
        <p:pic>
          <p:nvPicPr>
            <p:cNvPr id="827" name="object 30" descr=""/>
            <p:cNvPicPr/>
            <p:nvPr/>
          </p:nvPicPr>
          <p:blipFill>
            <a:blip r:embed="rId1"/>
            <a:stretch/>
          </p:blipFill>
          <p:spPr>
            <a:xfrm>
              <a:off x="76320" y="6348240"/>
              <a:ext cx="395280" cy="437760"/>
            </a:xfrm>
            <a:prstGeom prst="rect">
              <a:avLst/>
            </a:prstGeom>
            <a:ln w="0">
              <a:noFill/>
            </a:ln>
          </p:spPr>
        </p:pic>
        <p:sp>
          <p:nvSpPr>
            <p:cNvPr id="828" name="object 31"/>
            <p:cNvSpPr/>
            <p:nvPr/>
          </p:nvSpPr>
          <p:spPr>
            <a:xfrm>
              <a:off x="76320" y="6348240"/>
              <a:ext cx="395640" cy="438120"/>
            </a:xfrm>
            <a:custGeom>
              <a:avLst/>
              <a:gdLst>
                <a:gd name="textAreaLeft" fmla="*/ 0 w 395640"/>
                <a:gd name="textAreaRight" fmla="*/ 398160 w 395640"/>
                <a:gd name="textAreaTop" fmla="*/ 0 h 438120"/>
                <a:gd name="textAreaBottom" fmla="*/ 440640 h 438120"/>
              </a:gdLst>
              <a:ahLst/>
              <a:rect l="textAreaLeft" t="textAreaTop" r="textAreaRight" b="textAreaBottom"/>
              <a:pathLst>
                <a:path w="398145" h="440690">
                  <a:moveTo>
                    <a:pt x="348043" y="145630"/>
                  </a:moveTo>
                  <a:lnTo>
                    <a:pt x="310756" y="145630"/>
                  </a:lnTo>
                  <a:lnTo>
                    <a:pt x="310756" y="257505"/>
                  </a:lnTo>
                  <a:lnTo>
                    <a:pt x="301964" y="301051"/>
                  </a:lnTo>
                  <a:lnTo>
                    <a:pt x="277988" y="336611"/>
                  </a:lnTo>
                  <a:lnTo>
                    <a:pt x="242428" y="360587"/>
                  </a:lnTo>
                  <a:lnTo>
                    <a:pt x="198882" y="369379"/>
                  </a:lnTo>
                  <a:lnTo>
                    <a:pt x="161594" y="369379"/>
                  </a:lnTo>
                  <a:lnTo>
                    <a:pt x="118048" y="360587"/>
                  </a:lnTo>
                  <a:lnTo>
                    <a:pt x="82488" y="336611"/>
                  </a:lnTo>
                  <a:lnTo>
                    <a:pt x="58512" y="301051"/>
                  </a:lnTo>
                  <a:lnTo>
                    <a:pt x="49720" y="257505"/>
                  </a:lnTo>
                  <a:lnTo>
                    <a:pt x="49720" y="145630"/>
                  </a:lnTo>
                  <a:lnTo>
                    <a:pt x="124307" y="145630"/>
                  </a:lnTo>
                  <a:lnTo>
                    <a:pt x="124307" y="257505"/>
                  </a:lnTo>
                  <a:lnTo>
                    <a:pt x="127236" y="272021"/>
                  </a:lnTo>
                  <a:lnTo>
                    <a:pt x="135226" y="283873"/>
                  </a:lnTo>
                  <a:lnTo>
                    <a:pt x="147078" y="291863"/>
                  </a:lnTo>
                  <a:lnTo>
                    <a:pt x="161594" y="294792"/>
                  </a:lnTo>
                  <a:lnTo>
                    <a:pt x="198882" y="294805"/>
                  </a:lnTo>
                  <a:lnTo>
                    <a:pt x="213398" y="291873"/>
                  </a:lnTo>
                  <a:lnTo>
                    <a:pt x="225250" y="283879"/>
                  </a:lnTo>
                  <a:lnTo>
                    <a:pt x="233239" y="272023"/>
                  </a:lnTo>
                  <a:lnTo>
                    <a:pt x="236169" y="257505"/>
                  </a:lnTo>
                  <a:lnTo>
                    <a:pt x="236169" y="145630"/>
                  </a:lnTo>
                  <a:lnTo>
                    <a:pt x="198882" y="145630"/>
                  </a:lnTo>
                  <a:lnTo>
                    <a:pt x="273456" y="71056"/>
                  </a:lnTo>
                  <a:lnTo>
                    <a:pt x="348043" y="145630"/>
                  </a:lnTo>
                  <a:close/>
                </a:path>
                <a:path w="398145" h="440690">
                  <a:moveTo>
                    <a:pt x="0" y="440435"/>
                  </a:moveTo>
                  <a:lnTo>
                    <a:pt x="397764" y="440435"/>
                  </a:lnTo>
                  <a:lnTo>
                    <a:pt x="397764" y="0"/>
                  </a:lnTo>
                  <a:lnTo>
                    <a:pt x="0" y="0"/>
                  </a:lnTo>
                  <a:lnTo>
                    <a:pt x="0" y="440435"/>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29" name="object 96"/>
          <p:cNvSpPr/>
          <p:nvPr/>
        </p:nvSpPr>
        <p:spPr>
          <a:xfrm>
            <a:off x="1610640" y="710640"/>
            <a:ext cx="9434880" cy="864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200" spc="-12" strike="noStrike" u="sng">
                <a:solidFill>
                  <a:srgbClr val="000000"/>
                </a:solidFill>
                <a:uFill>
                  <a:solidFill>
                    <a:srgbClr val="000000"/>
                  </a:solidFill>
                </a:uFill>
                <a:latin typeface="Corbel"/>
                <a:ea typeface="DejaVu Sans"/>
              </a:rPr>
              <a:t>Fonctionnement</a:t>
            </a:r>
            <a:r>
              <a:rPr b="1" lang="fr-FR" sz="1200" spc="-1" strike="noStrike" u="sng">
                <a:solidFill>
                  <a:srgbClr val="000000"/>
                </a:solidFill>
                <a:uFill>
                  <a:solidFill>
                    <a:srgbClr val="000000"/>
                  </a:solidFill>
                </a:uFill>
                <a:latin typeface="Corbel"/>
                <a:ea typeface="DejaVu Sans"/>
              </a:rPr>
              <a:t> de </a:t>
            </a:r>
            <a:r>
              <a:rPr b="1" lang="fr-FR" sz="1200" spc="-21" strike="noStrike" u="sng">
                <a:solidFill>
                  <a:srgbClr val="000000"/>
                </a:solidFill>
                <a:uFill>
                  <a:solidFill>
                    <a:srgbClr val="000000"/>
                  </a:solidFill>
                </a:uFill>
                <a:latin typeface="Corbel"/>
                <a:ea typeface="DejaVu Sans"/>
              </a:rPr>
              <a:t>l’API</a:t>
            </a:r>
            <a:r>
              <a:rPr b="1" lang="fr-FR" sz="1200" spc="-7" strike="noStrike" u="sng">
                <a:solidFill>
                  <a:srgbClr val="000000"/>
                </a:solidFill>
                <a:uFill>
                  <a:solidFill>
                    <a:srgbClr val="000000"/>
                  </a:solidFill>
                </a:uFill>
                <a:latin typeface="Corbel"/>
                <a:ea typeface="DejaVu Sans"/>
              </a:rPr>
              <a:t> </a:t>
            </a:r>
            <a:r>
              <a:rPr b="1"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marL="186120" indent="-173520">
              <a:lnSpc>
                <a:spcPct val="100000"/>
              </a:lnSpc>
              <a:buClr>
                <a:srgbClr val="000000"/>
              </a:buClr>
              <a:buFont typeface="Arial"/>
              <a:buChar char="•"/>
              <a:tabLst>
                <a:tab algn="l" pos="186120"/>
              </a:tabLst>
            </a:pPr>
            <a:r>
              <a:rPr b="0" lang="fr-FR" sz="1200" spc="-1" strike="noStrike" u="sng">
                <a:solidFill>
                  <a:srgbClr val="000000"/>
                </a:solidFill>
                <a:uFill>
                  <a:solidFill>
                    <a:srgbClr val="000000"/>
                  </a:solidFill>
                </a:uFill>
                <a:latin typeface="Corbel"/>
                <a:ea typeface="DejaVu Sans"/>
              </a:rPr>
              <a:t>Le</a:t>
            </a:r>
            <a:r>
              <a:rPr b="0" lang="fr-FR" sz="1200" spc="-15" strike="noStrike" u="sng">
                <a:solidFill>
                  <a:srgbClr val="000000"/>
                </a:solidFill>
                <a:uFill>
                  <a:solidFill>
                    <a:srgbClr val="000000"/>
                  </a:solidFill>
                </a:uFill>
                <a:latin typeface="Corbel"/>
                <a:ea typeface="DejaVu Sans"/>
              </a:rPr>
              <a:t> </a:t>
            </a:r>
            <a:r>
              <a:rPr b="0" lang="fr-FR" sz="1200" spc="-12" strike="noStrike" u="sng">
                <a:solidFill>
                  <a:srgbClr val="000000"/>
                </a:solidFill>
                <a:uFill>
                  <a:solidFill>
                    <a:srgbClr val="000000"/>
                  </a:solidFill>
                </a:uFill>
                <a:latin typeface="Corbel"/>
                <a:ea typeface="DejaVu Sans"/>
              </a:rPr>
              <a:t>fonctionnement</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se</a:t>
            </a:r>
            <a:r>
              <a:rPr b="0" lang="fr-FR" sz="1200" spc="-7"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fait</a:t>
            </a:r>
            <a:r>
              <a:rPr b="0" lang="fr-FR" sz="1200" spc="-26"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en</a:t>
            </a:r>
            <a:r>
              <a:rPr b="0" lang="fr-FR" sz="1200" spc="-15"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plusieurs</a:t>
            </a:r>
            <a:r>
              <a:rPr b="0" lang="fr-FR" sz="1200" spc="-12" strike="noStrike" u="sng">
                <a:solidFill>
                  <a:srgbClr val="000000"/>
                </a:solidFill>
                <a:uFill>
                  <a:solidFill>
                    <a:srgbClr val="000000"/>
                  </a:solidFill>
                </a:uFill>
                <a:latin typeface="Corbel"/>
                <a:ea typeface="DejaVu Sans"/>
              </a:rPr>
              <a:t> </a:t>
            </a:r>
            <a:r>
              <a:rPr b="0" lang="fr-FR" sz="1200" spc="-1" strike="noStrike" u="sng">
                <a:solidFill>
                  <a:srgbClr val="000000"/>
                </a:solidFill>
                <a:uFill>
                  <a:solidFill>
                    <a:srgbClr val="000000"/>
                  </a:solidFill>
                </a:uFill>
                <a:latin typeface="Corbel"/>
                <a:ea typeface="DejaVu Sans"/>
              </a:rPr>
              <a:t>étapes</a:t>
            </a:r>
            <a:r>
              <a:rPr b="0" lang="fr-FR" sz="1200" spc="-15" strike="noStrike" u="sng">
                <a:solidFill>
                  <a:srgbClr val="000000"/>
                </a:solidFill>
                <a:uFill>
                  <a:solidFill>
                    <a:srgbClr val="000000"/>
                  </a:solidFill>
                </a:uFill>
                <a:latin typeface="Corbel"/>
                <a:ea typeface="DejaVu Sans"/>
              </a:rPr>
              <a:t> </a:t>
            </a:r>
            <a:r>
              <a:rPr b="0" lang="fr-FR" sz="1200" spc="-52" strike="noStrike" u="sng">
                <a:solidFill>
                  <a:srgbClr val="000000"/>
                </a:solidFill>
                <a:uFill>
                  <a:solidFill>
                    <a:srgbClr val="000000"/>
                  </a:solidFill>
                </a:uFill>
                <a:latin typeface="Corbel"/>
                <a:ea typeface="DejaVu Sans"/>
              </a:rPr>
              <a:t>:</a:t>
            </a:r>
            <a:endParaRPr b="0" lang="fr-FR" sz="1200" spc="-1" strike="noStrike">
              <a:solidFill>
                <a:srgbClr val="000000"/>
              </a:solidFill>
              <a:latin typeface="Arial"/>
            </a:endParaRPr>
          </a:p>
          <a:p>
            <a:pPr lvl="1" marL="698040" indent="-227880">
              <a:lnSpc>
                <a:spcPct val="100000"/>
              </a:lnSpc>
              <a:buClr>
                <a:srgbClr val="000000"/>
              </a:buClr>
              <a:buFont typeface="OpenSymbol"/>
              <a:buAutoNum type="arabicPeriod"/>
              <a:tabLst>
                <a:tab algn="l" pos="698040"/>
              </a:tabLst>
            </a:pP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première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étape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est de</a:t>
            </a:r>
            <a:r>
              <a:rPr b="0" lang="fr-FR" sz="1100" spc="-7" strike="noStrike">
                <a:solidFill>
                  <a:srgbClr val="000000"/>
                </a:solidFill>
                <a:latin typeface="Corbel"/>
                <a:ea typeface="DejaVu Sans"/>
              </a:rPr>
              <a:t> </a:t>
            </a:r>
            <a:r>
              <a:rPr b="0" lang="fr-FR" sz="1100" spc="-1" strike="noStrike">
                <a:solidFill>
                  <a:srgbClr val="000000"/>
                </a:solidFill>
                <a:latin typeface="Corbel"/>
                <a:ea typeface="DejaVu Sans"/>
              </a:rPr>
              <a:t>s'inscrire</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sur le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site</a:t>
            </a:r>
            <a:r>
              <a:rPr b="0" lang="fr-FR" sz="1100" spc="-7" strike="noStrike">
                <a:solidFill>
                  <a:srgbClr val="000000"/>
                </a:solidFill>
                <a:latin typeface="Corbel"/>
                <a:ea typeface="DejaVu Sans"/>
              </a:rPr>
              <a:t> </a:t>
            </a:r>
            <a:endParaRPr b="0" lang="fr-FR" sz="1100" spc="-1" strike="noStrike">
              <a:solidFill>
                <a:srgbClr val="000000"/>
              </a:solidFill>
              <a:latin typeface="Arial"/>
            </a:endParaRPr>
          </a:p>
          <a:p>
            <a:pPr lvl="1" marL="699840" indent="-230040">
              <a:lnSpc>
                <a:spcPct val="100000"/>
              </a:lnSpc>
              <a:buClr>
                <a:srgbClr val="000000"/>
              </a:buClr>
              <a:buFont typeface="OpenSymbol"/>
              <a:buAutoNum type="arabicPeriod" startAt="2"/>
              <a:tabLst>
                <a:tab algn="l" pos="699840"/>
              </a:tabLst>
            </a:pPr>
            <a:r>
              <a:rPr b="0" lang="fr-FR" sz="1100" spc="-1" strike="noStrike">
                <a:solidFill>
                  <a:srgbClr val="000000"/>
                </a:solidFill>
                <a:latin typeface="Corbel"/>
                <a:ea typeface="DejaVu Sans"/>
              </a:rPr>
              <a:t>Ensuite,</a:t>
            </a:r>
            <a:r>
              <a:rPr b="0" lang="fr-FR" sz="1100" spc="-3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devons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identifier</a:t>
            </a:r>
            <a:r>
              <a:rPr b="0" lang="fr-FR" sz="1100" spc="-41" strike="noStrike">
                <a:solidFill>
                  <a:srgbClr val="000000"/>
                </a:solidFill>
                <a:latin typeface="Corbel"/>
                <a:ea typeface="DejaVu Sans"/>
              </a:rPr>
              <a:t> </a:t>
            </a:r>
            <a:r>
              <a:rPr b="0" lang="fr-FR" sz="1100" spc="-1" strike="noStrike">
                <a:solidFill>
                  <a:srgbClr val="000000"/>
                </a:solidFill>
                <a:latin typeface="Corbel"/>
                <a:ea typeface="DejaVu Sans"/>
              </a:rPr>
              <a:t>la</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fonction</a:t>
            </a:r>
            <a:r>
              <a:rPr b="0" lang="fr-FR" sz="1100" spc="-32" strike="noStrike">
                <a:solidFill>
                  <a:srgbClr val="000000"/>
                </a:solidFill>
                <a:latin typeface="Corbel"/>
                <a:ea typeface="DejaVu Sans"/>
              </a:rPr>
              <a:t>  ou argument </a:t>
            </a:r>
            <a:r>
              <a:rPr b="0" lang="fr-FR" sz="1100" spc="-1" strike="noStrike">
                <a:solidFill>
                  <a:srgbClr val="000000"/>
                </a:solidFill>
                <a:latin typeface="Corbel"/>
                <a:ea typeface="DejaVu Sans"/>
              </a:rPr>
              <a:t>de</a:t>
            </a:r>
            <a:r>
              <a:rPr b="0" lang="fr-FR" sz="1100" spc="-15" strike="noStrike">
                <a:solidFill>
                  <a:srgbClr val="000000"/>
                </a:solidFill>
                <a:latin typeface="Corbel"/>
                <a:ea typeface="DejaVu Sans"/>
              </a:rPr>
              <a:t> </a:t>
            </a:r>
            <a:r>
              <a:rPr b="0" lang="fr-FR" sz="1100" spc="-1" strike="noStrike">
                <a:solidFill>
                  <a:srgbClr val="000000"/>
                </a:solidFill>
                <a:latin typeface="Corbel"/>
                <a:ea typeface="DejaVu Sans"/>
              </a:rPr>
              <a:t>base</a:t>
            </a:r>
            <a:r>
              <a:rPr b="0" lang="fr-FR" sz="1100" spc="-21" strike="noStrike">
                <a:solidFill>
                  <a:srgbClr val="000000"/>
                </a:solidFill>
                <a:latin typeface="Corbel"/>
                <a:ea typeface="DejaVu Sans"/>
              </a:rPr>
              <a:t> </a:t>
            </a:r>
            <a:r>
              <a:rPr b="0" lang="fr-FR" sz="1100" spc="-1" strike="noStrike">
                <a:solidFill>
                  <a:srgbClr val="000000"/>
                </a:solidFill>
                <a:latin typeface="Corbel"/>
                <a:ea typeface="DejaVu Sans"/>
              </a:rPr>
              <a:t>que</a:t>
            </a:r>
            <a:r>
              <a:rPr b="0" lang="fr-FR" sz="1100" spc="-12" strike="noStrike">
                <a:solidFill>
                  <a:srgbClr val="000000"/>
                </a:solidFill>
                <a:latin typeface="Corbel"/>
                <a:ea typeface="DejaVu Sans"/>
              </a:rPr>
              <a:t> </a:t>
            </a:r>
            <a:r>
              <a:rPr b="0" lang="fr-FR" sz="1100" spc="-1" strike="noStrike">
                <a:solidFill>
                  <a:srgbClr val="000000"/>
                </a:solidFill>
                <a:latin typeface="Corbel"/>
                <a:ea typeface="DejaVu Sans"/>
              </a:rPr>
              <a:t>nous</a:t>
            </a:r>
            <a:r>
              <a:rPr b="0" lang="fr-FR" sz="1100" spc="-26" strike="noStrike">
                <a:solidFill>
                  <a:srgbClr val="000000"/>
                </a:solidFill>
                <a:latin typeface="Corbel"/>
                <a:ea typeface="DejaVu Sans"/>
              </a:rPr>
              <a:t> </a:t>
            </a:r>
            <a:r>
              <a:rPr b="0" lang="fr-FR" sz="1100" spc="-1" strike="noStrike">
                <a:solidFill>
                  <a:srgbClr val="000000"/>
                </a:solidFill>
                <a:latin typeface="Corbel"/>
                <a:ea typeface="DejaVu Sans"/>
              </a:rPr>
              <a:t>allons</a:t>
            </a:r>
            <a:r>
              <a:rPr b="0" lang="fr-FR" sz="1100" spc="-35" strike="noStrike">
                <a:solidFill>
                  <a:srgbClr val="000000"/>
                </a:solidFill>
                <a:latin typeface="Corbel"/>
                <a:ea typeface="DejaVu Sans"/>
              </a:rPr>
              <a:t> </a:t>
            </a:r>
            <a:r>
              <a:rPr b="0" lang="fr-FR" sz="1100" spc="-1" strike="noStrike">
                <a:solidFill>
                  <a:srgbClr val="000000"/>
                </a:solidFill>
                <a:latin typeface="Corbel"/>
                <a:ea typeface="DejaVu Sans"/>
              </a:rPr>
              <a:t>utiliser.</a:t>
            </a:r>
            <a:r>
              <a:rPr b="0" lang="fr-FR" sz="1100" spc="-12" strike="noStrike">
                <a:solidFill>
                  <a:srgbClr val="000000"/>
                </a:solidFill>
                <a:latin typeface="Corbel"/>
                <a:ea typeface="DejaVu Sans"/>
              </a:rPr>
              <a:t> </a:t>
            </a:r>
            <a:endParaRPr b="0" lang="fr-FR" sz="1100" spc="-1" strike="noStrike">
              <a:solidFill>
                <a:srgbClr val="000000"/>
              </a:solidFill>
              <a:latin typeface="Arial"/>
            </a:endParaRPr>
          </a:p>
          <a:p>
            <a:pPr lvl="1" marL="698040" indent="-227880">
              <a:lnSpc>
                <a:spcPct val="100000"/>
              </a:lnSpc>
              <a:buClr>
                <a:srgbClr val="000000"/>
              </a:buClr>
              <a:buFont typeface="OpenSymbol"/>
              <a:buAutoNum type="arabicPeriod" startAt="2"/>
              <a:tabLst>
                <a:tab algn="l" pos="698040"/>
              </a:tabLst>
            </a:pPr>
            <a:r>
              <a:rPr b="0" lang="fr-FR" sz="1000" spc="-1" strike="noStrike">
                <a:solidFill>
                  <a:srgbClr val="000000"/>
                </a:solidFill>
                <a:latin typeface="Corbel"/>
                <a:ea typeface="DejaVu Sans"/>
              </a:rPr>
              <a:t>Nous</a:t>
            </a:r>
            <a:r>
              <a:rPr b="0" lang="fr-FR" sz="1000" spc="-32" strike="noStrike">
                <a:solidFill>
                  <a:srgbClr val="000000"/>
                </a:solidFill>
                <a:latin typeface="Corbel"/>
                <a:ea typeface="DejaVu Sans"/>
              </a:rPr>
              <a:t> </a:t>
            </a:r>
            <a:r>
              <a:rPr b="0" lang="fr-FR" sz="1000" spc="-1" strike="noStrike">
                <a:solidFill>
                  <a:srgbClr val="000000"/>
                </a:solidFill>
                <a:latin typeface="Corbel"/>
                <a:ea typeface="DejaVu Sans"/>
              </a:rPr>
              <a:t>devons</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envoyer</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une</a:t>
            </a:r>
            <a:r>
              <a:rPr b="0" lang="fr-FR" sz="1000" spc="-32" strike="noStrike">
                <a:solidFill>
                  <a:srgbClr val="000000"/>
                </a:solidFill>
                <a:latin typeface="Corbel"/>
                <a:ea typeface="DejaVu Sans"/>
              </a:rPr>
              <a:t> </a:t>
            </a:r>
            <a:r>
              <a:rPr b="0" lang="fr-FR" sz="1000" spc="-1" strike="noStrike">
                <a:solidFill>
                  <a:srgbClr val="000000"/>
                </a:solidFill>
                <a:latin typeface="Corbel"/>
                <a:ea typeface="DejaVu Sans"/>
              </a:rPr>
              <a:t>requête</a:t>
            </a:r>
            <a:r>
              <a:rPr b="0" lang="fr-FR" sz="1000" spc="-7" strike="noStrike">
                <a:solidFill>
                  <a:srgbClr val="000000"/>
                </a:solidFill>
                <a:latin typeface="Corbel"/>
                <a:ea typeface="DejaVu Sans"/>
              </a:rPr>
              <a:t> </a:t>
            </a:r>
            <a:r>
              <a:rPr b="0" lang="fr-FR" sz="1000" spc="-1" strike="noStrike">
                <a:solidFill>
                  <a:srgbClr val="000000"/>
                </a:solidFill>
                <a:latin typeface="Corbel"/>
                <a:ea typeface="DejaVu Sans"/>
              </a:rPr>
              <a:t>à</a:t>
            </a:r>
            <a:r>
              <a:rPr b="0" lang="fr-FR" sz="1000" spc="-21" strike="noStrike">
                <a:solidFill>
                  <a:srgbClr val="000000"/>
                </a:solidFill>
                <a:latin typeface="Corbel"/>
                <a:ea typeface="DejaVu Sans"/>
              </a:rPr>
              <a:t> </a:t>
            </a:r>
            <a:r>
              <a:rPr b="0" lang="fr-FR" sz="1000" spc="-12" strike="noStrike">
                <a:solidFill>
                  <a:srgbClr val="000000"/>
                </a:solidFill>
                <a:latin typeface="Corbel"/>
                <a:ea typeface="DejaVu Sans"/>
              </a:rPr>
              <a:t>l’API.</a:t>
            </a:r>
            <a:endParaRPr b="0" lang="fr-FR" sz="1000" spc="-1" strike="noStrike">
              <a:solidFill>
                <a:srgbClr val="000000"/>
              </a:solidFill>
              <a:latin typeface="Arial"/>
            </a:endParaRPr>
          </a:p>
        </p:txBody>
      </p:sp>
      <p:sp>
        <p:nvSpPr>
          <p:cNvPr id="830" name=""/>
          <p:cNvSpPr/>
          <p:nvPr/>
        </p:nvSpPr>
        <p:spPr>
          <a:xfrm>
            <a:off x="1218960" y="1867320"/>
            <a:ext cx="6700680" cy="90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rPr>
              <a:t>   </a:t>
            </a:r>
            <a:r>
              <a:rPr b="0" lang="fr-FR" sz="1000" spc="-1" strike="noStrike">
                <a:solidFill>
                  <a:srgbClr val="000000"/>
                </a:solidFill>
                <a:latin typeface="Arial"/>
              </a:rPr>
              <a:t>     </a:t>
            </a:r>
            <a:r>
              <a:rPr b="0" lang="fr-FR" sz="1000" spc="-1" strike="noStrike">
                <a:solidFill>
                  <a:srgbClr val="000000"/>
                </a:solidFill>
                <a:latin typeface="Arial"/>
              </a:rPr>
              <a:t>api_url = "https://edamam-food-and-grocery-database.p.rapidapi.com/api/food-database/v2/parser"</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rPr>
              <a:t>        </a:t>
            </a:r>
            <a:r>
              <a:rPr b="0" lang="fr-FR" sz="1000" spc="-1" strike="noStrike">
                <a:solidFill>
                  <a:srgbClr val="000000"/>
                </a:solidFill>
                <a:latin typeface="Arial"/>
              </a:rPr>
              <a:t>headers = {</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rPr>
              <a:t>            </a:t>
            </a:r>
            <a:r>
              <a:rPr b="0" lang="fr-FR" sz="1000" spc="-1" strike="noStrike">
                <a:solidFill>
                  <a:srgbClr val="000000"/>
                </a:solidFill>
                <a:latin typeface="Arial"/>
              </a:rPr>
              <a:t>'X-RapidAPI-Key': "82e7f76641msh8efe42731f3e34bp1164ddjsn1d61cc9d0dc1",</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rPr>
              <a:t>            </a:t>
            </a:r>
            <a:r>
              <a:rPr b="0" lang="fr-FR" sz="1000" spc="-1" strike="noStrike">
                <a:solidFill>
                  <a:srgbClr val="000000"/>
                </a:solidFill>
                <a:latin typeface="Arial"/>
              </a:rPr>
              <a:t>'X-RapidAPI-Host': "edamam-food-and-grocery-database.p.rapidapi.com"  }</a:t>
            </a:r>
            <a:endParaRPr b="0" lang="fr-FR" sz="1000" spc="-1" strike="noStrike">
              <a:solidFill>
                <a:srgbClr val="000000"/>
              </a:solidFill>
              <a:latin typeface="Arial"/>
            </a:endParaRPr>
          </a:p>
        </p:txBody>
      </p:sp>
      <p:sp>
        <p:nvSpPr>
          <p:cNvPr id="831" name=""/>
          <p:cNvSpPr/>
          <p:nvPr/>
        </p:nvSpPr>
        <p:spPr>
          <a:xfrm>
            <a:off x="1548000" y="1607040"/>
            <a:ext cx="6371640" cy="367920"/>
          </a:xfrm>
          <a:prstGeom prst="rect">
            <a:avLst/>
          </a:pr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rPr>
              <a:t>Requete envoyé à l’api</a:t>
            </a:r>
            <a:endParaRPr b="0" lang="fr-FR" sz="1800" spc="-1" strike="noStrike">
              <a:solidFill>
                <a:srgbClr val="000000"/>
              </a:solidFill>
              <a:latin typeface="Arial"/>
            </a:endParaRPr>
          </a:p>
        </p:txBody>
      </p:sp>
      <p:sp>
        <p:nvSpPr>
          <p:cNvPr id="832" name=""/>
          <p:cNvSpPr/>
          <p:nvPr/>
        </p:nvSpPr>
        <p:spPr>
          <a:xfrm>
            <a:off x="8208000" y="1607040"/>
            <a:ext cx="3851640" cy="367920"/>
          </a:xfrm>
          <a:prstGeom prst="rect">
            <a:avLst/>
          </a:prstGeom>
          <a:blipFill rotWithShape="0">
            <a:blip r:embed="rId3"/>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rPr>
              <a:t>Parametre de la requete</a:t>
            </a:r>
            <a:endParaRPr b="0" lang="fr-FR" sz="1800" spc="-1" strike="noStrike">
              <a:solidFill>
                <a:srgbClr val="000000"/>
              </a:solidFill>
              <a:latin typeface="Arial"/>
            </a:endParaRPr>
          </a:p>
        </p:txBody>
      </p:sp>
      <p:sp>
        <p:nvSpPr>
          <p:cNvPr id="833" name=""/>
          <p:cNvSpPr/>
          <p:nvPr/>
        </p:nvSpPr>
        <p:spPr>
          <a:xfrm>
            <a:off x="8218080" y="2079360"/>
            <a:ext cx="3973680" cy="80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fr-FR" sz="1000" spc="-1" strike="noStrike">
                <a:solidFill>
                  <a:srgbClr val="000000"/>
                </a:solidFill>
                <a:latin typeface="Arial"/>
              </a:rPr>
              <a:t>        </a:t>
            </a:r>
            <a:r>
              <a:rPr b="0" i="1" lang="fr-FR" sz="1000" spc="-1" strike="noStrike">
                <a:solidFill>
                  <a:srgbClr val="000000"/>
                </a:solidFill>
                <a:latin typeface="Arial"/>
              </a:rPr>
              <a:t>params = {</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rPr>
              <a:t>            </a:t>
            </a:r>
            <a:r>
              <a:rPr b="0" i="1" lang="fr-FR" sz="1000" spc="-1" strike="noStrike">
                <a:solidFill>
                  <a:srgbClr val="000000"/>
                </a:solidFill>
                <a:latin typeface="Arial"/>
              </a:rPr>
              <a:t>"ingr": "champagne",</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rPr>
              <a:t>            </a:t>
            </a:r>
            <a:r>
              <a:rPr b="0" i="1" lang="fr-FR" sz="1000" spc="-1" strike="noStrike">
                <a:solidFill>
                  <a:srgbClr val="000000"/>
                </a:solidFill>
                <a:latin typeface="Arial"/>
              </a:rPr>
              <a:t>"nutrition-type": "cooking",</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rPr>
              <a:t>            </a:t>
            </a:r>
            <a:r>
              <a:rPr b="0" i="1" lang="fr-FR" sz="1000" spc="-1" strike="noStrike">
                <a:solidFill>
                  <a:srgbClr val="000000"/>
                </a:solidFill>
                <a:latin typeface="Arial"/>
              </a:rPr>
              <a:t>"category[0]": "generic-foods",</a:t>
            </a:r>
            <a:endParaRPr b="0" lang="fr-FR" sz="1000" spc="-1" strike="noStrike">
              <a:solidFill>
                <a:srgbClr val="000000"/>
              </a:solidFill>
              <a:latin typeface="Arial"/>
            </a:endParaRPr>
          </a:p>
          <a:p>
            <a:pPr>
              <a:lnSpc>
                <a:spcPct val="100000"/>
              </a:lnSpc>
            </a:pPr>
            <a:r>
              <a:rPr b="0" i="1" lang="fr-FR" sz="1000" spc="-1" strike="noStrike">
                <a:solidFill>
                  <a:srgbClr val="000000"/>
                </a:solidFill>
                <a:latin typeface="Arial"/>
              </a:rPr>
              <a:t>            </a:t>
            </a:r>
            <a:r>
              <a:rPr b="0" i="1" lang="fr-FR" sz="1000" spc="-1" strike="noStrike">
                <a:solidFill>
                  <a:srgbClr val="000000"/>
                </a:solidFill>
                <a:latin typeface="Arial"/>
              </a:rPr>
              <a:t>"health[0]": "alcohol-free"  }</a:t>
            </a:r>
            <a:endParaRPr b="0" lang="fr-FR" sz="1000" spc="-1" strike="noStrike">
              <a:solidFill>
                <a:srgbClr val="000000"/>
              </a:solidFill>
              <a:latin typeface="Arial"/>
            </a:endParaRPr>
          </a:p>
        </p:txBody>
      </p:sp>
      <p:sp>
        <p:nvSpPr>
          <p:cNvPr id="834" name=""/>
          <p:cNvSpPr/>
          <p:nvPr/>
        </p:nvSpPr>
        <p:spPr>
          <a:xfrm>
            <a:off x="1548000" y="3623400"/>
            <a:ext cx="10511640" cy="367920"/>
          </a:xfrm>
          <a:prstGeom prst="rect">
            <a:avLst/>
          </a:prstGeom>
          <a:blipFill rotWithShape="0">
            <a:blip r:embed="rId4"/>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rPr>
              <a:t>Résultat de la requete(récupération des données)</a:t>
            </a:r>
            <a:endParaRPr b="0" lang="fr-FR" sz="1800" spc="-1" strike="noStrike">
              <a:solidFill>
                <a:srgbClr val="000000"/>
              </a:solidFill>
              <a:latin typeface="Arial"/>
            </a:endParaRPr>
          </a:p>
        </p:txBody>
      </p:sp>
      <p:pic>
        <p:nvPicPr>
          <p:cNvPr id="835" name="" descr=""/>
          <p:cNvPicPr/>
          <p:nvPr/>
        </p:nvPicPr>
        <p:blipFill>
          <a:blip r:embed="rId5"/>
          <a:stretch/>
        </p:blipFill>
        <p:spPr>
          <a:xfrm>
            <a:off x="472320" y="4032000"/>
            <a:ext cx="11587320" cy="2627640"/>
          </a:xfrm>
          <a:prstGeom prst="rect">
            <a:avLst/>
          </a:prstGeom>
          <a:ln w="0">
            <a:noFill/>
          </a:ln>
        </p:spPr>
      </p:pic>
      <p:sp>
        <p:nvSpPr>
          <p:cNvPr id="836" name=""/>
          <p:cNvSpPr/>
          <p:nvPr/>
        </p:nvSpPr>
        <p:spPr>
          <a:xfrm>
            <a:off x="1548000" y="2651400"/>
            <a:ext cx="6371640" cy="367920"/>
          </a:xfrm>
          <a:prstGeom prst="rect">
            <a:avLst/>
          </a:prstGeom>
          <a:blipFill rotWithShape="0">
            <a:blip r:embed="rId6"/>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fr-FR" sz="1800" spc="-1" strike="noStrike">
                <a:solidFill>
                  <a:srgbClr val="000000"/>
                </a:solidFill>
                <a:latin typeface="Arial"/>
              </a:rPr>
              <a:t>Sélection des colonnes </a:t>
            </a:r>
            <a:endParaRPr b="0" lang="fr-FR" sz="1800" spc="-1" strike="noStrike">
              <a:solidFill>
                <a:srgbClr val="000000"/>
              </a:solidFill>
              <a:latin typeface="Arial"/>
            </a:endParaRPr>
          </a:p>
        </p:txBody>
      </p:sp>
      <p:sp>
        <p:nvSpPr>
          <p:cNvPr id="837" name=""/>
          <p:cNvSpPr/>
          <p:nvPr/>
        </p:nvSpPr>
        <p:spPr>
          <a:xfrm>
            <a:off x="1296000" y="3060000"/>
            <a:ext cx="8999640" cy="602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Arial"/>
              </a:rPr>
              <a:t>  </a:t>
            </a:r>
            <a:r>
              <a:rPr b="0" lang="fr-FR" sz="1000" spc="-1" strike="noStrike">
                <a:solidFill>
                  <a:srgbClr val="000000"/>
                </a:solidFill>
                <a:latin typeface="Arial"/>
              </a:rPr>
              <a:t>    </a:t>
            </a:r>
            <a:r>
              <a:rPr b="0" lang="fr-FR" sz="1000" spc="-1" strike="noStrike">
                <a:solidFill>
                  <a:srgbClr val="000000"/>
                </a:solidFill>
                <a:latin typeface="Arial"/>
              </a:rPr>
              <a:t>selected_columns = ["foodId", "label", "category", "categoryLabel", "knownAs", "image"]</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Arial"/>
              </a:rPr>
              <a:t>        </a:t>
            </a:r>
            <a:r>
              <a:rPr b="0" lang="fr-FR" sz="1000" spc="-1" strike="noStrike">
                <a:solidFill>
                  <a:srgbClr val="000000"/>
                </a:solidFill>
                <a:latin typeface="Arial"/>
              </a:rPr>
              <a:t>filtered_data = filter_and_select_data(api_data, selected_columns)</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1563120" y="18000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RGPD</a:t>
            </a:r>
            <a:r>
              <a:rPr b="1" lang="fr-FR" sz="4000" spc="-185" strike="noStrike">
                <a:solidFill>
                  <a:srgbClr val="000000"/>
                </a:solidFill>
                <a:latin typeface="Corbel"/>
              </a:rPr>
              <a:t> </a:t>
            </a:r>
            <a:endParaRPr b="0" lang="fr-FR" sz="4000" spc="-1" strike="noStrike">
              <a:solidFill>
                <a:srgbClr val="000000"/>
              </a:solidFill>
              <a:latin typeface="Arial"/>
            </a:endParaRPr>
          </a:p>
        </p:txBody>
      </p:sp>
      <p:grpSp>
        <p:nvGrpSpPr>
          <p:cNvPr id="839" name="object 102"/>
          <p:cNvGrpSpPr/>
          <p:nvPr/>
        </p:nvGrpSpPr>
        <p:grpSpPr>
          <a:xfrm>
            <a:off x="76320" y="6348240"/>
            <a:ext cx="395640" cy="438120"/>
            <a:chOff x="76320" y="6348240"/>
            <a:chExt cx="395640" cy="438120"/>
          </a:xfrm>
        </p:grpSpPr>
        <p:pic>
          <p:nvPicPr>
            <p:cNvPr id="840" name="object 103" descr=""/>
            <p:cNvPicPr/>
            <p:nvPr/>
          </p:nvPicPr>
          <p:blipFill>
            <a:blip r:embed="rId1"/>
            <a:stretch/>
          </p:blipFill>
          <p:spPr>
            <a:xfrm>
              <a:off x="76320" y="6348240"/>
              <a:ext cx="395280" cy="437760"/>
            </a:xfrm>
            <a:prstGeom prst="rect">
              <a:avLst/>
            </a:prstGeom>
            <a:ln w="0">
              <a:noFill/>
            </a:ln>
          </p:spPr>
        </p:pic>
        <p:sp>
          <p:nvSpPr>
            <p:cNvPr id="841" name="object 104"/>
            <p:cNvSpPr/>
            <p:nvPr/>
          </p:nvSpPr>
          <p:spPr>
            <a:xfrm>
              <a:off x="76320" y="6348240"/>
              <a:ext cx="395640" cy="438120"/>
            </a:xfrm>
            <a:custGeom>
              <a:avLst/>
              <a:gdLst>
                <a:gd name="textAreaLeft" fmla="*/ 0 w 395640"/>
                <a:gd name="textAreaRight" fmla="*/ 398160 w 395640"/>
                <a:gd name="textAreaTop" fmla="*/ 0 h 438120"/>
                <a:gd name="textAreaBottom" fmla="*/ 440640 h 438120"/>
              </a:gdLst>
              <a:ahLst/>
              <a:rect l="textAreaLeft" t="textAreaTop" r="textAreaRight" b="textAreaBottom"/>
              <a:pathLst>
                <a:path w="398145" h="440690">
                  <a:moveTo>
                    <a:pt x="348043" y="145630"/>
                  </a:moveTo>
                  <a:lnTo>
                    <a:pt x="310756" y="145630"/>
                  </a:lnTo>
                  <a:lnTo>
                    <a:pt x="310756" y="257505"/>
                  </a:lnTo>
                  <a:lnTo>
                    <a:pt x="301964" y="301051"/>
                  </a:lnTo>
                  <a:lnTo>
                    <a:pt x="277988" y="336611"/>
                  </a:lnTo>
                  <a:lnTo>
                    <a:pt x="242428" y="360587"/>
                  </a:lnTo>
                  <a:lnTo>
                    <a:pt x="198882" y="369379"/>
                  </a:lnTo>
                  <a:lnTo>
                    <a:pt x="161594" y="369379"/>
                  </a:lnTo>
                  <a:lnTo>
                    <a:pt x="118048" y="360587"/>
                  </a:lnTo>
                  <a:lnTo>
                    <a:pt x="82488" y="336611"/>
                  </a:lnTo>
                  <a:lnTo>
                    <a:pt x="58512" y="301051"/>
                  </a:lnTo>
                  <a:lnTo>
                    <a:pt x="49720" y="257505"/>
                  </a:lnTo>
                  <a:lnTo>
                    <a:pt x="49720" y="145630"/>
                  </a:lnTo>
                  <a:lnTo>
                    <a:pt x="124307" y="145630"/>
                  </a:lnTo>
                  <a:lnTo>
                    <a:pt x="124307" y="257505"/>
                  </a:lnTo>
                  <a:lnTo>
                    <a:pt x="127236" y="272021"/>
                  </a:lnTo>
                  <a:lnTo>
                    <a:pt x="135226" y="283873"/>
                  </a:lnTo>
                  <a:lnTo>
                    <a:pt x="147078" y="291863"/>
                  </a:lnTo>
                  <a:lnTo>
                    <a:pt x="161594" y="294792"/>
                  </a:lnTo>
                  <a:lnTo>
                    <a:pt x="198882" y="294805"/>
                  </a:lnTo>
                  <a:lnTo>
                    <a:pt x="213398" y="291873"/>
                  </a:lnTo>
                  <a:lnTo>
                    <a:pt x="225250" y="283879"/>
                  </a:lnTo>
                  <a:lnTo>
                    <a:pt x="233239" y="272023"/>
                  </a:lnTo>
                  <a:lnTo>
                    <a:pt x="236169" y="257505"/>
                  </a:lnTo>
                  <a:lnTo>
                    <a:pt x="236169" y="145630"/>
                  </a:lnTo>
                  <a:lnTo>
                    <a:pt x="198882" y="145630"/>
                  </a:lnTo>
                  <a:lnTo>
                    <a:pt x="273456" y="71056"/>
                  </a:lnTo>
                  <a:lnTo>
                    <a:pt x="348043" y="145630"/>
                  </a:lnTo>
                  <a:close/>
                </a:path>
                <a:path w="398145" h="440690">
                  <a:moveTo>
                    <a:pt x="0" y="440435"/>
                  </a:moveTo>
                  <a:lnTo>
                    <a:pt x="397764" y="440435"/>
                  </a:lnTo>
                  <a:lnTo>
                    <a:pt x="397764" y="0"/>
                  </a:lnTo>
                  <a:lnTo>
                    <a:pt x="0" y="0"/>
                  </a:lnTo>
                  <a:lnTo>
                    <a:pt x="0" y="440435"/>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842" name="object 108"/>
          <p:cNvSpPr/>
          <p:nvPr/>
        </p:nvSpPr>
        <p:spPr>
          <a:xfrm>
            <a:off x="1610640" y="782640"/>
            <a:ext cx="9434880" cy="58471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1 - NE COLLECTEZ QUE LES DONNÉES VRAIMENT NÉCESSAIRES POUR ATTEINDRE VOTRE OBJECTIF </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Les données sont collectées pour un but bien déterminé et légitime et ne sont pas traitées ultérieurement de façon incompatible avec cet objectif initial.</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 principe de finalité limite la manière dont vous pourrez utiliser ou réutiliser ces données dans le futur et évite la collecte de données « au cas où ».</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 principe de minimisation limite la collecte aux seules données strictement nécessaires à la réalisation de votre objectif.</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2 - SOYEZ TRANSPARENT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Les individus doivent conserver la maîtrise des données qui les concernent. Cela suppose qu’ils soient clairement informés de l’utilisation qui sera faite de leurs données dès leur collecte. Les données ne peuvent en aucun cas être collectées à leur insu. Les personnes doivent également être informées de leurs droits et des modalités d’exercice de ces droits.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3 - ORGANISEZ ET FACILITEZ L'EXERCICE DES DROITS DES PERSONNES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Vous devez organiser des modalités permettant aux personnes d’exercer leurs droits et répondre dans les meilleurs délais à ces demandes de consultation ou d’accès, de rectification ou de suppression des données, voire d’opposition, sauf si le traitement répond à une obligation légale (par exemple, un administré ne peut s’opposer à figurer dans un fichier d’état civil). Ces droits doivent pouvoir s’exercer par voie électronique à partir d’une adresse dédiée</a:t>
            </a:r>
            <a:r>
              <a:rPr b="1" lang="fr-FR" sz="1000" spc="-1" strike="noStrike" u="sng">
                <a:solidFill>
                  <a:srgbClr val="000000"/>
                </a:solidFill>
                <a:uFill>
                  <a:solidFill>
                    <a:srgbClr val="000000"/>
                  </a:solidFill>
                </a:uFill>
                <a:latin typeface="Corbel"/>
                <a:ea typeface="DejaVu Sans"/>
              </a:rPr>
              <a: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4 - FIXEZ DES DURÉES DE CONSERVATION</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Vous ne pouvez pas conserver les données indéfiniment.</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Elles ne sont conservées en « base active », c’est-à-dire la gestion courante, que le temps strictement nécessaire à la réalisation de l’objectif poursuivi. Elles doivent être par la suite détruites, anonymisées ou archivées dans le respect des obligations légales applicables en matière de conservation des archives publiques.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5 - SÉCURISEZ LES DONNÉES ET IDENTIFIEZ LES RISQUES</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Vous devez prendre toutes les mesures utiles pour garantir la sécurité des données : sécurité physique ou sécurité informatique, sécurisation des locaux, armoires et postes de travail, gestion stricte des habilitations et droits d’accès informatiques. Cela consiste aussi à s’assurer que seuls les tiers autorisés par des textes ont accès aux données. Ces mesures sont adaptées en fonction de la sensibilité des données ou des risques qui peuvent peser sur les personnes en cas d’incident de sécurité.</a:t>
            </a:r>
            <a:endParaRPr b="0" lang="fr-FR" sz="1000" spc="-1" strike="noStrike">
              <a:solidFill>
                <a:srgbClr val="000000"/>
              </a:solidFill>
              <a:latin typeface="Arial"/>
            </a:endParaRPr>
          </a:p>
          <a:p>
            <a:pPr marL="12600">
              <a:lnSpc>
                <a:spcPct val="100000"/>
              </a:lnSpc>
              <a:spcBef>
                <a:spcPts val="99"/>
              </a:spcBef>
            </a:pP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6 - INSCRIVEZ LA MISE EN CONFORMITÉ DANS UNE DÉMARCHE CONTINUE</a:t>
            </a:r>
            <a:endParaRPr b="0" lang="fr-FR" sz="1000" spc="-1" strike="noStrike">
              <a:solidFill>
                <a:srgbClr val="000000"/>
              </a:solidFill>
              <a:latin typeface="Arial"/>
            </a:endParaRPr>
          </a:p>
          <a:p>
            <a:pPr marL="12600">
              <a:lnSpc>
                <a:spcPct val="100000"/>
              </a:lnSpc>
              <a:spcBef>
                <a:spcPts val="99"/>
              </a:spcBef>
            </a:pPr>
            <a:r>
              <a:rPr b="1" lang="fr-FR" sz="1000" spc="-1" strike="noStrike" u="sng">
                <a:solidFill>
                  <a:srgbClr val="000000"/>
                </a:solidFill>
                <a:uFill>
                  <a:solidFill>
                    <a:srgbClr val="000000"/>
                  </a:solidFill>
                </a:uFill>
                <a:latin typeface="Corbel"/>
                <a:ea typeface="DejaVu Sans"/>
              </a:rPr>
              <a:t> </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La conformité n’est pas gravée dans le marbre et figée.</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Elle dépend du bon respect au quotidien par les agents, à tous les niveaux, des principes et mesures mis en oeuvre.</a:t>
            </a:r>
            <a:endParaRPr b="0" lang="fr-FR" sz="1000" spc="-1" strike="noStrike">
              <a:solidFill>
                <a:srgbClr val="000000"/>
              </a:solidFill>
              <a:latin typeface="Arial"/>
            </a:endParaRPr>
          </a:p>
          <a:p>
            <a:pPr marL="12600">
              <a:lnSpc>
                <a:spcPct val="100000"/>
              </a:lnSpc>
              <a:spcBef>
                <a:spcPts val="99"/>
              </a:spcBef>
            </a:pPr>
            <a:r>
              <a:rPr b="1" lang="fr-FR" sz="1000" spc="-1" strike="noStrike">
                <a:solidFill>
                  <a:srgbClr val="000000"/>
                </a:solidFill>
                <a:latin typeface="Corbel"/>
                <a:ea typeface="DejaVu Sans"/>
              </a:rPr>
              <a:t>Vérifiez régulièrement que les traitements n’ont pas évolué, que les procédures et les mesures de sécurité mises en place sont bien respectées et adaptez-les si besoin</a:t>
            </a:r>
            <a:r>
              <a:rPr b="1" lang="fr-FR" sz="1000" spc="-1" strike="noStrike" u="sng">
                <a:solidFill>
                  <a:srgbClr val="000000"/>
                </a:solidFill>
                <a:uFill>
                  <a:solidFill>
                    <a:srgbClr val="000000"/>
                  </a:solidFill>
                </a:uFill>
                <a:latin typeface="Corbel"/>
                <a:ea typeface="DejaVu Sans"/>
              </a:rPr>
              <a:t>.</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3" name="object 2"/>
          <p:cNvGrpSpPr/>
          <p:nvPr/>
        </p:nvGrpSpPr>
        <p:grpSpPr>
          <a:xfrm>
            <a:off x="1456920" y="227160"/>
            <a:ext cx="10455840" cy="6628320"/>
            <a:chOff x="1456920" y="227160"/>
            <a:chExt cx="10455840" cy="6628320"/>
          </a:xfrm>
        </p:grpSpPr>
        <p:pic>
          <p:nvPicPr>
            <p:cNvPr id="844" name="object 3" descr=""/>
            <p:cNvPicPr/>
            <p:nvPr/>
          </p:nvPicPr>
          <p:blipFill>
            <a:blip r:embed="rId1"/>
            <a:stretch/>
          </p:blipFill>
          <p:spPr>
            <a:xfrm>
              <a:off x="4617720" y="227160"/>
              <a:ext cx="7295040" cy="3904200"/>
            </a:xfrm>
            <a:prstGeom prst="rect">
              <a:avLst/>
            </a:prstGeom>
            <a:ln w="0">
              <a:noFill/>
            </a:ln>
          </p:spPr>
        </p:pic>
        <p:pic>
          <p:nvPicPr>
            <p:cNvPr id="845" name="object 4" descr=""/>
            <p:cNvPicPr/>
            <p:nvPr/>
          </p:nvPicPr>
          <p:blipFill>
            <a:blip r:embed="rId2"/>
            <a:stretch/>
          </p:blipFill>
          <p:spPr>
            <a:xfrm>
              <a:off x="1456920" y="2170080"/>
              <a:ext cx="4807080" cy="4685400"/>
            </a:xfrm>
            <a:prstGeom prst="rect">
              <a:avLst/>
            </a:prstGeom>
            <a:ln w="0">
              <a:noFill/>
            </a:ln>
          </p:spPr>
        </p:pic>
      </p:grpSp>
      <p:sp>
        <p:nvSpPr>
          <p:cNvPr id="846"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QUESTIONS</a:t>
            </a:r>
            <a:r>
              <a:rPr b="1" lang="fr-FR" sz="4000" spc="-60" strike="noStrike">
                <a:solidFill>
                  <a:srgbClr val="000000"/>
                </a:solidFill>
                <a:latin typeface="Corbel"/>
              </a:rPr>
              <a:t> </a:t>
            </a:r>
            <a:r>
              <a:rPr b="1" lang="fr-FR" sz="4000" spc="-1" strike="noStrike">
                <a:solidFill>
                  <a:srgbClr val="000000"/>
                </a:solidFill>
                <a:latin typeface="Corbel"/>
              </a:rPr>
              <a:t>-</a:t>
            </a:r>
            <a:r>
              <a:rPr b="1" lang="fr-FR" sz="4000" spc="-92" strike="noStrike">
                <a:solidFill>
                  <a:srgbClr val="000000"/>
                </a:solidFill>
                <a:latin typeface="Corbel"/>
              </a:rPr>
              <a:t> </a:t>
            </a:r>
            <a:r>
              <a:rPr b="1" lang="fr-FR" sz="4000" spc="-12" strike="noStrike">
                <a:solidFill>
                  <a:srgbClr val="000000"/>
                </a:solidFill>
                <a:latin typeface="Corbel"/>
              </a:rPr>
              <a:t>REPONSES</a:t>
            </a:r>
            <a:endParaRPr b="0" lang="fr-FR" sz="4000" spc="-1" strike="noStrike">
              <a:solidFill>
                <a:srgbClr val="000000"/>
              </a:solidFill>
              <a:latin typeface="Arial"/>
            </a:endParaRPr>
          </a:p>
        </p:txBody>
      </p:sp>
      <p:sp>
        <p:nvSpPr>
          <p:cNvPr id="847" name="object 6"/>
          <p:cNvSpPr/>
          <p:nvPr/>
        </p:nvSpPr>
        <p:spPr>
          <a:xfrm>
            <a:off x="11955600" y="6580440"/>
            <a:ext cx="15192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26" strike="noStrike">
                <a:solidFill>
                  <a:srgbClr val="000000"/>
                </a:solidFill>
                <a:latin typeface="Corbel"/>
                <a:ea typeface="DejaVu Sans"/>
              </a:rPr>
              <a:t>28</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563120" y="182160"/>
            <a:ext cx="40831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21" strike="noStrike">
                <a:solidFill>
                  <a:srgbClr val="000000"/>
                </a:solidFill>
                <a:latin typeface="Corbel"/>
              </a:rPr>
              <a:t>PROBLEMATIQUE</a:t>
            </a:r>
            <a:endParaRPr b="0" lang="fr-FR" sz="4000" spc="-1" strike="noStrike">
              <a:solidFill>
                <a:srgbClr val="000000"/>
              </a:solidFill>
              <a:latin typeface="Arial"/>
            </a:endParaRPr>
          </a:p>
        </p:txBody>
      </p:sp>
      <p:sp>
        <p:nvSpPr>
          <p:cNvPr id="186" name="object 3"/>
          <p:cNvSpPr/>
          <p:nvPr/>
        </p:nvSpPr>
        <p:spPr>
          <a:xfrm>
            <a:off x="1390320" y="2761200"/>
            <a:ext cx="8966880" cy="3475440"/>
          </a:xfrm>
          <a:prstGeom prst="rect">
            <a:avLst/>
          </a:prstGeom>
          <a:noFill/>
          <a:ln w="0">
            <a:noFill/>
          </a:ln>
        </p:spPr>
        <p:style>
          <a:lnRef idx="0"/>
          <a:fillRef idx="0"/>
          <a:effectRef idx="0"/>
          <a:fontRef idx="minor"/>
        </p:style>
        <p:txBody>
          <a:bodyPr lIns="0" rIns="0" tIns="13320" bIns="0" anchor="t">
            <a:spAutoFit/>
          </a:bodyPr>
          <a:p>
            <a:pPr marL="299160" indent="-286560">
              <a:lnSpc>
                <a:spcPct val="100000"/>
              </a:lnSpc>
              <a:spcBef>
                <a:spcPts val="105"/>
              </a:spcBef>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Mission</a:t>
            </a:r>
            <a:r>
              <a:rPr b="1" lang="fr-FR" sz="2000" spc="-55" strike="noStrike" u="sng">
                <a:solidFill>
                  <a:srgbClr val="000000"/>
                </a:solidFill>
                <a:uFill>
                  <a:solidFill>
                    <a:srgbClr val="000000"/>
                  </a:solidFill>
                </a:uFill>
                <a:latin typeface="Corbel"/>
                <a:ea typeface="DejaVu Sans"/>
              </a:rPr>
              <a:t> </a:t>
            </a:r>
            <a:r>
              <a:rPr b="1" lang="fr-FR" sz="2000" spc="-52" strike="noStrike" u="sng">
                <a:solidFill>
                  <a:srgbClr val="000000"/>
                </a:solidFill>
                <a:uFill>
                  <a:solidFill>
                    <a:srgbClr val="000000"/>
                  </a:solidFill>
                </a:uFill>
                <a:latin typeface="Corbel"/>
                <a:ea typeface="DejaVu Sans"/>
              </a:rPr>
              <a:t>:</a:t>
            </a:r>
            <a:endParaRPr b="0" lang="fr-FR" sz="2000" spc="-1" strike="noStrike">
              <a:solidFill>
                <a:srgbClr val="000000"/>
              </a:solidFill>
              <a:latin typeface="Arial"/>
            </a:endParaRPr>
          </a:p>
          <a:p>
            <a:pPr lvl="1" marL="756360" indent="-286560">
              <a:lnSpc>
                <a:spcPts val="1840"/>
              </a:lnSpc>
              <a:spcBef>
                <a:spcPts val="609"/>
              </a:spcBef>
              <a:buClr>
                <a:srgbClr val="1286c3"/>
              </a:buClr>
              <a:buSzPct val="144000"/>
              <a:buFont typeface="Arial"/>
              <a:buChar char="•"/>
              <a:tabLst>
                <a:tab algn="l" pos="756360"/>
              </a:tabLst>
            </a:pPr>
            <a:r>
              <a:rPr b="0" lang="fr-FR" sz="1700" spc="-12" strike="noStrike">
                <a:solidFill>
                  <a:srgbClr val="000000"/>
                </a:solidFill>
                <a:latin typeface="Corbel"/>
                <a:ea typeface="DejaVu Sans"/>
              </a:rPr>
              <a:t>Réaliser</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une</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première</a:t>
            </a:r>
            <a:r>
              <a:rPr b="0" lang="fr-FR" sz="1700" spc="-26" strike="noStrike">
                <a:solidFill>
                  <a:srgbClr val="000000"/>
                </a:solidFill>
                <a:latin typeface="Corbel"/>
                <a:ea typeface="DejaVu Sans"/>
              </a:rPr>
              <a:t> </a:t>
            </a:r>
            <a:r>
              <a:rPr b="1" lang="fr-FR" sz="1700" spc="-1" strike="noStrike" u="sng">
                <a:solidFill>
                  <a:srgbClr val="000000"/>
                </a:solidFill>
                <a:uFill>
                  <a:solidFill>
                    <a:srgbClr val="000000"/>
                  </a:solidFill>
                </a:uFill>
                <a:latin typeface="Corbel"/>
                <a:ea typeface="DejaVu Sans"/>
              </a:rPr>
              <a:t>étude</a:t>
            </a:r>
            <a:r>
              <a:rPr b="1" lang="fr-FR" sz="1700" spc="-21" strike="noStrike" u="sng">
                <a:solidFill>
                  <a:srgbClr val="000000"/>
                </a:solidFill>
                <a:uFill>
                  <a:solidFill>
                    <a:srgbClr val="000000"/>
                  </a:solidFill>
                </a:uFill>
                <a:latin typeface="Corbel"/>
                <a:ea typeface="DejaVu Sans"/>
              </a:rPr>
              <a:t> </a:t>
            </a:r>
            <a:r>
              <a:rPr b="1" lang="fr-FR" sz="1700" spc="-1" strike="noStrike" u="sng">
                <a:solidFill>
                  <a:srgbClr val="000000"/>
                </a:solidFill>
                <a:uFill>
                  <a:solidFill>
                    <a:srgbClr val="000000"/>
                  </a:solidFill>
                </a:uFill>
                <a:latin typeface="Corbel"/>
                <a:ea typeface="DejaVu Sans"/>
              </a:rPr>
              <a:t>de</a:t>
            </a:r>
            <a:r>
              <a:rPr b="1" lang="fr-FR" sz="1700" spc="-32" strike="noStrike" u="sng">
                <a:solidFill>
                  <a:srgbClr val="000000"/>
                </a:solidFill>
                <a:uFill>
                  <a:solidFill>
                    <a:srgbClr val="000000"/>
                  </a:solidFill>
                </a:uFill>
                <a:latin typeface="Corbel"/>
                <a:ea typeface="DejaVu Sans"/>
              </a:rPr>
              <a:t> </a:t>
            </a:r>
            <a:r>
              <a:rPr b="1" lang="fr-FR" sz="1700" spc="-1" strike="noStrike" u="sng">
                <a:solidFill>
                  <a:srgbClr val="000000"/>
                </a:solidFill>
                <a:uFill>
                  <a:solidFill>
                    <a:srgbClr val="000000"/>
                  </a:solidFill>
                </a:uFill>
                <a:latin typeface="Corbel"/>
                <a:ea typeface="DejaVu Sans"/>
              </a:rPr>
              <a:t>faisabilité</a:t>
            </a:r>
            <a:r>
              <a:rPr b="1"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d'un</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moteur</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classification</a:t>
            </a:r>
            <a:r>
              <a:rPr b="0" lang="fr-FR" sz="1700" spc="-7" strike="noStrike">
                <a:solidFill>
                  <a:srgbClr val="000000"/>
                </a:solidFill>
                <a:latin typeface="Corbel"/>
                <a:ea typeface="DejaVu Sans"/>
              </a:rPr>
              <a:t> </a:t>
            </a:r>
            <a:r>
              <a:rPr b="0" lang="fr-FR" sz="1700" spc="-1" strike="noStrike">
                <a:solidFill>
                  <a:srgbClr val="000000"/>
                </a:solidFill>
                <a:latin typeface="Corbel"/>
                <a:ea typeface="DejaVu Sans"/>
              </a:rPr>
              <a:t>en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se</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basant</a:t>
            </a:r>
            <a:r>
              <a:rPr b="0" lang="fr-FR" sz="1700" spc="-32" strike="noStrike">
                <a:solidFill>
                  <a:srgbClr val="000000"/>
                </a:solidFill>
                <a:latin typeface="Corbel"/>
                <a:ea typeface="DejaVu Sans"/>
              </a:rPr>
              <a:t> </a:t>
            </a:r>
            <a:r>
              <a:rPr b="0" lang="fr-FR" sz="1700" spc="-1" strike="noStrike">
                <a:solidFill>
                  <a:srgbClr val="000000"/>
                </a:solidFill>
                <a:latin typeface="Corbel"/>
                <a:ea typeface="DejaVu Sans"/>
              </a:rPr>
              <a:t>sur</a:t>
            </a:r>
            <a:r>
              <a:rPr b="0" lang="fr-FR" sz="1700" spc="-32" strike="noStrike">
                <a:solidFill>
                  <a:srgbClr val="000000"/>
                </a:solidFill>
                <a:latin typeface="Corbel"/>
                <a:ea typeface="DejaVu Sans"/>
              </a:rPr>
              <a:t> </a:t>
            </a:r>
            <a:r>
              <a:rPr b="0" lang="fr-FR" sz="1700" spc="-26" strike="noStrike">
                <a:solidFill>
                  <a:srgbClr val="000000"/>
                </a:solidFill>
                <a:latin typeface="Corbel"/>
                <a:ea typeface="DejaVu Sans"/>
              </a:rPr>
              <a:t>une</a:t>
            </a:r>
            <a:endParaRPr b="0" lang="fr-FR" sz="1700" spc="-1" strike="noStrike">
              <a:solidFill>
                <a:srgbClr val="000000"/>
              </a:solidFill>
              <a:latin typeface="Arial"/>
            </a:endParaRPr>
          </a:p>
          <a:p>
            <a:pPr marL="756360">
              <a:lnSpc>
                <a:spcPts val="1840"/>
              </a:lnSpc>
              <a:tabLst>
                <a:tab algn="l" pos="756360"/>
              </a:tabLst>
            </a:pPr>
            <a:r>
              <a:rPr b="0" lang="fr-FR" sz="1700" spc="-1" strike="noStrike">
                <a:solidFill>
                  <a:srgbClr val="000000"/>
                </a:solidFill>
                <a:latin typeface="Corbel"/>
                <a:ea typeface="DejaVu Sans"/>
              </a:rPr>
              <a:t>image</a:t>
            </a:r>
            <a:r>
              <a:rPr b="0" lang="fr-FR" sz="1700" spc="-32" strike="noStrike">
                <a:solidFill>
                  <a:srgbClr val="000000"/>
                </a:solidFill>
                <a:latin typeface="Corbel"/>
                <a:ea typeface="DejaVu Sans"/>
              </a:rPr>
              <a:t> </a:t>
            </a:r>
            <a:r>
              <a:rPr b="0" lang="fr-FR" sz="1700" spc="-1" strike="noStrike">
                <a:solidFill>
                  <a:srgbClr val="000000"/>
                </a:solidFill>
                <a:latin typeface="Corbel"/>
                <a:ea typeface="DejaVu Sans"/>
              </a:rPr>
              <a:t>et</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une</a:t>
            </a:r>
            <a:r>
              <a:rPr b="0" lang="fr-FR" sz="1700" spc="-32" strike="noStrike">
                <a:solidFill>
                  <a:srgbClr val="000000"/>
                </a:solidFill>
                <a:latin typeface="Corbel"/>
                <a:ea typeface="DejaVu Sans"/>
              </a:rPr>
              <a:t> </a:t>
            </a:r>
            <a:r>
              <a:rPr b="0" lang="fr-FR" sz="1700" spc="-12" strike="noStrike">
                <a:solidFill>
                  <a:srgbClr val="000000"/>
                </a:solidFill>
                <a:latin typeface="Corbel"/>
                <a:ea typeface="DejaVu Sans"/>
              </a:rPr>
              <a:t>description</a:t>
            </a:r>
            <a:r>
              <a:rPr b="0" lang="fr-FR" sz="1700" spc="-7" strike="noStrike">
                <a:solidFill>
                  <a:srgbClr val="000000"/>
                </a:solidFill>
                <a:latin typeface="Corbel"/>
                <a:ea typeface="DejaVu Sans"/>
              </a:rPr>
              <a:t> </a:t>
            </a:r>
            <a:r>
              <a:rPr b="0" lang="fr-FR" sz="1700" spc="-1" strike="noStrike">
                <a:solidFill>
                  <a:srgbClr val="000000"/>
                </a:solidFill>
                <a:latin typeface="Corbel"/>
                <a:ea typeface="DejaVu Sans"/>
              </a:rPr>
              <a:t>pour</a:t>
            </a:r>
            <a:r>
              <a:rPr b="0" lang="fr-FR" sz="1700" spc="-32" strike="noStrike">
                <a:solidFill>
                  <a:srgbClr val="000000"/>
                </a:solidFill>
                <a:latin typeface="Corbel"/>
                <a:ea typeface="DejaVu Sans"/>
              </a:rPr>
              <a:t> </a:t>
            </a:r>
            <a:r>
              <a:rPr b="0" lang="fr-FR" sz="1700" spc="-12" strike="noStrike">
                <a:solidFill>
                  <a:srgbClr val="000000"/>
                </a:solidFill>
                <a:latin typeface="Corbel"/>
                <a:ea typeface="DejaVu Sans"/>
              </a:rPr>
              <a:t>l’automatisation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2" strike="noStrike">
                <a:solidFill>
                  <a:srgbClr val="000000"/>
                </a:solidFill>
                <a:latin typeface="Corbel"/>
                <a:ea typeface="DejaVu Sans"/>
              </a:rPr>
              <a:t>l’attribution</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la</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catégorie</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1" strike="noStrike">
                <a:solidFill>
                  <a:srgbClr val="000000"/>
                </a:solidFill>
                <a:latin typeface="Corbel"/>
                <a:ea typeface="DejaVu Sans"/>
              </a:rPr>
              <a:t> </a:t>
            </a:r>
            <a:r>
              <a:rPr b="0" lang="fr-FR" sz="1700" spc="-12" strike="noStrike">
                <a:solidFill>
                  <a:srgbClr val="000000"/>
                </a:solidFill>
                <a:latin typeface="Corbel"/>
                <a:ea typeface="DejaVu Sans"/>
              </a:rPr>
              <a:t>l’article.</a:t>
            </a:r>
            <a:endParaRPr b="0" lang="fr-FR" sz="1700" spc="-1" strike="noStrike">
              <a:solidFill>
                <a:srgbClr val="000000"/>
              </a:solidFill>
              <a:latin typeface="Arial"/>
            </a:endParaRPr>
          </a:p>
          <a:p>
            <a:pPr marL="756360">
              <a:lnSpc>
                <a:spcPct val="100000"/>
              </a:lnSpc>
              <a:spcBef>
                <a:spcPts val="1151"/>
              </a:spcBef>
              <a:tabLst>
                <a:tab algn="l" pos="756360"/>
              </a:tabLst>
            </a:pPr>
            <a:endParaRPr b="0" lang="fr-FR" sz="1700" spc="-1" strike="noStrike">
              <a:solidFill>
                <a:srgbClr val="000000"/>
              </a:solidFill>
              <a:latin typeface="Arial"/>
            </a:endParaRPr>
          </a:p>
          <a:p>
            <a:pPr marL="299160" indent="-286560">
              <a:lnSpc>
                <a:spcPct val="100000"/>
              </a:lnSpc>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Suggestion</a:t>
            </a:r>
            <a:r>
              <a:rPr b="1" lang="fr-FR" sz="2000" spc="-52" strike="noStrike" u="sng">
                <a:solidFill>
                  <a:srgbClr val="000000"/>
                </a:solidFill>
                <a:uFill>
                  <a:solidFill>
                    <a:srgbClr val="000000"/>
                  </a:solidFill>
                </a:uFill>
                <a:latin typeface="Corbel"/>
                <a:ea typeface="DejaVu Sans"/>
              </a:rPr>
              <a:t> :</a:t>
            </a:r>
            <a:endParaRPr b="0" lang="fr-FR" sz="2000" spc="-1" strike="noStrike">
              <a:solidFill>
                <a:srgbClr val="000000"/>
              </a:solidFill>
              <a:latin typeface="Arial"/>
            </a:endParaRPr>
          </a:p>
          <a:p>
            <a:pPr lvl="1" marL="756360" indent="-286560">
              <a:lnSpc>
                <a:spcPts val="1834"/>
              </a:lnSpc>
              <a:spcBef>
                <a:spcPts val="615"/>
              </a:spcBef>
              <a:buClr>
                <a:srgbClr val="1286c3"/>
              </a:buClr>
              <a:buSzPct val="144000"/>
              <a:buFont typeface="Arial"/>
              <a:buChar char="•"/>
              <a:tabLst>
                <a:tab algn="l" pos="756360"/>
              </a:tabLst>
            </a:pPr>
            <a:r>
              <a:rPr b="0" lang="fr-FR" sz="1700" spc="-12" strike="noStrike">
                <a:solidFill>
                  <a:srgbClr val="000000"/>
                </a:solidFill>
                <a:latin typeface="Corbel"/>
                <a:ea typeface="DejaVu Sans"/>
              </a:rPr>
              <a:t>Utilisation</a:t>
            </a:r>
            <a:r>
              <a:rPr b="0" lang="fr-FR" sz="1700" spc="-15" strike="noStrike">
                <a:solidFill>
                  <a:srgbClr val="000000"/>
                </a:solidFill>
                <a:latin typeface="Corbel"/>
                <a:ea typeface="DejaVu Sans"/>
              </a:rPr>
              <a:t> </a:t>
            </a:r>
            <a:r>
              <a:rPr b="0" lang="fr-FR" sz="1700" spc="-1" strike="noStrike">
                <a:solidFill>
                  <a:srgbClr val="000000"/>
                </a:solidFill>
                <a:latin typeface="Corbel"/>
                <a:ea typeface="DejaVu Sans"/>
              </a:rPr>
              <a:t>d’une </a:t>
            </a:r>
            <a:r>
              <a:rPr b="0" lang="fr-FR" sz="1700" spc="-26" strike="noStrike">
                <a:solidFill>
                  <a:srgbClr val="000000"/>
                </a:solidFill>
                <a:latin typeface="Corbel"/>
                <a:ea typeface="DejaVu Sans"/>
              </a:rPr>
              <a:t>API </a:t>
            </a:r>
            <a:r>
              <a:rPr b="0" lang="fr-FR" sz="1700" spc="-1" strike="noStrike">
                <a:solidFill>
                  <a:srgbClr val="000000"/>
                </a:solidFill>
                <a:latin typeface="Corbel"/>
                <a:ea typeface="DejaVu Sans"/>
              </a:rPr>
              <a:t>pour</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enrichir</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nos</a:t>
            </a:r>
            <a:r>
              <a:rPr b="0" lang="fr-FR" sz="1700" spc="-15" strike="noStrike">
                <a:solidFill>
                  <a:srgbClr val="000000"/>
                </a:solidFill>
                <a:latin typeface="Corbel"/>
                <a:ea typeface="DejaVu Sans"/>
              </a:rPr>
              <a:t> </a:t>
            </a:r>
            <a:r>
              <a:rPr b="0" lang="fr-FR" sz="1700" spc="-12" strike="noStrike">
                <a:solidFill>
                  <a:srgbClr val="000000"/>
                </a:solidFill>
                <a:latin typeface="Corbel"/>
                <a:ea typeface="DejaVu Sans"/>
              </a:rPr>
              <a:t>données,</a:t>
            </a:r>
            <a:r>
              <a:rPr b="0" lang="fr-FR" sz="1700" spc="-35" strike="noStrike">
                <a:solidFill>
                  <a:srgbClr val="000000"/>
                </a:solidFill>
                <a:latin typeface="Corbel"/>
                <a:ea typeface="DejaVu Sans"/>
              </a:rPr>
              <a:t> </a:t>
            </a:r>
            <a:r>
              <a:rPr b="0" lang="fr-FR" sz="1700" spc="-1" strike="noStrike">
                <a:solidFill>
                  <a:srgbClr val="000000"/>
                </a:solidFill>
                <a:latin typeface="Corbel"/>
                <a:ea typeface="DejaVu Sans"/>
              </a:rPr>
              <a:t>«</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Place</a:t>
            </a:r>
            <a:r>
              <a:rPr b="0" lang="fr-FR" sz="1700" spc="-12" strike="noStrike">
                <a:solidFill>
                  <a:srgbClr val="000000"/>
                </a:solidFill>
                <a:latin typeface="Corbel"/>
                <a:ea typeface="DejaVu Sans"/>
              </a:rPr>
              <a:t> </a:t>
            </a:r>
            <a:r>
              <a:rPr b="0" lang="fr-FR" sz="1700" spc="-1" strike="noStrike">
                <a:solidFill>
                  <a:srgbClr val="000000"/>
                </a:solidFill>
                <a:latin typeface="Corbel"/>
                <a:ea typeface="DejaVu Sans"/>
              </a:rPr>
              <a:t>de</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marché</a:t>
            </a:r>
            <a:r>
              <a:rPr b="0" lang="fr-FR" sz="1700" spc="-26" strike="noStrike">
                <a:solidFill>
                  <a:srgbClr val="000000"/>
                </a:solidFill>
                <a:latin typeface="Corbel"/>
                <a:ea typeface="DejaVu Sans"/>
              </a:rPr>
              <a:t> </a:t>
            </a:r>
            <a:r>
              <a:rPr b="0" lang="fr-FR" sz="1700" spc="-1" strike="noStrike">
                <a:solidFill>
                  <a:srgbClr val="000000"/>
                </a:solidFill>
                <a:latin typeface="Corbel"/>
                <a:ea typeface="DejaVu Sans"/>
              </a:rPr>
              <a:t>»</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n’ayant</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encore</a:t>
            </a:r>
            <a:endParaRPr b="0" lang="fr-FR" sz="1700" spc="-1" strike="noStrike">
              <a:solidFill>
                <a:srgbClr val="000000"/>
              </a:solidFill>
              <a:latin typeface="Arial"/>
            </a:endParaRPr>
          </a:p>
          <a:p>
            <a:pPr marL="756360">
              <a:lnSpc>
                <a:spcPts val="1834"/>
              </a:lnSpc>
              <a:tabLst>
                <a:tab algn="l" pos="756360"/>
              </a:tabLst>
            </a:pPr>
            <a:r>
              <a:rPr b="0" lang="fr-FR" sz="1700" spc="-1" strike="noStrike">
                <a:solidFill>
                  <a:srgbClr val="000000"/>
                </a:solidFill>
                <a:latin typeface="Corbel"/>
                <a:ea typeface="DejaVu Sans"/>
              </a:rPr>
              <a:t>pas</a:t>
            </a:r>
            <a:r>
              <a:rPr b="0" lang="fr-FR" sz="1700" spc="-41" strike="noStrike">
                <a:solidFill>
                  <a:srgbClr val="000000"/>
                </a:solidFill>
                <a:latin typeface="Corbel"/>
                <a:ea typeface="DejaVu Sans"/>
              </a:rPr>
              <a:t> </a:t>
            </a:r>
            <a:r>
              <a:rPr b="0" lang="fr-FR" sz="1700" spc="-1" strike="noStrike">
                <a:solidFill>
                  <a:srgbClr val="000000"/>
                </a:solidFill>
                <a:latin typeface="Corbel"/>
                <a:ea typeface="DejaVu Sans"/>
              </a:rPr>
              <a:t>beaucoup</a:t>
            </a:r>
            <a:r>
              <a:rPr b="0" lang="fr-FR" sz="1700" spc="-55" strike="noStrike">
                <a:solidFill>
                  <a:srgbClr val="000000"/>
                </a:solidFill>
                <a:latin typeface="Corbel"/>
                <a:ea typeface="DejaVu Sans"/>
              </a:rPr>
              <a:t> </a:t>
            </a:r>
            <a:r>
              <a:rPr b="0" lang="fr-FR" sz="1700" spc="-12" strike="noStrike">
                <a:solidFill>
                  <a:srgbClr val="000000"/>
                </a:solidFill>
                <a:latin typeface="Corbel"/>
                <a:ea typeface="DejaVu Sans"/>
              </a:rPr>
              <a:t>d’articles</a:t>
            </a:r>
            <a:r>
              <a:rPr b="0" lang="fr-FR" sz="1700" spc="-21" strike="noStrike">
                <a:solidFill>
                  <a:srgbClr val="000000"/>
                </a:solidFill>
                <a:latin typeface="Corbel"/>
                <a:ea typeface="DejaVu Sans"/>
              </a:rPr>
              <a:t> </a:t>
            </a:r>
            <a:r>
              <a:rPr b="0" lang="fr-FR" sz="1700" spc="-1" strike="noStrike">
                <a:solidFill>
                  <a:srgbClr val="000000"/>
                </a:solidFill>
                <a:latin typeface="Corbel"/>
                <a:ea typeface="DejaVu Sans"/>
              </a:rPr>
              <a:t>en</a:t>
            </a:r>
            <a:r>
              <a:rPr b="0" lang="fr-FR" sz="1700" spc="-26" strike="noStrike">
                <a:solidFill>
                  <a:srgbClr val="000000"/>
                </a:solidFill>
                <a:latin typeface="Corbel"/>
                <a:ea typeface="DejaVu Sans"/>
              </a:rPr>
              <a:t> </a:t>
            </a:r>
            <a:r>
              <a:rPr b="0" lang="fr-FR" sz="1700" spc="-12" strike="noStrike">
                <a:solidFill>
                  <a:srgbClr val="000000"/>
                </a:solidFill>
                <a:latin typeface="Corbel"/>
                <a:ea typeface="DejaVu Sans"/>
              </a:rPr>
              <a:t>vente.</a:t>
            </a:r>
            <a:endParaRPr b="0" lang="fr-FR" sz="1700" spc="-1" strike="noStrike">
              <a:solidFill>
                <a:srgbClr val="000000"/>
              </a:solidFill>
              <a:latin typeface="Arial"/>
            </a:endParaRPr>
          </a:p>
          <a:p>
            <a:pPr marL="756360">
              <a:lnSpc>
                <a:spcPct val="100000"/>
              </a:lnSpc>
              <a:spcBef>
                <a:spcPts val="145"/>
              </a:spcBef>
              <a:tabLst>
                <a:tab algn="l" pos="756360"/>
              </a:tabLst>
            </a:pPr>
            <a:r>
              <a:rPr b="0" lang="fr-FR" sz="1700" spc="-1" strike="noStrike">
                <a:solidFill>
                  <a:srgbClr val="000000"/>
                </a:solidFill>
                <a:latin typeface="Arial"/>
                <a:ea typeface="DejaVu Sans"/>
              </a:rPr>
              <a:t>https://rapidapi.com/edamam/api/edamam-food-and-grocery-database</a:t>
            </a:r>
            <a:endParaRPr b="0" lang="fr-FR" sz="1700" spc="-1" strike="noStrike">
              <a:solidFill>
                <a:srgbClr val="000000"/>
              </a:solidFill>
              <a:latin typeface="Arial"/>
            </a:endParaRPr>
          </a:p>
          <a:p>
            <a:pPr marL="299160" indent="-286560">
              <a:lnSpc>
                <a:spcPct val="100000"/>
              </a:lnSpc>
              <a:buClr>
                <a:srgbClr val="1286c3"/>
              </a:buClr>
              <a:buSzPct val="145000"/>
              <a:buFont typeface="Arial"/>
              <a:buChar char="•"/>
              <a:tabLst>
                <a:tab algn="l" pos="299160"/>
              </a:tabLst>
            </a:pPr>
            <a:r>
              <a:rPr b="1" lang="fr-FR" sz="2000" spc="-1" strike="noStrike" u="sng">
                <a:solidFill>
                  <a:srgbClr val="000000"/>
                </a:solidFill>
                <a:uFill>
                  <a:solidFill>
                    <a:srgbClr val="000000"/>
                  </a:solidFill>
                </a:uFill>
                <a:latin typeface="Corbel"/>
                <a:ea typeface="DejaVu Sans"/>
              </a:rPr>
              <a:t>Données</a:t>
            </a:r>
            <a:r>
              <a:rPr b="1" lang="fr-FR" sz="2000" spc="-52" strike="noStrike" u="sng">
                <a:solidFill>
                  <a:srgbClr val="000000"/>
                </a:solidFill>
                <a:uFill>
                  <a:solidFill>
                    <a:srgbClr val="000000"/>
                  </a:solidFill>
                </a:uFill>
                <a:latin typeface="Corbel"/>
                <a:ea typeface="DejaVu Sans"/>
              </a:rPr>
              <a:t> :</a:t>
            </a:r>
            <a:endParaRPr b="0" lang="fr-FR" sz="2000" spc="-1" strike="noStrike">
              <a:solidFill>
                <a:srgbClr val="000000"/>
              </a:solidFill>
              <a:latin typeface="Arial"/>
            </a:endParaRPr>
          </a:p>
          <a:p>
            <a:pPr lvl="1" marL="756360" indent="-286560">
              <a:lnSpc>
                <a:spcPts val="1834"/>
              </a:lnSpc>
              <a:spcBef>
                <a:spcPts val="609"/>
              </a:spcBef>
              <a:buClr>
                <a:srgbClr val="1286c3"/>
              </a:buClr>
              <a:buSzPct val="144000"/>
              <a:buFont typeface="Arial"/>
              <a:buChar char="•"/>
              <a:tabLst>
                <a:tab algn="l" pos="756360"/>
              </a:tabLst>
            </a:pPr>
            <a:r>
              <a:rPr b="0" lang="fr-FR" sz="1700" spc="-12" strike="noStrike" u="sng">
                <a:solidFill>
                  <a:srgbClr val="0000ff"/>
                </a:solidFill>
                <a:uFill>
                  <a:solidFill>
                    <a:srgbClr val="2f85ec"/>
                  </a:solidFill>
                </a:uFill>
                <a:latin typeface="Corbel"/>
                <a:ea typeface="DejaVu Sans"/>
              </a:rPr>
              <a:t>https://s3-eu-west-1.amazonaws.com/static.oc-static.com/prod/courses/files/Parcours_data_scientist/Projet+-+Textimage+DAS+V2/Dataset+projet+pre%CC%81traitement+textes+images.zip</a:t>
            </a:r>
            <a:endParaRPr b="0" lang="fr-FR" sz="1700" spc="-1" strike="noStrike">
              <a:solidFill>
                <a:srgbClr val="000000"/>
              </a:solidFill>
              <a:latin typeface="Arial"/>
            </a:endParaRPr>
          </a:p>
        </p:txBody>
      </p:sp>
      <p:sp>
        <p:nvSpPr>
          <p:cNvPr id="187" name="object 4"/>
          <p:cNvSpPr/>
          <p:nvPr/>
        </p:nvSpPr>
        <p:spPr>
          <a:xfrm>
            <a:off x="12022920" y="6580440"/>
            <a:ext cx="882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4</a:t>
            </a:r>
            <a:endParaRPr b="0" lang="fr-FR" sz="1000" spc="-1" strike="noStrike">
              <a:solidFill>
                <a:srgbClr val="000000"/>
              </a:solidFill>
              <a:latin typeface="Arial"/>
            </a:endParaRPr>
          </a:p>
        </p:txBody>
      </p:sp>
      <p:grpSp>
        <p:nvGrpSpPr>
          <p:cNvPr id="188" name="object 5"/>
          <p:cNvGrpSpPr/>
          <p:nvPr/>
        </p:nvGrpSpPr>
        <p:grpSpPr>
          <a:xfrm>
            <a:off x="322920" y="983160"/>
            <a:ext cx="6348240" cy="1344960"/>
            <a:chOff x="322920" y="983160"/>
            <a:chExt cx="6348240" cy="1344960"/>
          </a:xfrm>
        </p:grpSpPr>
        <p:pic>
          <p:nvPicPr>
            <p:cNvPr id="189" name="object 6" descr=""/>
            <p:cNvPicPr/>
            <p:nvPr/>
          </p:nvPicPr>
          <p:blipFill>
            <a:blip r:embed="rId1"/>
            <a:stretch/>
          </p:blipFill>
          <p:spPr>
            <a:xfrm>
              <a:off x="322920" y="983160"/>
              <a:ext cx="6347880" cy="1344600"/>
            </a:xfrm>
            <a:prstGeom prst="rect">
              <a:avLst/>
            </a:prstGeom>
            <a:ln w="0">
              <a:noFill/>
            </a:ln>
          </p:spPr>
        </p:pic>
        <p:sp>
          <p:nvSpPr>
            <p:cNvPr id="190" name="object 7"/>
            <p:cNvSpPr/>
            <p:nvPr/>
          </p:nvSpPr>
          <p:spPr>
            <a:xfrm>
              <a:off x="322920" y="983160"/>
              <a:ext cx="6348240" cy="1344960"/>
            </a:xfrm>
            <a:custGeom>
              <a:avLst/>
              <a:gdLst>
                <a:gd name="textAreaLeft" fmla="*/ 0 w 6348240"/>
                <a:gd name="textAreaRight" fmla="*/ 6350760 w 6348240"/>
                <a:gd name="textAreaTop" fmla="*/ 0 h 1344960"/>
                <a:gd name="textAreaBottom" fmla="*/ 1347480 h 1344960"/>
              </a:gdLst>
              <a:ahLst/>
              <a:rect l="textAreaLeft" t="textAreaTop" r="textAreaRight" b="textAreaBottom"/>
              <a:pathLst>
                <a:path w="6350634" h="1347470">
                  <a:moveTo>
                    <a:pt x="0" y="224536"/>
                  </a:moveTo>
                  <a:lnTo>
                    <a:pt x="4561" y="179300"/>
                  </a:lnTo>
                  <a:lnTo>
                    <a:pt x="17645" y="137160"/>
                  </a:lnTo>
                  <a:lnTo>
                    <a:pt x="38348" y="99020"/>
                  </a:lnTo>
                  <a:lnTo>
                    <a:pt x="65766" y="65786"/>
                  </a:lnTo>
                  <a:lnTo>
                    <a:pt x="98997" y="38361"/>
                  </a:lnTo>
                  <a:lnTo>
                    <a:pt x="137138" y="17652"/>
                  </a:lnTo>
                  <a:lnTo>
                    <a:pt x="179285" y="4564"/>
                  </a:lnTo>
                  <a:lnTo>
                    <a:pt x="224535" y="0"/>
                  </a:lnTo>
                  <a:lnTo>
                    <a:pt x="6125972" y="0"/>
                  </a:lnTo>
                  <a:lnTo>
                    <a:pt x="6171207" y="4564"/>
                  </a:lnTo>
                  <a:lnTo>
                    <a:pt x="6213347" y="17652"/>
                  </a:lnTo>
                  <a:lnTo>
                    <a:pt x="6251487" y="38361"/>
                  </a:lnTo>
                  <a:lnTo>
                    <a:pt x="6284721" y="65786"/>
                  </a:lnTo>
                  <a:lnTo>
                    <a:pt x="6312146" y="99020"/>
                  </a:lnTo>
                  <a:lnTo>
                    <a:pt x="6332854" y="137160"/>
                  </a:lnTo>
                  <a:lnTo>
                    <a:pt x="6345943" y="179300"/>
                  </a:lnTo>
                  <a:lnTo>
                    <a:pt x="6350508" y="224536"/>
                  </a:lnTo>
                  <a:lnTo>
                    <a:pt x="6350508" y="1122680"/>
                  </a:lnTo>
                  <a:lnTo>
                    <a:pt x="6345943" y="1167915"/>
                  </a:lnTo>
                  <a:lnTo>
                    <a:pt x="6332855" y="1210056"/>
                  </a:lnTo>
                  <a:lnTo>
                    <a:pt x="6312146" y="1248195"/>
                  </a:lnTo>
                  <a:lnTo>
                    <a:pt x="6284722" y="1281430"/>
                  </a:lnTo>
                  <a:lnTo>
                    <a:pt x="6251487" y="1308854"/>
                  </a:lnTo>
                  <a:lnTo>
                    <a:pt x="6213348" y="1329563"/>
                  </a:lnTo>
                  <a:lnTo>
                    <a:pt x="6171207" y="1342651"/>
                  </a:lnTo>
                  <a:lnTo>
                    <a:pt x="6125972" y="1347216"/>
                  </a:lnTo>
                  <a:lnTo>
                    <a:pt x="224535" y="1347216"/>
                  </a:lnTo>
                  <a:lnTo>
                    <a:pt x="179285" y="1342651"/>
                  </a:lnTo>
                  <a:lnTo>
                    <a:pt x="137138" y="1329563"/>
                  </a:lnTo>
                  <a:lnTo>
                    <a:pt x="98997" y="1308854"/>
                  </a:lnTo>
                  <a:lnTo>
                    <a:pt x="65766" y="1281430"/>
                  </a:lnTo>
                  <a:lnTo>
                    <a:pt x="38348" y="1248195"/>
                  </a:lnTo>
                  <a:lnTo>
                    <a:pt x="17645" y="1210056"/>
                  </a:lnTo>
                  <a:lnTo>
                    <a:pt x="4561" y="1167915"/>
                  </a:lnTo>
                  <a:lnTo>
                    <a:pt x="0" y="1122680"/>
                  </a:lnTo>
                  <a:lnTo>
                    <a:pt x="0" y="22453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191" name="object 8" descr=""/>
            <p:cNvPicPr/>
            <p:nvPr/>
          </p:nvPicPr>
          <p:blipFill>
            <a:blip r:embed="rId2"/>
            <a:stretch/>
          </p:blipFill>
          <p:spPr>
            <a:xfrm>
              <a:off x="2554200" y="1200960"/>
              <a:ext cx="1882080" cy="152280"/>
            </a:xfrm>
            <a:prstGeom prst="rect">
              <a:avLst/>
            </a:prstGeom>
            <a:ln w="0">
              <a:noFill/>
            </a:ln>
          </p:spPr>
        </p:pic>
      </p:grpSp>
      <p:sp>
        <p:nvSpPr>
          <p:cNvPr id="192" name="object 9"/>
          <p:cNvSpPr/>
          <p:nvPr/>
        </p:nvSpPr>
        <p:spPr>
          <a:xfrm>
            <a:off x="2710080" y="943200"/>
            <a:ext cx="157428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800" spc="-1" strike="noStrike">
                <a:solidFill>
                  <a:srgbClr val="000000"/>
                </a:solidFill>
                <a:latin typeface="Corbel"/>
                <a:ea typeface="DejaVu Sans"/>
              </a:rPr>
              <a:t>Place</a:t>
            </a:r>
            <a:r>
              <a:rPr b="0" lang="fr-FR" sz="1800" spc="-26" strike="noStrike">
                <a:solidFill>
                  <a:srgbClr val="000000"/>
                </a:solidFill>
                <a:latin typeface="Corbel"/>
                <a:ea typeface="DejaVu Sans"/>
              </a:rPr>
              <a:t> </a:t>
            </a:r>
            <a:r>
              <a:rPr b="0" lang="fr-FR" sz="1800" spc="-1" strike="noStrike">
                <a:solidFill>
                  <a:srgbClr val="000000"/>
                </a:solidFill>
                <a:latin typeface="Corbel"/>
                <a:ea typeface="DejaVu Sans"/>
              </a:rPr>
              <a:t>de</a:t>
            </a:r>
            <a:r>
              <a:rPr b="0" lang="fr-FR" sz="1800" spc="-26" strike="noStrike">
                <a:solidFill>
                  <a:srgbClr val="000000"/>
                </a:solidFill>
                <a:latin typeface="Corbel"/>
                <a:ea typeface="DejaVu Sans"/>
              </a:rPr>
              <a:t> </a:t>
            </a:r>
            <a:r>
              <a:rPr b="0" lang="fr-FR" sz="1800" spc="-12" strike="noStrike">
                <a:solidFill>
                  <a:srgbClr val="000000"/>
                </a:solidFill>
                <a:latin typeface="Corbel"/>
                <a:ea typeface="DejaVu Sans"/>
              </a:rPr>
              <a:t>marché</a:t>
            </a:r>
            <a:endParaRPr b="0" lang="fr-FR" sz="1800" spc="-1" strike="noStrike">
              <a:solidFill>
                <a:srgbClr val="000000"/>
              </a:solidFill>
              <a:latin typeface="Arial"/>
            </a:endParaRPr>
          </a:p>
        </p:txBody>
      </p:sp>
      <p:grpSp>
        <p:nvGrpSpPr>
          <p:cNvPr id="193" name="object 10"/>
          <p:cNvGrpSpPr/>
          <p:nvPr/>
        </p:nvGrpSpPr>
        <p:grpSpPr>
          <a:xfrm>
            <a:off x="620280" y="1464480"/>
            <a:ext cx="1379880" cy="544680"/>
            <a:chOff x="620280" y="1464480"/>
            <a:chExt cx="1379880" cy="544680"/>
          </a:xfrm>
        </p:grpSpPr>
        <p:pic>
          <p:nvPicPr>
            <p:cNvPr id="194" name="object 11" descr=""/>
            <p:cNvPicPr/>
            <p:nvPr/>
          </p:nvPicPr>
          <p:blipFill>
            <a:blip r:embed="rId3"/>
            <a:stretch/>
          </p:blipFill>
          <p:spPr>
            <a:xfrm>
              <a:off x="620280" y="1464480"/>
              <a:ext cx="1379880" cy="544680"/>
            </a:xfrm>
            <a:prstGeom prst="rect">
              <a:avLst/>
            </a:prstGeom>
            <a:ln w="0">
              <a:noFill/>
            </a:ln>
          </p:spPr>
        </p:pic>
        <p:sp>
          <p:nvSpPr>
            <p:cNvPr id="195" name="object 12"/>
            <p:cNvSpPr/>
            <p:nvPr/>
          </p:nvSpPr>
          <p:spPr>
            <a:xfrm>
              <a:off x="620280" y="1464480"/>
              <a:ext cx="1379880" cy="544680"/>
            </a:xfrm>
            <a:custGeom>
              <a:avLst/>
              <a:gdLst>
                <a:gd name="textAreaLeft" fmla="*/ 0 w 1379880"/>
                <a:gd name="textAreaRight" fmla="*/ 1382400 w 1379880"/>
                <a:gd name="textAreaTop" fmla="*/ 0 h 544680"/>
                <a:gd name="textAreaBottom" fmla="*/ 547200 h 544680"/>
              </a:gdLst>
              <a:ahLst/>
              <a:rect l="textAreaLeft" t="textAreaTop" r="textAreaRight" b="textAreaBottom"/>
              <a:pathLst>
                <a:path w="1382395" h="547369">
                  <a:moveTo>
                    <a:pt x="0" y="91186"/>
                  </a:moveTo>
                  <a:lnTo>
                    <a:pt x="7166" y="55667"/>
                  </a:lnTo>
                  <a:lnTo>
                    <a:pt x="26709" y="26685"/>
                  </a:lnTo>
                  <a:lnTo>
                    <a:pt x="55694" y="7157"/>
                  </a:lnTo>
                  <a:lnTo>
                    <a:pt x="91186" y="0"/>
                  </a:lnTo>
                  <a:lnTo>
                    <a:pt x="1291082" y="0"/>
                  </a:lnTo>
                  <a:lnTo>
                    <a:pt x="1326600" y="7157"/>
                  </a:lnTo>
                  <a:lnTo>
                    <a:pt x="1355582" y="26685"/>
                  </a:lnTo>
                  <a:lnTo>
                    <a:pt x="1375110" y="55667"/>
                  </a:lnTo>
                  <a:lnTo>
                    <a:pt x="1382268" y="91186"/>
                  </a:lnTo>
                  <a:lnTo>
                    <a:pt x="1382268" y="455930"/>
                  </a:lnTo>
                  <a:lnTo>
                    <a:pt x="1375110" y="491448"/>
                  </a:lnTo>
                  <a:lnTo>
                    <a:pt x="1355582" y="520430"/>
                  </a:lnTo>
                  <a:lnTo>
                    <a:pt x="1326600" y="539958"/>
                  </a:lnTo>
                  <a:lnTo>
                    <a:pt x="1291082" y="547115"/>
                  </a:lnTo>
                  <a:lnTo>
                    <a:pt x="91186" y="547115"/>
                  </a:lnTo>
                  <a:lnTo>
                    <a:pt x="55694" y="539958"/>
                  </a:lnTo>
                  <a:lnTo>
                    <a:pt x="26709" y="520430"/>
                  </a:lnTo>
                  <a:lnTo>
                    <a:pt x="7166" y="491448"/>
                  </a:lnTo>
                  <a:lnTo>
                    <a:pt x="0" y="455930"/>
                  </a:lnTo>
                  <a:lnTo>
                    <a:pt x="0" y="91186"/>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196" name="object 13"/>
          <p:cNvSpPr/>
          <p:nvPr/>
        </p:nvSpPr>
        <p:spPr>
          <a:xfrm>
            <a:off x="820080" y="1533960"/>
            <a:ext cx="977760" cy="377280"/>
          </a:xfrm>
          <a:prstGeom prst="rect">
            <a:avLst/>
          </a:prstGeom>
          <a:noFill/>
          <a:ln w="0">
            <a:noFill/>
          </a:ln>
        </p:spPr>
        <p:style>
          <a:lnRef idx="0"/>
          <a:fillRef idx="0"/>
          <a:effectRef idx="0"/>
          <a:fontRef idx="minor"/>
        </p:style>
        <p:txBody>
          <a:bodyPr lIns="0" rIns="0" tIns="12600" bIns="0" anchor="t">
            <a:spAutoFit/>
          </a:bodyPr>
          <a:p>
            <a:pPr marL="97920" indent="-85680">
              <a:lnSpc>
                <a:spcPct val="100000"/>
              </a:lnSpc>
              <a:spcBef>
                <a:spcPts val="99"/>
              </a:spcBef>
              <a:tabLst>
                <a:tab algn="l" pos="0"/>
              </a:tabLst>
            </a:pPr>
            <a:r>
              <a:rPr b="0" lang="fr-FR" sz="1200" spc="-12" strike="noStrike">
                <a:solidFill>
                  <a:srgbClr val="000000"/>
                </a:solidFill>
                <a:latin typeface="Corbel"/>
                <a:ea typeface="DejaVu Sans"/>
              </a:rPr>
              <a:t>Vendeurs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sur</a:t>
            </a:r>
            <a:r>
              <a:rPr b="0" lang="fr-FR" sz="1200" spc="-15" strike="noStrike">
                <a:solidFill>
                  <a:srgbClr val="000000"/>
                </a:solidFill>
                <a:latin typeface="Corbel"/>
                <a:ea typeface="DejaVu Sans"/>
              </a:rPr>
              <a:t> </a:t>
            </a:r>
            <a:r>
              <a:rPr b="0" lang="fr-FR" sz="1200" spc="-26" strike="noStrike">
                <a:solidFill>
                  <a:srgbClr val="000000"/>
                </a:solidFill>
                <a:latin typeface="Corbel"/>
                <a:ea typeface="DejaVu Sans"/>
              </a:rPr>
              <a:t>le </a:t>
            </a:r>
            <a:r>
              <a:rPr b="0" lang="fr-FR" sz="1200" spc="-12" strike="noStrike">
                <a:solidFill>
                  <a:srgbClr val="000000"/>
                </a:solidFill>
                <a:latin typeface="Corbel"/>
                <a:ea typeface="DejaVu Sans"/>
              </a:rPr>
              <a:t>Marketplace</a:t>
            </a:r>
            <a:endParaRPr b="0" lang="fr-FR" sz="1200" spc="-1" strike="noStrike">
              <a:solidFill>
                <a:srgbClr val="000000"/>
              </a:solidFill>
              <a:latin typeface="Arial"/>
            </a:endParaRPr>
          </a:p>
        </p:txBody>
      </p:sp>
      <p:grpSp>
        <p:nvGrpSpPr>
          <p:cNvPr id="197" name="object 14"/>
          <p:cNvGrpSpPr/>
          <p:nvPr/>
        </p:nvGrpSpPr>
        <p:grpSpPr>
          <a:xfrm>
            <a:off x="2523600" y="1458360"/>
            <a:ext cx="1666440" cy="551160"/>
            <a:chOff x="2523600" y="1458360"/>
            <a:chExt cx="1666440" cy="551160"/>
          </a:xfrm>
        </p:grpSpPr>
        <p:pic>
          <p:nvPicPr>
            <p:cNvPr id="198" name="object 15" descr=""/>
            <p:cNvPicPr/>
            <p:nvPr/>
          </p:nvPicPr>
          <p:blipFill>
            <a:blip r:embed="rId4"/>
            <a:stretch/>
          </p:blipFill>
          <p:spPr>
            <a:xfrm>
              <a:off x="2523600" y="1458360"/>
              <a:ext cx="1666440" cy="550800"/>
            </a:xfrm>
            <a:prstGeom prst="rect">
              <a:avLst/>
            </a:prstGeom>
            <a:ln w="0">
              <a:noFill/>
            </a:ln>
          </p:spPr>
        </p:pic>
        <p:sp>
          <p:nvSpPr>
            <p:cNvPr id="199" name="object 16"/>
            <p:cNvSpPr/>
            <p:nvPr/>
          </p:nvSpPr>
          <p:spPr>
            <a:xfrm>
              <a:off x="2523600" y="1458360"/>
              <a:ext cx="1666440" cy="551160"/>
            </a:xfrm>
            <a:custGeom>
              <a:avLst/>
              <a:gdLst>
                <a:gd name="textAreaLeft" fmla="*/ 0 w 1666440"/>
                <a:gd name="textAreaRight" fmla="*/ 1668960 w 1666440"/>
                <a:gd name="textAreaTop" fmla="*/ 0 h 551160"/>
                <a:gd name="textAreaBottom" fmla="*/ 553680 h 551160"/>
              </a:gdLst>
              <a:ahLst/>
              <a:rect l="textAreaLeft" t="textAreaTop" r="textAreaRight" b="textAreaBottom"/>
              <a:pathLst>
                <a:path w="1668779" h="553719">
                  <a:moveTo>
                    <a:pt x="0" y="92202"/>
                  </a:moveTo>
                  <a:lnTo>
                    <a:pt x="7244" y="56310"/>
                  </a:lnTo>
                  <a:lnTo>
                    <a:pt x="27003" y="27003"/>
                  </a:lnTo>
                  <a:lnTo>
                    <a:pt x="56310" y="7244"/>
                  </a:lnTo>
                  <a:lnTo>
                    <a:pt x="92201" y="0"/>
                  </a:lnTo>
                  <a:lnTo>
                    <a:pt x="1576578" y="0"/>
                  </a:lnTo>
                  <a:lnTo>
                    <a:pt x="1612469" y="7244"/>
                  </a:lnTo>
                  <a:lnTo>
                    <a:pt x="1641776" y="27003"/>
                  </a:lnTo>
                  <a:lnTo>
                    <a:pt x="1661535" y="56310"/>
                  </a:lnTo>
                  <a:lnTo>
                    <a:pt x="1668780" y="92202"/>
                  </a:lnTo>
                  <a:lnTo>
                    <a:pt x="1668780" y="461010"/>
                  </a:lnTo>
                  <a:lnTo>
                    <a:pt x="1661535" y="496901"/>
                  </a:lnTo>
                  <a:lnTo>
                    <a:pt x="1641776" y="526208"/>
                  </a:lnTo>
                  <a:lnTo>
                    <a:pt x="1612469" y="545967"/>
                  </a:lnTo>
                  <a:lnTo>
                    <a:pt x="1576578" y="553212"/>
                  </a:lnTo>
                  <a:lnTo>
                    <a:pt x="92201" y="553212"/>
                  </a:lnTo>
                  <a:lnTo>
                    <a:pt x="56310" y="545967"/>
                  </a:lnTo>
                  <a:lnTo>
                    <a:pt x="27003" y="526208"/>
                  </a:lnTo>
                  <a:lnTo>
                    <a:pt x="7244" y="496901"/>
                  </a:lnTo>
                  <a:lnTo>
                    <a:pt x="0" y="461010"/>
                  </a:lnTo>
                  <a:lnTo>
                    <a:pt x="0" y="92202"/>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0" name="object 17"/>
          <p:cNvSpPr/>
          <p:nvPr/>
        </p:nvSpPr>
        <p:spPr>
          <a:xfrm>
            <a:off x="2679840" y="1530720"/>
            <a:ext cx="1354320" cy="377280"/>
          </a:xfrm>
          <a:prstGeom prst="rect">
            <a:avLst/>
          </a:prstGeom>
          <a:noFill/>
          <a:ln w="0">
            <a:noFill/>
          </a:ln>
        </p:spPr>
        <p:style>
          <a:lnRef idx="0"/>
          <a:fillRef idx="0"/>
          <a:effectRef idx="0"/>
          <a:fontRef idx="minor"/>
        </p:style>
        <p:txBody>
          <a:bodyPr lIns="0" rIns="0" tIns="12600" bIns="0" anchor="t">
            <a:spAutoFit/>
          </a:bodyPr>
          <a:p>
            <a:pPr marL="12600" indent="426600">
              <a:lnSpc>
                <a:spcPct val="100000"/>
              </a:lnSpc>
              <a:spcBef>
                <a:spcPts val="99"/>
              </a:spcBef>
              <a:tabLst>
                <a:tab algn="l" pos="0"/>
              </a:tabLst>
            </a:pPr>
            <a:r>
              <a:rPr b="0" lang="fr-FR" sz="1200" spc="-12" strike="noStrike">
                <a:solidFill>
                  <a:srgbClr val="000000"/>
                </a:solidFill>
                <a:latin typeface="Corbel"/>
                <a:ea typeface="DejaVu Sans"/>
              </a:rPr>
              <a:t>Articles (Description</a:t>
            </a:r>
            <a:r>
              <a:rPr b="0" lang="fr-FR" sz="1200" spc="-1" strike="noStrike">
                <a:solidFill>
                  <a:srgbClr val="000000"/>
                </a:solidFill>
                <a:latin typeface="Corbel"/>
                <a:ea typeface="DejaVu Sans"/>
              </a:rPr>
              <a:t> +</a:t>
            </a:r>
            <a:r>
              <a:rPr b="0" lang="fr-FR" sz="1200" spc="7" strike="noStrike">
                <a:solidFill>
                  <a:srgbClr val="000000"/>
                </a:solidFill>
                <a:latin typeface="Corbel"/>
                <a:ea typeface="DejaVu Sans"/>
              </a:rPr>
              <a:t> </a:t>
            </a:r>
            <a:r>
              <a:rPr b="0" lang="fr-FR" sz="1200" spc="-12" strike="noStrike">
                <a:solidFill>
                  <a:srgbClr val="000000"/>
                </a:solidFill>
                <a:latin typeface="Corbel"/>
                <a:ea typeface="DejaVu Sans"/>
              </a:rPr>
              <a:t>Photo)</a:t>
            </a:r>
            <a:endParaRPr b="0" lang="fr-FR" sz="1200" spc="-1" strike="noStrike">
              <a:solidFill>
                <a:srgbClr val="000000"/>
              </a:solidFill>
              <a:latin typeface="Arial"/>
            </a:endParaRPr>
          </a:p>
        </p:txBody>
      </p:sp>
      <p:grpSp>
        <p:nvGrpSpPr>
          <p:cNvPr id="201" name="object 18"/>
          <p:cNvGrpSpPr/>
          <p:nvPr/>
        </p:nvGrpSpPr>
        <p:grpSpPr>
          <a:xfrm>
            <a:off x="4713840" y="1458360"/>
            <a:ext cx="1661760" cy="551160"/>
            <a:chOff x="4713840" y="1458360"/>
            <a:chExt cx="1661760" cy="551160"/>
          </a:xfrm>
        </p:grpSpPr>
        <p:pic>
          <p:nvPicPr>
            <p:cNvPr id="202" name="object 19" descr=""/>
            <p:cNvPicPr/>
            <p:nvPr/>
          </p:nvPicPr>
          <p:blipFill>
            <a:blip r:embed="rId5"/>
            <a:stretch/>
          </p:blipFill>
          <p:spPr>
            <a:xfrm>
              <a:off x="4713840" y="1458360"/>
              <a:ext cx="1661760" cy="550800"/>
            </a:xfrm>
            <a:prstGeom prst="rect">
              <a:avLst/>
            </a:prstGeom>
            <a:ln w="0">
              <a:noFill/>
            </a:ln>
          </p:spPr>
        </p:pic>
        <p:sp>
          <p:nvSpPr>
            <p:cNvPr id="203" name="object 20"/>
            <p:cNvSpPr/>
            <p:nvPr/>
          </p:nvSpPr>
          <p:spPr>
            <a:xfrm>
              <a:off x="4713840" y="1458360"/>
              <a:ext cx="1661760" cy="551160"/>
            </a:xfrm>
            <a:custGeom>
              <a:avLst/>
              <a:gdLst>
                <a:gd name="textAreaLeft" fmla="*/ 0 w 1661760"/>
                <a:gd name="textAreaRight" fmla="*/ 1664280 w 1661760"/>
                <a:gd name="textAreaTop" fmla="*/ 0 h 551160"/>
                <a:gd name="textAreaBottom" fmla="*/ 553680 h 551160"/>
              </a:gdLst>
              <a:ahLst/>
              <a:rect l="textAreaLeft" t="textAreaTop" r="textAreaRight" b="textAreaBottom"/>
              <a:pathLst>
                <a:path w="1664335" h="553719">
                  <a:moveTo>
                    <a:pt x="0" y="92202"/>
                  </a:moveTo>
                  <a:lnTo>
                    <a:pt x="7244" y="56310"/>
                  </a:lnTo>
                  <a:lnTo>
                    <a:pt x="27003" y="27003"/>
                  </a:lnTo>
                  <a:lnTo>
                    <a:pt x="56310" y="7244"/>
                  </a:lnTo>
                  <a:lnTo>
                    <a:pt x="92201" y="0"/>
                  </a:lnTo>
                  <a:lnTo>
                    <a:pt x="1572005" y="0"/>
                  </a:lnTo>
                  <a:lnTo>
                    <a:pt x="1607897" y="7244"/>
                  </a:lnTo>
                  <a:lnTo>
                    <a:pt x="1637204" y="27003"/>
                  </a:lnTo>
                  <a:lnTo>
                    <a:pt x="1656963" y="56310"/>
                  </a:lnTo>
                  <a:lnTo>
                    <a:pt x="1664207" y="92202"/>
                  </a:lnTo>
                  <a:lnTo>
                    <a:pt x="1664207" y="461010"/>
                  </a:lnTo>
                  <a:lnTo>
                    <a:pt x="1656963" y="496901"/>
                  </a:lnTo>
                  <a:lnTo>
                    <a:pt x="1637204" y="526208"/>
                  </a:lnTo>
                  <a:lnTo>
                    <a:pt x="1607897" y="545967"/>
                  </a:lnTo>
                  <a:lnTo>
                    <a:pt x="1572005" y="553212"/>
                  </a:lnTo>
                  <a:lnTo>
                    <a:pt x="92201" y="553212"/>
                  </a:lnTo>
                  <a:lnTo>
                    <a:pt x="56310" y="545967"/>
                  </a:lnTo>
                  <a:lnTo>
                    <a:pt x="27003" y="526208"/>
                  </a:lnTo>
                  <a:lnTo>
                    <a:pt x="7244" y="496901"/>
                  </a:lnTo>
                  <a:lnTo>
                    <a:pt x="0" y="461010"/>
                  </a:lnTo>
                  <a:lnTo>
                    <a:pt x="0" y="92202"/>
                  </a:lnTo>
                  <a:close/>
                </a:path>
              </a:pathLst>
            </a:custGeom>
            <a:noFill/>
            <a:ln w="9525">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4" name="object 21"/>
          <p:cNvSpPr/>
          <p:nvPr/>
        </p:nvSpPr>
        <p:spPr>
          <a:xfrm>
            <a:off x="4871520" y="1530720"/>
            <a:ext cx="1344960" cy="377280"/>
          </a:xfrm>
          <a:prstGeom prst="rect">
            <a:avLst/>
          </a:prstGeom>
          <a:noFill/>
          <a:ln w="0">
            <a:noFill/>
          </a:ln>
        </p:spPr>
        <p:style>
          <a:lnRef idx="0"/>
          <a:fillRef idx="0"/>
          <a:effectRef idx="0"/>
          <a:fontRef idx="minor"/>
        </p:style>
        <p:txBody>
          <a:bodyPr lIns="0" rIns="0" tIns="12600" bIns="0" anchor="t">
            <a:spAutoFit/>
          </a:bodyPr>
          <a:p>
            <a:pPr marL="380880" indent="-369000">
              <a:lnSpc>
                <a:spcPct val="100000"/>
              </a:lnSpc>
              <a:spcBef>
                <a:spcPts val="99"/>
              </a:spcBef>
              <a:tabLst>
                <a:tab algn="l" pos="0"/>
              </a:tabLst>
            </a:pPr>
            <a:r>
              <a:rPr b="0" lang="fr-FR" sz="1200" spc="-12" strike="noStrike">
                <a:solidFill>
                  <a:srgbClr val="000000"/>
                </a:solidFill>
                <a:latin typeface="Corbel"/>
                <a:ea typeface="DejaVu Sans"/>
              </a:rPr>
              <a:t>Attribution</a:t>
            </a:r>
            <a:r>
              <a:rPr b="0" lang="fr-FR" sz="1200" spc="15" strike="noStrike">
                <a:solidFill>
                  <a:srgbClr val="000000"/>
                </a:solidFill>
                <a:latin typeface="Corbel"/>
                <a:ea typeface="DejaVu Sans"/>
              </a:rPr>
              <a:t> </a:t>
            </a:r>
            <a:r>
              <a:rPr b="0" lang="fr-FR" sz="1200" spc="-12" strike="noStrike">
                <a:solidFill>
                  <a:srgbClr val="000000"/>
                </a:solidFill>
                <a:latin typeface="Corbel"/>
                <a:ea typeface="DejaVu Sans"/>
              </a:rPr>
              <a:t>catégorie manuelle</a:t>
            </a:r>
            <a:endParaRPr b="0" lang="fr-FR" sz="1200" spc="-1" strike="noStrike">
              <a:solidFill>
                <a:srgbClr val="000000"/>
              </a:solidFill>
              <a:latin typeface="Arial"/>
            </a:endParaRPr>
          </a:p>
        </p:txBody>
      </p:sp>
      <p:grpSp>
        <p:nvGrpSpPr>
          <p:cNvPr id="205" name="object 22"/>
          <p:cNvGrpSpPr/>
          <p:nvPr/>
        </p:nvGrpSpPr>
        <p:grpSpPr>
          <a:xfrm>
            <a:off x="5887080" y="437400"/>
            <a:ext cx="2044800" cy="880200"/>
            <a:chOff x="5887080" y="437400"/>
            <a:chExt cx="2044800" cy="880200"/>
          </a:xfrm>
        </p:grpSpPr>
        <p:sp>
          <p:nvSpPr>
            <p:cNvPr id="206" name="object 23"/>
            <p:cNvSpPr/>
            <p:nvPr/>
          </p:nvSpPr>
          <p:spPr>
            <a:xfrm>
              <a:off x="5887080" y="437400"/>
              <a:ext cx="2044800" cy="880200"/>
            </a:xfrm>
            <a:custGeom>
              <a:avLst/>
              <a:gdLst>
                <a:gd name="textAreaLeft" fmla="*/ 0 w 2044800"/>
                <a:gd name="textAreaRight" fmla="*/ 2047320 w 2044800"/>
                <a:gd name="textAreaTop" fmla="*/ 0 h 880200"/>
                <a:gd name="textAreaBottom" fmla="*/ 882720 h 880200"/>
              </a:gdLst>
              <a:ahLst/>
              <a:rect l="textAreaLeft" t="textAreaTop" r="textAreaRight" b="textAreaBottom"/>
              <a:pathLst>
                <a:path w="2047240" h="882650">
                  <a:moveTo>
                    <a:pt x="1401444" y="0"/>
                  </a:moveTo>
                  <a:lnTo>
                    <a:pt x="1086104" y="177419"/>
                  </a:lnTo>
                  <a:lnTo>
                    <a:pt x="921258" y="77088"/>
                  </a:lnTo>
                  <a:lnTo>
                    <a:pt x="810133" y="260731"/>
                  </a:lnTo>
                  <a:lnTo>
                    <a:pt x="426592" y="148082"/>
                  </a:lnTo>
                  <a:lnTo>
                    <a:pt x="509015" y="319277"/>
                  </a:lnTo>
                  <a:lnTo>
                    <a:pt x="110998" y="337820"/>
                  </a:lnTo>
                  <a:lnTo>
                    <a:pt x="372872" y="473583"/>
                  </a:lnTo>
                  <a:lnTo>
                    <a:pt x="0" y="526034"/>
                  </a:lnTo>
                  <a:lnTo>
                    <a:pt x="315595" y="627888"/>
                  </a:lnTo>
                  <a:lnTo>
                    <a:pt x="121792" y="728217"/>
                  </a:lnTo>
                  <a:lnTo>
                    <a:pt x="455295" y="745109"/>
                  </a:lnTo>
                  <a:lnTo>
                    <a:pt x="465963" y="882396"/>
                  </a:lnTo>
                  <a:lnTo>
                    <a:pt x="713232" y="740410"/>
                  </a:lnTo>
                  <a:lnTo>
                    <a:pt x="824357" y="805307"/>
                  </a:lnTo>
                  <a:lnTo>
                    <a:pt x="935482" y="709549"/>
                  </a:lnTo>
                  <a:lnTo>
                    <a:pt x="1100328" y="769747"/>
                  </a:lnTo>
                  <a:lnTo>
                    <a:pt x="1154176" y="651001"/>
                  </a:lnTo>
                  <a:lnTo>
                    <a:pt x="1415795" y="709549"/>
                  </a:lnTo>
                  <a:lnTo>
                    <a:pt x="1387220" y="586232"/>
                  </a:lnTo>
                  <a:lnTo>
                    <a:pt x="1788667" y="638556"/>
                  </a:lnTo>
                  <a:lnTo>
                    <a:pt x="1552066" y="502920"/>
                  </a:lnTo>
                  <a:lnTo>
                    <a:pt x="1731137" y="461263"/>
                  </a:lnTo>
                  <a:lnTo>
                    <a:pt x="1609470" y="384048"/>
                  </a:lnTo>
                  <a:lnTo>
                    <a:pt x="2046732" y="271399"/>
                  </a:lnTo>
                  <a:lnTo>
                    <a:pt x="1552066" y="266826"/>
                  </a:lnTo>
                  <a:lnTo>
                    <a:pt x="1706244" y="129539"/>
                  </a:lnTo>
                  <a:lnTo>
                    <a:pt x="1376298" y="235965"/>
                  </a:lnTo>
                  <a:lnTo>
                    <a:pt x="1401444"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07" name="object 24"/>
            <p:cNvSpPr/>
            <p:nvPr/>
          </p:nvSpPr>
          <p:spPr>
            <a:xfrm>
              <a:off x="5887080" y="437400"/>
              <a:ext cx="2044800" cy="880200"/>
            </a:xfrm>
            <a:custGeom>
              <a:avLst/>
              <a:gdLst>
                <a:gd name="textAreaLeft" fmla="*/ 0 w 2044800"/>
                <a:gd name="textAreaRight" fmla="*/ 2047320 w 2044800"/>
                <a:gd name="textAreaTop" fmla="*/ 0 h 880200"/>
                <a:gd name="textAreaBottom" fmla="*/ 882720 h 880200"/>
              </a:gdLst>
              <a:ahLst/>
              <a:rect l="textAreaLeft" t="textAreaTop" r="textAreaRight" b="textAreaBottom"/>
              <a:pathLst>
                <a:path w="2047240" h="882650">
                  <a:moveTo>
                    <a:pt x="1086104" y="177419"/>
                  </a:moveTo>
                  <a:lnTo>
                    <a:pt x="1401444" y="0"/>
                  </a:lnTo>
                  <a:lnTo>
                    <a:pt x="1376298" y="235965"/>
                  </a:lnTo>
                  <a:lnTo>
                    <a:pt x="1706244" y="129539"/>
                  </a:lnTo>
                  <a:lnTo>
                    <a:pt x="1552066" y="266826"/>
                  </a:lnTo>
                  <a:lnTo>
                    <a:pt x="2046732" y="271399"/>
                  </a:lnTo>
                  <a:lnTo>
                    <a:pt x="1609470" y="384048"/>
                  </a:lnTo>
                  <a:lnTo>
                    <a:pt x="1731137" y="461263"/>
                  </a:lnTo>
                  <a:lnTo>
                    <a:pt x="1552066" y="502920"/>
                  </a:lnTo>
                  <a:lnTo>
                    <a:pt x="1788667" y="638556"/>
                  </a:lnTo>
                  <a:lnTo>
                    <a:pt x="1387220" y="586232"/>
                  </a:lnTo>
                  <a:lnTo>
                    <a:pt x="1415795" y="709549"/>
                  </a:lnTo>
                  <a:lnTo>
                    <a:pt x="1154176" y="651001"/>
                  </a:lnTo>
                  <a:lnTo>
                    <a:pt x="1100328" y="769747"/>
                  </a:lnTo>
                  <a:lnTo>
                    <a:pt x="935482" y="709549"/>
                  </a:lnTo>
                  <a:lnTo>
                    <a:pt x="824357" y="805307"/>
                  </a:lnTo>
                  <a:lnTo>
                    <a:pt x="713232" y="740410"/>
                  </a:lnTo>
                  <a:lnTo>
                    <a:pt x="465963" y="882396"/>
                  </a:lnTo>
                  <a:lnTo>
                    <a:pt x="455295" y="745109"/>
                  </a:lnTo>
                  <a:lnTo>
                    <a:pt x="121792" y="728217"/>
                  </a:lnTo>
                  <a:lnTo>
                    <a:pt x="315595" y="627888"/>
                  </a:lnTo>
                  <a:lnTo>
                    <a:pt x="0" y="526034"/>
                  </a:lnTo>
                  <a:lnTo>
                    <a:pt x="372872" y="473583"/>
                  </a:lnTo>
                  <a:lnTo>
                    <a:pt x="110998" y="337820"/>
                  </a:lnTo>
                  <a:lnTo>
                    <a:pt x="509015" y="319277"/>
                  </a:lnTo>
                  <a:lnTo>
                    <a:pt x="426592" y="148082"/>
                  </a:lnTo>
                  <a:lnTo>
                    <a:pt x="810133" y="260731"/>
                  </a:lnTo>
                  <a:lnTo>
                    <a:pt x="921258" y="77088"/>
                  </a:lnTo>
                  <a:lnTo>
                    <a:pt x="1086104" y="177419"/>
                  </a:lnTo>
                  <a:close/>
                </a:path>
              </a:pathLst>
            </a:custGeom>
            <a:noFill/>
            <a:ln w="15875">
              <a:solidFill>
                <a:srgbClr val="9d3429"/>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08" name="object 25"/>
          <p:cNvSpPr/>
          <p:nvPr/>
        </p:nvSpPr>
        <p:spPr>
          <a:xfrm>
            <a:off x="6499440" y="655560"/>
            <a:ext cx="669240" cy="439200"/>
          </a:xfrm>
          <a:prstGeom prst="rect">
            <a:avLst/>
          </a:prstGeom>
          <a:noFill/>
          <a:ln w="0">
            <a:noFill/>
          </a:ln>
        </p:spPr>
        <p:style>
          <a:lnRef idx="0"/>
          <a:fillRef idx="0"/>
          <a:effectRef idx="0"/>
          <a:fontRef idx="minor"/>
        </p:style>
        <p:txBody>
          <a:bodyPr lIns="0" rIns="0" tIns="13320" bIns="0" anchor="t">
            <a:spAutoFit/>
          </a:bodyPr>
          <a:p>
            <a:pPr marL="79200">
              <a:lnSpc>
                <a:spcPct val="100000"/>
              </a:lnSpc>
              <a:spcBef>
                <a:spcPts val="105"/>
              </a:spcBef>
            </a:pPr>
            <a:r>
              <a:rPr b="0" lang="fr-FR" sz="1400" spc="-12" strike="noStrike">
                <a:solidFill>
                  <a:srgbClr val="ffffff"/>
                </a:solidFill>
                <a:latin typeface="Corbel"/>
                <a:ea typeface="DejaVu Sans"/>
              </a:rPr>
              <a:t>Source</a:t>
            </a:r>
            <a:endParaRPr b="0" lang="fr-FR" sz="1400" spc="-1" strike="noStrike">
              <a:solidFill>
                <a:srgbClr val="000000"/>
              </a:solidFill>
              <a:latin typeface="Arial"/>
            </a:endParaRPr>
          </a:p>
          <a:p>
            <a:pPr marL="12600">
              <a:lnSpc>
                <a:spcPct val="100000"/>
              </a:lnSpc>
            </a:pPr>
            <a:r>
              <a:rPr b="0" lang="fr-FR" sz="1400" spc="-12" strike="noStrike">
                <a:solidFill>
                  <a:srgbClr val="ffffff"/>
                </a:solidFill>
                <a:latin typeface="Corbel"/>
                <a:ea typeface="DejaVu Sans"/>
              </a:rPr>
              <a:t>d’erreurs</a:t>
            </a:r>
            <a:endParaRPr b="0" lang="fr-FR" sz="1400" spc="-1" strike="noStrike">
              <a:solidFill>
                <a:srgbClr val="000000"/>
              </a:solidFill>
              <a:latin typeface="Arial"/>
            </a:endParaRPr>
          </a:p>
        </p:txBody>
      </p:sp>
      <p:grpSp>
        <p:nvGrpSpPr>
          <p:cNvPr id="209" name="object 26"/>
          <p:cNvGrpSpPr/>
          <p:nvPr/>
        </p:nvGrpSpPr>
        <p:grpSpPr>
          <a:xfrm>
            <a:off x="6909840" y="1424880"/>
            <a:ext cx="1962000" cy="461160"/>
            <a:chOff x="6909840" y="1424880"/>
            <a:chExt cx="1962000" cy="461160"/>
          </a:xfrm>
        </p:grpSpPr>
        <p:pic>
          <p:nvPicPr>
            <p:cNvPr id="210" name="object 27" descr=""/>
            <p:cNvPicPr/>
            <p:nvPr/>
          </p:nvPicPr>
          <p:blipFill>
            <a:blip r:embed="rId6"/>
            <a:stretch/>
          </p:blipFill>
          <p:spPr>
            <a:xfrm>
              <a:off x="6909840" y="1424880"/>
              <a:ext cx="1962000" cy="460800"/>
            </a:xfrm>
            <a:prstGeom prst="rect">
              <a:avLst/>
            </a:prstGeom>
            <a:ln w="0">
              <a:noFill/>
            </a:ln>
          </p:spPr>
        </p:pic>
        <p:sp>
          <p:nvSpPr>
            <p:cNvPr id="211" name="object 28"/>
            <p:cNvSpPr/>
            <p:nvPr/>
          </p:nvSpPr>
          <p:spPr>
            <a:xfrm>
              <a:off x="6909840" y="1424880"/>
              <a:ext cx="1962000" cy="461160"/>
            </a:xfrm>
            <a:custGeom>
              <a:avLst/>
              <a:gdLst>
                <a:gd name="textAreaLeft" fmla="*/ 0 w 1962000"/>
                <a:gd name="textAreaRight" fmla="*/ 1964520 w 1962000"/>
                <a:gd name="textAreaTop" fmla="*/ 0 h 461160"/>
                <a:gd name="textAreaBottom" fmla="*/ 463680 h 461160"/>
              </a:gdLst>
              <a:ahLst/>
              <a:rect l="textAreaLeft" t="textAreaTop" r="textAreaRight" b="textAreaBottom"/>
              <a:pathLst>
                <a:path w="1964690" h="463550">
                  <a:moveTo>
                    <a:pt x="0" y="115824"/>
                  </a:moveTo>
                  <a:lnTo>
                    <a:pt x="1732787" y="115824"/>
                  </a:lnTo>
                  <a:lnTo>
                    <a:pt x="1732787" y="0"/>
                  </a:lnTo>
                  <a:lnTo>
                    <a:pt x="1964435" y="231648"/>
                  </a:lnTo>
                  <a:lnTo>
                    <a:pt x="1732787" y="463296"/>
                  </a:lnTo>
                  <a:lnTo>
                    <a:pt x="1732787" y="347472"/>
                  </a:lnTo>
                  <a:lnTo>
                    <a:pt x="0" y="347472"/>
                  </a:lnTo>
                  <a:lnTo>
                    <a:pt x="0" y="115824"/>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grpSp>
        <p:nvGrpSpPr>
          <p:cNvPr id="212" name="object 29"/>
          <p:cNvGrpSpPr/>
          <p:nvPr/>
        </p:nvGrpSpPr>
        <p:grpSpPr>
          <a:xfrm>
            <a:off x="9110520" y="983160"/>
            <a:ext cx="2700000" cy="1344960"/>
            <a:chOff x="9110520" y="983160"/>
            <a:chExt cx="2700000" cy="1344960"/>
          </a:xfrm>
        </p:grpSpPr>
        <p:pic>
          <p:nvPicPr>
            <p:cNvPr id="213" name="object 30" descr=""/>
            <p:cNvPicPr/>
            <p:nvPr/>
          </p:nvPicPr>
          <p:blipFill>
            <a:blip r:embed="rId7"/>
            <a:stretch/>
          </p:blipFill>
          <p:spPr>
            <a:xfrm>
              <a:off x="9110520" y="983160"/>
              <a:ext cx="2699640" cy="1344600"/>
            </a:xfrm>
            <a:prstGeom prst="rect">
              <a:avLst/>
            </a:prstGeom>
            <a:ln w="0">
              <a:noFill/>
            </a:ln>
          </p:spPr>
        </p:pic>
        <p:sp>
          <p:nvSpPr>
            <p:cNvPr id="214" name="object 31"/>
            <p:cNvSpPr/>
            <p:nvPr/>
          </p:nvSpPr>
          <p:spPr>
            <a:xfrm>
              <a:off x="9110520" y="983160"/>
              <a:ext cx="2700000" cy="1344960"/>
            </a:xfrm>
            <a:custGeom>
              <a:avLst/>
              <a:gdLst>
                <a:gd name="textAreaLeft" fmla="*/ 0 w 2700000"/>
                <a:gd name="textAreaRight" fmla="*/ 2702520 w 2700000"/>
                <a:gd name="textAreaTop" fmla="*/ 0 h 1344960"/>
                <a:gd name="textAreaBottom" fmla="*/ 1347480 h 1344960"/>
              </a:gdLst>
              <a:ahLst/>
              <a:rect l="textAreaLeft" t="textAreaTop" r="textAreaRight" b="textAreaBottom"/>
              <a:pathLst>
                <a:path w="2702559" h="1347470">
                  <a:moveTo>
                    <a:pt x="0" y="224536"/>
                  </a:moveTo>
                  <a:lnTo>
                    <a:pt x="4564" y="179300"/>
                  </a:lnTo>
                  <a:lnTo>
                    <a:pt x="17652" y="137160"/>
                  </a:lnTo>
                  <a:lnTo>
                    <a:pt x="38361" y="99020"/>
                  </a:lnTo>
                  <a:lnTo>
                    <a:pt x="65785" y="65786"/>
                  </a:lnTo>
                  <a:lnTo>
                    <a:pt x="99020" y="38361"/>
                  </a:lnTo>
                  <a:lnTo>
                    <a:pt x="137159" y="17652"/>
                  </a:lnTo>
                  <a:lnTo>
                    <a:pt x="179300" y="4564"/>
                  </a:lnTo>
                  <a:lnTo>
                    <a:pt x="224535" y="0"/>
                  </a:lnTo>
                  <a:lnTo>
                    <a:pt x="2477516" y="0"/>
                  </a:lnTo>
                  <a:lnTo>
                    <a:pt x="2522751" y="4564"/>
                  </a:lnTo>
                  <a:lnTo>
                    <a:pt x="2564892" y="17652"/>
                  </a:lnTo>
                  <a:lnTo>
                    <a:pt x="2603031" y="38361"/>
                  </a:lnTo>
                  <a:lnTo>
                    <a:pt x="2636265" y="65786"/>
                  </a:lnTo>
                  <a:lnTo>
                    <a:pt x="2663690" y="99020"/>
                  </a:lnTo>
                  <a:lnTo>
                    <a:pt x="2684398" y="137160"/>
                  </a:lnTo>
                  <a:lnTo>
                    <a:pt x="2697487" y="179300"/>
                  </a:lnTo>
                  <a:lnTo>
                    <a:pt x="2702052" y="224536"/>
                  </a:lnTo>
                  <a:lnTo>
                    <a:pt x="2702052" y="1122680"/>
                  </a:lnTo>
                  <a:lnTo>
                    <a:pt x="2697487" y="1167915"/>
                  </a:lnTo>
                  <a:lnTo>
                    <a:pt x="2684399" y="1210056"/>
                  </a:lnTo>
                  <a:lnTo>
                    <a:pt x="2663690" y="1248195"/>
                  </a:lnTo>
                  <a:lnTo>
                    <a:pt x="2636266" y="1281430"/>
                  </a:lnTo>
                  <a:lnTo>
                    <a:pt x="2603031" y="1308854"/>
                  </a:lnTo>
                  <a:lnTo>
                    <a:pt x="2564892" y="1329563"/>
                  </a:lnTo>
                  <a:lnTo>
                    <a:pt x="2522751" y="1342651"/>
                  </a:lnTo>
                  <a:lnTo>
                    <a:pt x="2477516" y="1347216"/>
                  </a:lnTo>
                  <a:lnTo>
                    <a:pt x="224535" y="1347216"/>
                  </a:lnTo>
                  <a:lnTo>
                    <a:pt x="179300" y="1342651"/>
                  </a:lnTo>
                  <a:lnTo>
                    <a:pt x="137159" y="1329563"/>
                  </a:lnTo>
                  <a:lnTo>
                    <a:pt x="99020" y="1308854"/>
                  </a:lnTo>
                  <a:lnTo>
                    <a:pt x="65786" y="1281430"/>
                  </a:lnTo>
                  <a:lnTo>
                    <a:pt x="38361" y="1248195"/>
                  </a:lnTo>
                  <a:lnTo>
                    <a:pt x="17653" y="1210056"/>
                  </a:lnTo>
                  <a:lnTo>
                    <a:pt x="4564" y="1167915"/>
                  </a:lnTo>
                  <a:lnTo>
                    <a:pt x="0" y="1122680"/>
                  </a:lnTo>
                  <a:lnTo>
                    <a:pt x="0" y="224536"/>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15" name="object 32" descr=""/>
            <p:cNvPicPr/>
            <p:nvPr/>
          </p:nvPicPr>
          <p:blipFill>
            <a:blip r:embed="rId8"/>
            <a:stretch/>
          </p:blipFill>
          <p:spPr>
            <a:xfrm>
              <a:off x="9308520" y="1612440"/>
              <a:ext cx="2348280" cy="152280"/>
            </a:xfrm>
            <a:prstGeom prst="rect">
              <a:avLst/>
            </a:prstGeom>
            <a:ln w="0">
              <a:noFill/>
            </a:ln>
          </p:spPr>
        </p:pic>
        <p:pic>
          <p:nvPicPr>
            <p:cNvPr id="216" name="object 33" descr=""/>
            <p:cNvPicPr/>
            <p:nvPr/>
          </p:nvPicPr>
          <p:blipFill>
            <a:blip r:embed="rId9"/>
            <a:stretch/>
          </p:blipFill>
          <p:spPr>
            <a:xfrm>
              <a:off x="10029600" y="1886760"/>
              <a:ext cx="857880" cy="152280"/>
            </a:xfrm>
            <a:prstGeom prst="rect">
              <a:avLst/>
            </a:prstGeom>
            <a:ln w="0">
              <a:noFill/>
            </a:ln>
          </p:spPr>
        </p:pic>
      </p:grpSp>
      <p:sp>
        <p:nvSpPr>
          <p:cNvPr id="217" name="object 34"/>
          <p:cNvSpPr/>
          <p:nvPr/>
        </p:nvSpPr>
        <p:spPr>
          <a:xfrm>
            <a:off x="9465120" y="1354680"/>
            <a:ext cx="1994040" cy="560880"/>
          </a:xfrm>
          <a:prstGeom prst="rect">
            <a:avLst/>
          </a:prstGeom>
          <a:noFill/>
          <a:ln w="0">
            <a:noFill/>
          </a:ln>
        </p:spPr>
        <p:style>
          <a:lnRef idx="0"/>
          <a:fillRef idx="0"/>
          <a:effectRef idx="0"/>
          <a:fontRef idx="minor"/>
        </p:style>
        <p:txBody>
          <a:bodyPr lIns="0" rIns="0" tIns="12600" bIns="0" anchor="t">
            <a:spAutoFit/>
          </a:bodyPr>
          <a:p>
            <a:pPr algn="ctr">
              <a:lnSpc>
                <a:spcPct val="100000"/>
              </a:lnSpc>
              <a:spcBef>
                <a:spcPts val="99"/>
              </a:spcBef>
            </a:pPr>
            <a:r>
              <a:rPr b="0" lang="fr-FR" sz="1800" spc="-12" strike="noStrike">
                <a:solidFill>
                  <a:srgbClr val="000000"/>
                </a:solidFill>
                <a:latin typeface="Corbel"/>
                <a:ea typeface="DejaVu Sans"/>
              </a:rPr>
              <a:t>Automatisation</a:t>
            </a:r>
            <a:r>
              <a:rPr b="0" lang="fr-FR" sz="1800" spc="-1" strike="noStrike">
                <a:solidFill>
                  <a:srgbClr val="000000"/>
                </a:solidFill>
                <a:latin typeface="Corbel"/>
                <a:ea typeface="DejaVu Sans"/>
              </a:rPr>
              <a:t> de </a:t>
            </a:r>
            <a:r>
              <a:rPr b="0" lang="fr-FR" sz="1800" spc="-26" strike="noStrike">
                <a:solidFill>
                  <a:srgbClr val="000000"/>
                </a:solidFill>
                <a:latin typeface="Corbel"/>
                <a:ea typeface="DejaVu Sans"/>
              </a:rPr>
              <a:t>la</a:t>
            </a:r>
            <a:endParaRPr b="0" lang="fr-FR" sz="1800" spc="-1" strike="noStrike">
              <a:solidFill>
                <a:srgbClr val="000000"/>
              </a:solidFill>
              <a:latin typeface="Arial"/>
            </a:endParaRPr>
          </a:p>
          <a:p>
            <a:pPr algn="ctr">
              <a:lnSpc>
                <a:spcPct val="100000"/>
              </a:lnSpc>
            </a:pPr>
            <a:r>
              <a:rPr b="0" lang="fr-FR" sz="1800" spc="-12" strike="noStrike">
                <a:solidFill>
                  <a:srgbClr val="000000"/>
                </a:solidFill>
                <a:latin typeface="Corbel"/>
                <a:ea typeface="DejaVu Sans"/>
              </a:rPr>
              <a:t>tâche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8" name="object 2"/>
          <p:cNvGrpSpPr/>
          <p:nvPr/>
        </p:nvGrpSpPr>
        <p:grpSpPr>
          <a:xfrm>
            <a:off x="1961280" y="2744640"/>
            <a:ext cx="8264520" cy="1363680"/>
            <a:chOff x="1961280" y="2744640"/>
            <a:chExt cx="8264520" cy="1363680"/>
          </a:xfrm>
        </p:grpSpPr>
        <p:pic>
          <p:nvPicPr>
            <p:cNvPr id="219" name="object 3" descr=""/>
            <p:cNvPicPr/>
            <p:nvPr/>
          </p:nvPicPr>
          <p:blipFill>
            <a:blip r:embed="rId1"/>
            <a:stretch/>
          </p:blipFill>
          <p:spPr>
            <a:xfrm>
              <a:off x="1961280" y="2744640"/>
              <a:ext cx="8264520" cy="1363680"/>
            </a:xfrm>
            <a:prstGeom prst="rect">
              <a:avLst/>
            </a:prstGeom>
            <a:ln w="0">
              <a:noFill/>
            </a:ln>
          </p:spPr>
        </p:pic>
        <p:pic>
          <p:nvPicPr>
            <p:cNvPr id="220" name="object 4" descr=""/>
            <p:cNvPicPr/>
            <p:nvPr/>
          </p:nvPicPr>
          <p:blipFill>
            <a:blip r:embed="rId2"/>
            <a:stretch/>
          </p:blipFill>
          <p:spPr>
            <a:xfrm>
              <a:off x="1973520" y="3647160"/>
              <a:ext cx="1055160" cy="306720"/>
            </a:xfrm>
            <a:prstGeom prst="rect">
              <a:avLst/>
            </a:prstGeom>
            <a:ln w="0">
              <a:noFill/>
            </a:ln>
          </p:spPr>
        </p:pic>
        <p:pic>
          <p:nvPicPr>
            <p:cNvPr id="221" name="object 5" descr=""/>
            <p:cNvPicPr/>
            <p:nvPr/>
          </p:nvPicPr>
          <p:blipFill>
            <a:blip r:embed="rId3"/>
            <a:stretch/>
          </p:blipFill>
          <p:spPr>
            <a:xfrm>
              <a:off x="2325600" y="3647160"/>
              <a:ext cx="951480" cy="306720"/>
            </a:xfrm>
            <a:prstGeom prst="rect">
              <a:avLst/>
            </a:prstGeom>
            <a:ln w="0">
              <a:noFill/>
            </a:ln>
          </p:spPr>
        </p:pic>
        <p:pic>
          <p:nvPicPr>
            <p:cNvPr id="222" name="object 6" descr=""/>
            <p:cNvPicPr/>
            <p:nvPr/>
          </p:nvPicPr>
          <p:blipFill>
            <a:blip r:embed="rId4"/>
            <a:stretch/>
          </p:blipFill>
          <p:spPr>
            <a:xfrm>
              <a:off x="2674800" y="3647160"/>
              <a:ext cx="7535160" cy="306720"/>
            </a:xfrm>
            <a:prstGeom prst="rect">
              <a:avLst/>
            </a:prstGeom>
            <a:ln w="0">
              <a:noFill/>
            </a:ln>
          </p:spPr>
        </p:pic>
      </p:grpSp>
      <p:sp>
        <p:nvSpPr>
          <p:cNvPr id="223" name="PlaceHolder 1"/>
          <p:cNvSpPr>
            <a:spLocks noGrp="1"/>
          </p:cNvSpPr>
          <p:nvPr>
            <p:ph type="title"/>
          </p:nvPr>
        </p:nvSpPr>
        <p:spPr>
          <a:xfrm>
            <a:off x="2316960" y="3080520"/>
            <a:ext cx="75535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II</a:t>
            </a:r>
            <a:r>
              <a:rPr b="0" lang="fr-FR" sz="4000" spc="-46" strike="noStrike">
                <a:solidFill>
                  <a:srgbClr val="000000"/>
                </a:solidFill>
                <a:latin typeface="Corbel"/>
              </a:rPr>
              <a:t> </a:t>
            </a:r>
            <a:r>
              <a:rPr b="0" lang="fr-FR" sz="4000" spc="-1" strike="noStrike">
                <a:solidFill>
                  <a:srgbClr val="000000"/>
                </a:solidFill>
                <a:latin typeface="Corbel"/>
              </a:rPr>
              <a:t>–</a:t>
            </a:r>
            <a:r>
              <a:rPr b="0" lang="fr-FR" sz="4000" spc="-55" strike="noStrike">
                <a:solidFill>
                  <a:srgbClr val="000000"/>
                </a:solidFill>
                <a:latin typeface="Corbel"/>
              </a:rPr>
              <a:t> </a:t>
            </a:r>
            <a:r>
              <a:rPr b="0" lang="fr-FR" sz="4000" spc="-52" strike="noStrike">
                <a:solidFill>
                  <a:srgbClr val="000000"/>
                </a:solidFill>
                <a:latin typeface="Corbel"/>
              </a:rPr>
              <a:t>PRESENTATION</a:t>
            </a:r>
            <a:r>
              <a:rPr b="0" lang="fr-FR" sz="4000" spc="-26" strike="noStrike">
                <a:solidFill>
                  <a:srgbClr val="000000"/>
                </a:solidFill>
                <a:latin typeface="Corbel"/>
              </a:rPr>
              <a:t> </a:t>
            </a:r>
            <a:r>
              <a:rPr b="0" lang="fr-FR" sz="4000" spc="-1" strike="noStrike">
                <a:solidFill>
                  <a:srgbClr val="000000"/>
                </a:solidFill>
                <a:latin typeface="Corbel"/>
              </a:rPr>
              <a:t>DES</a:t>
            </a:r>
            <a:r>
              <a:rPr b="0" lang="fr-FR" sz="4000" spc="-55" strike="noStrike">
                <a:solidFill>
                  <a:srgbClr val="000000"/>
                </a:solidFill>
                <a:latin typeface="Corbel"/>
              </a:rPr>
              <a:t> </a:t>
            </a:r>
            <a:r>
              <a:rPr b="0" lang="fr-FR" sz="4000" spc="-12" strike="noStrike">
                <a:solidFill>
                  <a:srgbClr val="000000"/>
                </a:solidFill>
                <a:latin typeface="Corbel"/>
              </a:rPr>
              <a:t>DONNEES</a:t>
            </a:r>
            <a:endParaRPr b="0" lang="fr-FR" sz="4000" spc="-1" strike="noStrike">
              <a:solidFill>
                <a:srgbClr val="000000"/>
              </a:solidFill>
              <a:latin typeface="Arial"/>
            </a:endParaRPr>
          </a:p>
        </p:txBody>
      </p:sp>
      <p:sp>
        <p:nvSpPr>
          <p:cNvPr id="224" name="object 8"/>
          <p:cNvSpPr/>
          <p:nvPr/>
        </p:nvSpPr>
        <p:spPr>
          <a:xfrm>
            <a:off x="12027600" y="6580440"/>
            <a:ext cx="8388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5</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2" strike="noStrike">
                <a:solidFill>
                  <a:srgbClr val="000000"/>
                </a:solidFill>
                <a:latin typeface="Corbel"/>
              </a:rPr>
              <a:t>DECOUVERTE</a:t>
            </a:r>
            <a:r>
              <a:rPr b="1" lang="fr-FR" sz="4000" spc="-80" strike="noStrike">
                <a:solidFill>
                  <a:srgbClr val="000000"/>
                </a:solidFill>
                <a:latin typeface="Corbel"/>
              </a:rPr>
              <a:t> </a:t>
            </a:r>
            <a:r>
              <a:rPr b="1" lang="fr-FR" sz="4000" spc="-1" strike="noStrike">
                <a:solidFill>
                  <a:srgbClr val="000000"/>
                </a:solidFill>
                <a:latin typeface="Corbel"/>
              </a:rPr>
              <a:t>DES</a:t>
            </a:r>
            <a:r>
              <a:rPr b="1" lang="fr-FR" sz="4000" spc="-120" strike="noStrike">
                <a:solidFill>
                  <a:srgbClr val="000000"/>
                </a:solidFill>
                <a:latin typeface="Corbel"/>
              </a:rPr>
              <a:t> </a:t>
            </a:r>
            <a:r>
              <a:rPr b="1" lang="fr-FR" sz="4000" spc="-12" strike="noStrike">
                <a:solidFill>
                  <a:srgbClr val="000000"/>
                </a:solidFill>
                <a:latin typeface="Corbel"/>
              </a:rPr>
              <a:t>DONNEES</a:t>
            </a:r>
            <a:endParaRPr b="0" lang="fr-FR" sz="4000" spc="-1" strike="noStrike">
              <a:solidFill>
                <a:srgbClr val="000000"/>
              </a:solidFill>
              <a:latin typeface="Arial"/>
            </a:endParaRPr>
          </a:p>
        </p:txBody>
      </p:sp>
      <p:sp>
        <p:nvSpPr>
          <p:cNvPr id="226" name="object 3"/>
          <p:cNvSpPr/>
          <p:nvPr/>
        </p:nvSpPr>
        <p:spPr>
          <a:xfrm>
            <a:off x="12021480" y="6580440"/>
            <a:ext cx="8964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6</a:t>
            </a:r>
            <a:endParaRPr b="0" lang="fr-FR" sz="1000" spc="-1" strike="noStrike">
              <a:solidFill>
                <a:srgbClr val="000000"/>
              </a:solidFill>
              <a:latin typeface="Arial"/>
            </a:endParaRPr>
          </a:p>
        </p:txBody>
      </p:sp>
      <p:grpSp>
        <p:nvGrpSpPr>
          <p:cNvPr id="227" name="object 4"/>
          <p:cNvGrpSpPr/>
          <p:nvPr/>
        </p:nvGrpSpPr>
        <p:grpSpPr>
          <a:xfrm>
            <a:off x="1261800" y="4610160"/>
            <a:ext cx="2495520" cy="476280"/>
            <a:chOff x="1261800" y="4610160"/>
            <a:chExt cx="2495520" cy="476280"/>
          </a:xfrm>
        </p:grpSpPr>
        <p:pic>
          <p:nvPicPr>
            <p:cNvPr id="228" name="object 5" descr=""/>
            <p:cNvPicPr/>
            <p:nvPr/>
          </p:nvPicPr>
          <p:blipFill>
            <a:blip r:embed="rId1"/>
            <a:stretch/>
          </p:blipFill>
          <p:spPr>
            <a:xfrm>
              <a:off x="1261800" y="4610160"/>
              <a:ext cx="2495160" cy="475920"/>
            </a:xfrm>
            <a:prstGeom prst="rect">
              <a:avLst/>
            </a:prstGeom>
            <a:ln w="0">
              <a:noFill/>
            </a:ln>
          </p:spPr>
        </p:pic>
        <p:sp>
          <p:nvSpPr>
            <p:cNvPr id="229" name="object 6"/>
            <p:cNvSpPr/>
            <p:nvPr/>
          </p:nvSpPr>
          <p:spPr>
            <a:xfrm>
              <a:off x="1261800" y="4610160"/>
              <a:ext cx="2495520" cy="476280"/>
            </a:xfrm>
            <a:custGeom>
              <a:avLst/>
              <a:gdLst>
                <a:gd name="textAreaLeft" fmla="*/ 0 w 2495520"/>
                <a:gd name="textAreaRight" fmla="*/ 2498040 w 2495520"/>
                <a:gd name="textAreaTop" fmla="*/ 0 h 476280"/>
                <a:gd name="textAreaBottom" fmla="*/ 478800 h 476280"/>
              </a:gdLst>
              <a:ahLst/>
              <a:rect l="textAreaLeft" t="textAreaTop" r="textAreaRight" b="textAreaBottom"/>
              <a:pathLst>
                <a:path w="2498090" h="478789">
                  <a:moveTo>
                    <a:pt x="0" y="47117"/>
                  </a:moveTo>
                  <a:lnTo>
                    <a:pt x="3700" y="28771"/>
                  </a:lnTo>
                  <a:lnTo>
                    <a:pt x="13795" y="13795"/>
                  </a:lnTo>
                  <a:lnTo>
                    <a:pt x="28771" y="3700"/>
                  </a:lnTo>
                  <a:lnTo>
                    <a:pt x="47116" y="0"/>
                  </a:lnTo>
                  <a:lnTo>
                    <a:pt x="2450718" y="0"/>
                  </a:lnTo>
                  <a:lnTo>
                    <a:pt x="2469064" y="3700"/>
                  </a:lnTo>
                  <a:lnTo>
                    <a:pt x="2484040" y="13795"/>
                  </a:lnTo>
                  <a:lnTo>
                    <a:pt x="2494135" y="28771"/>
                  </a:lnTo>
                  <a:lnTo>
                    <a:pt x="2497836" y="47117"/>
                  </a:lnTo>
                  <a:lnTo>
                    <a:pt x="2497836" y="431419"/>
                  </a:lnTo>
                  <a:lnTo>
                    <a:pt x="2494135" y="449764"/>
                  </a:lnTo>
                  <a:lnTo>
                    <a:pt x="2484040" y="464740"/>
                  </a:lnTo>
                  <a:lnTo>
                    <a:pt x="2469064" y="474835"/>
                  </a:lnTo>
                  <a:lnTo>
                    <a:pt x="2450718" y="478536"/>
                  </a:lnTo>
                  <a:lnTo>
                    <a:pt x="47116" y="478536"/>
                  </a:lnTo>
                  <a:lnTo>
                    <a:pt x="28771" y="474835"/>
                  </a:lnTo>
                  <a:lnTo>
                    <a:pt x="13795" y="464740"/>
                  </a:lnTo>
                  <a:lnTo>
                    <a:pt x="3700" y="449764"/>
                  </a:lnTo>
                  <a:lnTo>
                    <a:pt x="0" y="431419"/>
                  </a:lnTo>
                  <a:lnTo>
                    <a:pt x="0" y="47117"/>
                  </a:lnTo>
                  <a:close/>
                </a:path>
              </a:pathLst>
            </a:custGeom>
            <a:noFill/>
            <a:ln w="9524">
              <a:solidFill>
                <a:srgbClr val="edcc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30" name="object 7"/>
          <p:cNvSpPr/>
          <p:nvPr/>
        </p:nvSpPr>
        <p:spPr>
          <a:xfrm>
            <a:off x="2130840" y="4645440"/>
            <a:ext cx="756360" cy="377280"/>
          </a:xfrm>
          <a:prstGeom prst="rect">
            <a:avLst/>
          </a:prstGeom>
          <a:noFill/>
          <a:ln w="0">
            <a:noFill/>
          </a:ln>
        </p:spPr>
        <p:style>
          <a:lnRef idx="0"/>
          <a:fillRef idx="0"/>
          <a:effectRef idx="0"/>
          <a:fontRef idx="minor"/>
        </p:style>
        <p:txBody>
          <a:bodyPr lIns="0" rIns="0" tIns="12600" bIns="0" anchor="t">
            <a:spAutoFit/>
          </a:bodyPr>
          <a:p>
            <a:pPr marL="32400">
              <a:lnSpc>
                <a:spcPct val="100000"/>
              </a:lnSpc>
              <a:spcBef>
                <a:spcPts val="99"/>
              </a:spcBef>
            </a:pPr>
            <a:r>
              <a:rPr b="0" lang="fr-FR" sz="1200" spc="-1" strike="noStrike">
                <a:solidFill>
                  <a:srgbClr val="000000"/>
                </a:solidFill>
                <a:latin typeface="Corbel"/>
                <a:ea typeface="DejaVu Sans"/>
              </a:rPr>
              <a:t>1050</a:t>
            </a:r>
            <a:r>
              <a:rPr b="0" lang="fr-FR" sz="1200" spc="-46" strike="noStrike">
                <a:solidFill>
                  <a:srgbClr val="000000"/>
                </a:solidFill>
                <a:latin typeface="Corbel"/>
                <a:ea typeface="DejaVu Sans"/>
              </a:rPr>
              <a:t> </a:t>
            </a:r>
            <a:r>
              <a:rPr b="0" lang="fr-FR" sz="1200" spc="-12" strike="noStrike">
                <a:solidFill>
                  <a:srgbClr val="000000"/>
                </a:solidFill>
                <a:latin typeface="Corbel"/>
                <a:ea typeface="DejaVu Sans"/>
              </a:rPr>
              <a:t>lignes</a:t>
            </a:r>
            <a:endParaRPr b="0" lang="fr-FR" sz="1200" spc="-1" strike="noStrike">
              <a:solidFill>
                <a:srgbClr val="000000"/>
              </a:solidFill>
              <a:latin typeface="Arial"/>
            </a:endParaRPr>
          </a:p>
          <a:p>
            <a:pPr marL="12600">
              <a:lnSpc>
                <a:spcPct val="100000"/>
              </a:lnSpc>
            </a:pPr>
            <a:r>
              <a:rPr b="0" lang="fr-FR" sz="1200" spc="-1" strike="noStrike">
                <a:solidFill>
                  <a:srgbClr val="000000"/>
                </a:solidFill>
                <a:latin typeface="Corbel"/>
                <a:ea typeface="DejaVu Sans"/>
              </a:rPr>
              <a:t>15</a:t>
            </a:r>
            <a:r>
              <a:rPr b="0" lang="fr-FR" sz="1200" spc="-12" strike="noStrike">
                <a:solidFill>
                  <a:srgbClr val="000000"/>
                </a:solidFill>
                <a:latin typeface="Corbel"/>
                <a:ea typeface="DejaVu Sans"/>
              </a:rPr>
              <a:t> colonnes</a:t>
            </a:r>
            <a:endParaRPr b="0" lang="fr-FR" sz="1200" spc="-1" strike="noStrike">
              <a:solidFill>
                <a:srgbClr val="000000"/>
              </a:solidFill>
              <a:latin typeface="Arial"/>
            </a:endParaRPr>
          </a:p>
        </p:txBody>
      </p:sp>
      <p:grpSp>
        <p:nvGrpSpPr>
          <p:cNvPr id="231" name="object 8"/>
          <p:cNvGrpSpPr/>
          <p:nvPr/>
        </p:nvGrpSpPr>
        <p:grpSpPr>
          <a:xfrm>
            <a:off x="1261800" y="865800"/>
            <a:ext cx="2495520" cy="3644280"/>
            <a:chOff x="1261800" y="865800"/>
            <a:chExt cx="2495520" cy="3644280"/>
          </a:xfrm>
        </p:grpSpPr>
        <p:pic>
          <p:nvPicPr>
            <p:cNvPr id="232" name="object 9" descr=""/>
            <p:cNvPicPr/>
            <p:nvPr/>
          </p:nvPicPr>
          <p:blipFill>
            <a:blip r:embed="rId2"/>
            <a:stretch/>
          </p:blipFill>
          <p:spPr>
            <a:xfrm>
              <a:off x="1591200" y="865800"/>
              <a:ext cx="1835280" cy="393840"/>
            </a:xfrm>
            <a:prstGeom prst="rect">
              <a:avLst/>
            </a:prstGeom>
            <a:ln w="0">
              <a:noFill/>
            </a:ln>
          </p:spPr>
        </p:pic>
        <p:sp>
          <p:nvSpPr>
            <p:cNvPr id="233" name="object 10"/>
            <p:cNvSpPr/>
            <p:nvPr/>
          </p:nvSpPr>
          <p:spPr>
            <a:xfrm>
              <a:off x="1591200" y="865800"/>
              <a:ext cx="1835640" cy="393840"/>
            </a:xfrm>
            <a:custGeom>
              <a:avLst/>
              <a:gdLst>
                <a:gd name="textAreaLeft" fmla="*/ 0 w 1835640"/>
                <a:gd name="textAreaRight" fmla="*/ 1838160 w 1835640"/>
                <a:gd name="textAreaTop" fmla="*/ 0 h 393840"/>
                <a:gd name="textAreaBottom" fmla="*/ 396360 h 393840"/>
              </a:gdLst>
              <a:ahLst/>
              <a:rect l="textAreaLeft" t="textAreaTop" r="textAreaRight" b="textAreaBottom"/>
              <a:pathLst>
                <a:path w="1838325" h="396240">
                  <a:moveTo>
                    <a:pt x="0" y="66039"/>
                  </a:moveTo>
                  <a:lnTo>
                    <a:pt x="5193" y="40344"/>
                  </a:lnTo>
                  <a:lnTo>
                    <a:pt x="19351" y="19351"/>
                  </a:lnTo>
                  <a:lnTo>
                    <a:pt x="40344" y="5193"/>
                  </a:lnTo>
                  <a:lnTo>
                    <a:pt x="66039" y="0"/>
                  </a:lnTo>
                  <a:lnTo>
                    <a:pt x="1771904" y="0"/>
                  </a:lnTo>
                  <a:lnTo>
                    <a:pt x="1797599" y="5193"/>
                  </a:lnTo>
                  <a:lnTo>
                    <a:pt x="1818592" y="19351"/>
                  </a:lnTo>
                  <a:lnTo>
                    <a:pt x="1832750" y="40344"/>
                  </a:lnTo>
                  <a:lnTo>
                    <a:pt x="1837944" y="66039"/>
                  </a:lnTo>
                  <a:lnTo>
                    <a:pt x="1837944" y="330200"/>
                  </a:lnTo>
                  <a:lnTo>
                    <a:pt x="1832750" y="355895"/>
                  </a:lnTo>
                  <a:lnTo>
                    <a:pt x="1818592" y="376888"/>
                  </a:lnTo>
                  <a:lnTo>
                    <a:pt x="1797599" y="391046"/>
                  </a:lnTo>
                  <a:lnTo>
                    <a:pt x="1771904" y="396239"/>
                  </a:lnTo>
                  <a:lnTo>
                    <a:pt x="66039" y="396239"/>
                  </a:lnTo>
                  <a:lnTo>
                    <a:pt x="40344" y="391046"/>
                  </a:lnTo>
                  <a:lnTo>
                    <a:pt x="19351" y="376888"/>
                  </a:lnTo>
                  <a:lnTo>
                    <a:pt x="5193" y="355895"/>
                  </a:lnTo>
                  <a:lnTo>
                    <a:pt x="0" y="330200"/>
                  </a:lnTo>
                  <a:lnTo>
                    <a:pt x="0" y="66039"/>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34" name="object 11" descr=""/>
            <p:cNvPicPr/>
            <p:nvPr/>
          </p:nvPicPr>
          <p:blipFill>
            <a:blip r:embed="rId3"/>
            <a:stretch/>
          </p:blipFill>
          <p:spPr>
            <a:xfrm>
              <a:off x="1261800" y="1359360"/>
              <a:ext cx="2495160" cy="3150720"/>
            </a:xfrm>
            <a:prstGeom prst="rect">
              <a:avLst/>
            </a:prstGeom>
            <a:ln w="0">
              <a:noFill/>
            </a:ln>
          </p:spPr>
        </p:pic>
        <p:sp>
          <p:nvSpPr>
            <p:cNvPr id="235" name="object 12"/>
            <p:cNvSpPr/>
            <p:nvPr/>
          </p:nvSpPr>
          <p:spPr>
            <a:xfrm>
              <a:off x="1261800" y="1359360"/>
              <a:ext cx="2495520" cy="3150720"/>
            </a:xfrm>
            <a:custGeom>
              <a:avLst/>
              <a:gdLst>
                <a:gd name="textAreaLeft" fmla="*/ 0 w 2495520"/>
                <a:gd name="textAreaRight" fmla="*/ 2498040 w 2495520"/>
                <a:gd name="textAreaTop" fmla="*/ 0 h 3150720"/>
                <a:gd name="textAreaBottom" fmla="*/ 3153240 h 3150720"/>
              </a:gdLst>
              <a:ahLst/>
              <a:rect l="textAreaLeft" t="textAreaTop" r="textAreaRight" b="textAreaBottom"/>
              <a:pathLst>
                <a:path w="2498090" h="3153410">
                  <a:moveTo>
                    <a:pt x="0" y="52196"/>
                  </a:moveTo>
                  <a:lnTo>
                    <a:pt x="4101" y="31878"/>
                  </a:lnTo>
                  <a:lnTo>
                    <a:pt x="15287" y="15287"/>
                  </a:lnTo>
                  <a:lnTo>
                    <a:pt x="31878" y="4101"/>
                  </a:lnTo>
                  <a:lnTo>
                    <a:pt x="52196" y="0"/>
                  </a:lnTo>
                  <a:lnTo>
                    <a:pt x="2445639" y="0"/>
                  </a:lnTo>
                  <a:lnTo>
                    <a:pt x="2465957" y="4101"/>
                  </a:lnTo>
                  <a:lnTo>
                    <a:pt x="2482548" y="15287"/>
                  </a:lnTo>
                  <a:lnTo>
                    <a:pt x="2493734" y="31878"/>
                  </a:lnTo>
                  <a:lnTo>
                    <a:pt x="2497836" y="52196"/>
                  </a:lnTo>
                  <a:lnTo>
                    <a:pt x="2497836" y="3100959"/>
                  </a:lnTo>
                  <a:lnTo>
                    <a:pt x="2493734" y="3121277"/>
                  </a:lnTo>
                  <a:lnTo>
                    <a:pt x="2482548" y="3137868"/>
                  </a:lnTo>
                  <a:lnTo>
                    <a:pt x="2465957" y="3149054"/>
                  </a:lnTo>
                  <a:lnTo>
                    <a:pt x="2445639" y="3153155"/>
                  </a:lnTo>
                  <a:lnTo>
                    <a:pt x="52196" y="3153155"/>
                  </a:lnTo>
                  <a:lnTo>
                    <a:pt x="31878" y="3149054"/>
                  </a:lnTo>
                  <a:lnTo>
                    <a:pt x="15287" y="3137868"/>
                  </a:lnTo>
                  <a:lnTo>
                    <a:pt x="4101" y="3121277"/>
                  </a:lnTo>
                  <a:lnTo>
                    <a:pt x="0" y="3100959"/>
                  </a:lnTo>
                  <a:lnTo>
                    <a:pt x="0" y="52196"/>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36" name="object 13"/>
          <p:cNvSpPr/>
          <p:nvPr/>
        </p:nvSpPr>
        <p:spPr>
          <a:xfrm>
            <a:off x="1659600" y="1543320"/>
            <a:ext cx="1698480" cy="2750760"/>
          </a:xfrm>
          <a:prstGeom prst="rect">
            <a:avLst/>
          </a:prstGeom>
          <a:noFill/>
          <a:ln w="0">
            <a:noFill/>
          </a:ln>
        </p:spPr>
        <p:style>
          <a:lnRef idx="0"/>
          <a:fillRef idx="0"/>
          <a:effectRef idx="0"/>
          <a:fontRef idx="minor"/>
        </p:style>
        <p:txBody>
          <a:bodyPr lIns="0" rIns="0" tIns="12600" bIns="0" anchor="t">
            <a:spAutoFit/>
          </a:bodyPr>
          <a:p>
            <a:pPr marL="119520" indent="720" algn="ctr">
              <a:lnSpc>
                <a:spcPct val="100000"/>
              </a:lnSpc>
              <a:spcBef>
                <a:spcPts val="99"/>
              </a:spcBef>
              <a:tabLst>
                <a:tab algn="l" pos="0"/>
              </a:tabLst>
            </a:pPr>
            <a:r>
              <a:rPr b="0" lang="fr-FR" sz="1200" spc="-12" strike="noStrike">
                <a:solidFill>
                  <a:srgbClr val="000000"/>
                </a:solidFill>
                <a:latin typeface="Corbel"/>
                <a:ea typeface="DejaVu Sans"/>
              </a:rPr>
              <a:t>Uniq_id Crawl_timestamp Product_url Product_name Product_category_tree </a:t>
            </a:r>
            <a:r>
              <a:rPr b="0" lang="fr-FR" sz="1200" spc="-26" strike="noStrike">
                <a:solidFill>
                  <a:srgbClr val="000000"/>
                </a:solidFill>
                <a:latin typeface="Corbel"/>
                <a:ea typeface="DejaVu Sans"/>
              </a:rPr>
              <a:t>Pid</a:t>
            </a:r>
            <a:endParaRPr b="0" lang="fr-FR" sz="1200" spc="-1" strike="noStrike">
              <a:solidFill>
                <a:srgbClr val="000000"/>
              </a:solidFill>
              <a:latin typeface="Arial"/>
            </a:endParaRPr>
          </a:p>
          <a:p>
            <a:pPr marL="299160" indent="720" algn="ctr">
              <a:lnSpc>
                <a:spcPct val="100000"/>
              </a:lnSpc>
              <a:tabLst>
                <a:tab algn="l" pos="0"/>
              </a:tabLst>
            </a:pPr>
            <a:r>
              <a:rPr b="0" lang="fr-FR" sz="1200" spc="-12" strike="noStrike">
                <a:solidFill>
                  <a:srgbClr val="000000"/>
                </a:solidFill>
                <a:latin typeface="Corbel"/>
                <a:ea typeface="DejaVu Sans"/>
              </a:rPr>
              <a:t>Retail_price Discounted_price Image</a:t>
            </a:r>
            <a:endParaRPr b="0" lang="fr-FR" sz="1200" spc="-1" strike="noStrike">
              <a:solidFill>
                <a:srgbClr val="000000"/>
              </a:solidFill>
              <a:latin typeface="Arial"/>
            </a:endParaRPr>
          </a:p>
          <a:p>
            <a:pPr marL="12600" indent="720" algn="ctr">
              <a:lnSpc>
                <a:spcPct val="100000"/>
              </a:lnSpc>
              <a:tabLst>
                <a:tab algn="l" pos="0"/>
              </a:tabLst>
            </a:pPr>
            <a:r>
              <a:rPr b="0" lang="fr-FR" sz="1200" spc="-12" strike="noStrike">
                <a:solidFill>
                  <a:srgbClr val="000000"/>
                </a:solidFill>
                <a:latin typeface="Corbel"/>
                <a:ea typeface="DejaVu Sans"/>
              </a:rPr>
              <a:t>Is_FK_Advantage_product Description</a:t>
            </a:r>
            <a:r>
              <a:rPr b="0" lang="fr-FR" sz="1200" spc="480" strike="noStrike">
                <a:solidFill>
                  <a:srgbClr val="000000"/>
                </a:solidFill>
                <a:latin typeface="Corbel"/>
                <a:ea typeface="DejaVu Sans"/>
              </a:rPr>
              <a:t> </a:t>
            </a:r>
            <a:r>
              <a:rPr b="0" lang="fr-FR" sz="1200" spc="-12" strike="noStrike">
                <a:solidFill>
                  <a:srgbClr val="000000"/>
                </a:solidFill>
                <a:latin typeface="Corbel"/>
                <a:ea typeface="DejaVu Sans"/>
              </a:rPr>
              <a:t>Product_rating Overall_rating</a:t>
            </a:r>
            <a:endParaRPr b="0" lang="fr-FR" sz="1200" spc="-1" strike="noStrike">
              <a:solidFill>
                <a:srgbClr val="000000"/>
              </a:solidFill>
              <a:latin typeface="Arial"/>
            </a:endParaRPr>
          </a:p>
          <a:p>
            <a:pPr marL="133920" indent="-1800" algn="ctr">
              <a:lnSpc>
                <a:spcPct val="100000"/>
              </a:lnSpc>
              <a:spcBef>
                <a:spcPts val="6"/>
              </a:spcBef>
              <a:tabLst>
                <a:tab algn="l" pos="0"/>
              </a:tabLst>
            </a:pPr>
            <a:r>
              <a:rPr b="0" lang="fr-FR" sz="1200" spc="-12" strike="noStrike">
                <a:solidFill>
                  <a:srgbClr val="000000"/>
                </a:solidFill>
                <a:latin typeface="Corbel"/>
                <a:ea typeface="DejaVu Sans"/>
              </a:rPr>
              <a:t>Brand Product_specifications</a:t>
            </a:r>
            <a:endParaRPr b="0" lang="fr-FR" sz="1200" spc="-1" strike="noStrike">
              <a:solidFill>
                <a:srgbClr val="000000"/>
              </a:solidFill>
              <a:latin typeface="Arial"/>
            </a:endParaRPr>
          </a:p>
        </p:txBody>
      </p:sp>
      <p:grpSp>
        <p:nvGrpSpPr>
          <p:cNvPr id="237" name="object 14"/>
          <p:cNvGrpSpPr/>
          <p:nvPr/>
        </p:nvGrpSpPr>
        <p:grpSpPr>
          <a:xfrm>
            <a:off x="0" y="865800"/>
            <a:ext cx="12189600" cy="5564520"/>
            <a:chOff x="0" y="865800"/>
            <a:chExt cx="12189600" cy="5564520"/>
          </a:xfrm>
        </p:grpSpPr>
        <p:sp>
          <p:nvSpPr>
            <p:cNvPr id="238" name="object 15"/>
            <p:cNvSpPr/>
            <p:nvPr/>
          </p:nvSpPr>
          <p:spPr>
            <a:xfrm>
              <a:off x="1558440" y="2232000"/>
              <a:ext cx="1902600" cy="345600"/>
            </a:xfrm>
            <a:custGeom>
              <a:avLst/>
              <a:gdLst>
                <a:gd name="textAreaLeft" fmla="*/ 0 w 1902600"/>
                <a:gd name="textAreaRight" fmla="*/ 1905120 w 1902600"/>
                <a:gd name="textAreaTop" fmla="*/ 0 h 345600"/>
                <a:gd name="textAreaBottom" fmla="*/ 348120 h 345600"/>
              </a:gdLst>
              <a:ahLst/>
              <a:rect l="textAreaLeft" t="textAreaTop" r="textAreaRight" b="textAreaBottom"/>
              <a:pathLst>
                <a:path w="1905000" h="347980">
                  <a:moveTo>
                    <a:pt x="0" y="173736"/>
                  </a:moveTo>
                  <a:lnTo>
                    <a:pt x="25157" y="133880"/>
                  </a:lnTo>
                  <a:lnTo>
                    <a:pt x="68115" y="109068"/>
                  </a:lnTo>
                  <a:lnTo>
                    <a:pt x="130047" y="86021"/>
                  </a:lnTo>
                  <a:lnTo>
                    <a:pt x="167599" y="75256"/>
                  </a:lnTo>
                  <a:lnTo>
                    <a:pt x="209258" y="65047"/>
                  </a:lnTo>
                  <a:lnTo>
                    <a:pt x="254814" y="55434"/>
                  </a:lnTo>
                  <a:lnTo>
                    <a:pt x="304054" y="46455"/>
                  </a:lnTo>
                  <a:lnTo>
                    <a:pt x="356767" y="38148"/>
                  </a:lnTo>
                  <a:lnTo>
                    <a:pt x="412740" y="30553"/>
                  </a:lnTo>
                  <a:lnTo>
                    <a:pt x="471762" y="23706"/>
                  </a:lnTo>
                  <a:lnTo>
                    <a:pt x="533622" y="17648"/>
                  </a:lnTo>
                  <a:lnTo>
                    <a:pt x="598107" y="12416"/>
                  </a:lnTo>
                  <a:lnTo>
                    <a:pt x="665005" y="8049"/>
                  </a:lnTo>
                  <a:lnTo>
                    <a:pt x="734105" y="4585"/>
                  </a:lnTo>
                  <a:lnTo>
                    <a:pt x="805196" y="2063"/>
                  </a:lnTo>
                  <a:lnTo>
                    <a:pt x="878064" y="522"/>
                  </a:lnTo>
                  <a:lnTo>
                    <a:pt x="952499" y="0"/>
                  </a:lnTo>
                  <a:lnTo>
                    <a:pt x="1026935" y="522"/>
                  </a:lnTo>
                  <a:lnTo>
                    <a:pt x="1099803" y="2063"/>
                  </a:lnTo>
                  <a:lnTo>
                    <a:pt x="1170894" y="4585"/>
                  </a:lnTo>
                  <a:lnTo>
                    <a:pt x="1239994" y="8049"/>
                  </a:lnTo>
                  <a:lnTo>
                    <a:pt x="1306892" y="12416"/>
                  </a:lnTo>
                  <a:lnTo>
                    <a:pt x="1371377" y="17648"/>
                  </a:lnTo>
                  <a:lnTo>
                    <a:pt x="1433237" y="23706"/>
                  </a:lnTo>
                  <a:lnTo>
                    <a:pt x="1492259" y="30553"/>
                  </a:lnTo>
                  <a:lnTo>
                    <a:pt x="1548232" y="38148"/>
                  </a:lnTo>
                  <a:lnTo>
                    <a:pt x="1600945" y="46455"/>
                  </a:lnTo>
                  <a:lnTo>
                    <a:pt x="1650185" y="55434"/>
                  </a:lnTo>
                  <a:lnTo>
                    <a:pt x="1695741" y="65047"/>
                  </a:lnTo>
                  <a:lnTo>
                    <a:pt x="1737400" y="75256"/>
                  </a:lnTo>
                  <a:lnTo>
                    <a:pt x="1774951" y="86021"/>
                  </a:lnTo>
                  <a:lnTo>
                    <a:pt x="1836884" y="109068"/>
                  </a:lnTo>
                  <a:lnTo>
                    <a:pt x="1879842" y="133880"/>
                  </a:lnTo>
                  <a:lnTo>
                    <a:pt x="1905000" y="173736"/>
                  </a:lnTo>
                  <a:lnTo>
                    <a:pt x="1902134" y="187321"/>
                  </a:lnTo>
                  <a:lnTo>
                    <a:pt x="1860841" y="226198"/>
                  </a:lnTo>
                  <a:lnTo>
                    <a:pt x="1808183" y="250167"/>
                  </a:lnTo>
                  <a:lnTo>
                    <a:pt x="1737400" y="272215"/>
                  </a:lnTo>
                  <a:lnTo>
                    <a:pt x="1695741" y="282424"/>
                  </a:lnTo>
                  <a:lnTo>
                    <a:pt x="1650185" y="292037"/>
                  </a:lnTo>
                  <a:lnTo>
                    <a:pt x="1600945" y="301016"/>
                  </a:lnTo>
                  <a:lnTo>
                    <a:pt x="1548232" y="309323"/>
                  </a:lnTo>
                  <a:lnTo>
                    <a:pt x="1492259" y="316918"/>
                  </a:lnTo>
                  <a:lnTo>
                    <a:pt x="1433237" y="323765"/>
                  </a:lnTo>
                  <a:lnTo>
                    <a:pt x="1371377" y="329823"/>
                  </a:lnTo>
                  <a:lnTo>
                    <a:pt x="1306892" y="335055"/>
                  </a:lnTo>
                  <a:lnTo>
                    <a:pt x="1239994" y="339422"/>
                  </a:lnTo>
                  <a:lnTo>
                    <a:pt x="1170894" y="342886"/>
                  </a:lnTo>
                  <a:lnTo>
                    <a:pt x="1099803" y="345408"/>
                  </a:lnTo>
                  <a:lnTo>
                    <a:pt x="1026935" y="346949"/>
                  </a:lnTo>
                  <a:lnTo>
                    <a:pt x="952499" y="347472"/>
                  </a:lnTo>
                  <a:lnTo>
                    <a:pt x="878064" y="346949"/>
                  </a:lnTo>
                  <a:lnTo>
                    <a:pt x="805196" y="345408"/>
                  </a:lnTo>
                  <a:lnTo>
                    <a:pt x="734105" y="342886"/>
                  </a:lnTo>
                  <a:lnTo>
                    <a:pt x="665005" y="339422"/>
                  </a:lnTo>
                  <a:lnTo>
                    <a:pt x="598107" y="335055"/>
                  </a:lnTo>
                  <a:lnTo>
                    <a:pt x="533622" y="329823"/>
                  </a:lnTo>
                  <a:lnTo>
                    <a:pt x="471762" y="323765"/>
                  </a:lnTo>
                  <a:lnTo>
                    <a:pt x="412740" y="316918"/>
                  </a:lnTo>
                  <a:lnTo>
                    <a:pt x="356767" y="309323"/>
                  </a:lnTo>
                  <a:lnTo>
                    <a:pt x="304054" y="301016"/>
                  </a:lnTo>
                  <a:lnTo>
                    <a:pt x="254814" y="292037"/>
                  </a:lnTo>
                  <a:lnTo>
                    <a:pt x="209258" y="282424"/>
                  </a:lnTo>
                  <a:lnTo>
                    <a:pt x="167599" y="272215"/>
                  </a:lnTo>
                  <a:lnTo>
                    <a:pt x="130048" y="261450"/>
                  </a:lnTo>
                  <a:lnTo>
                    <a:pt x="68115" y="238403"/>
                  </a:lnTo>
                  <a:lnTo>
                    <a:pt x="25157" y="213591"/>
                  </a:lnTo>
                  <a:lnTo>
                    <a:pt x="0" y="173736"/>
                  </a:lnTo>
                  <a:close/>
                </a:path>
              </a:pathLst>
            </a:custGeom>
            <a:noFill/>
            <a:ln w="28574">
              <a:solidFill>
                <a:srgbClr val="a92f22"/>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39" name="object 16"/>
            <p:cNvSpPr/>
            <p:nvPr/>
          </p:nvSpPr>
          <p:spPr>
            <a:xfrm>
              <a:off x="1558440" y="2937600"/>
              <a:ext cx="1902600" cy="343440"/>
            </a:xfrm>
            <a:custGeom>
              <a:avLst/>
              <a:gdLst>
                <a:gd name="textAreaLeft" fmla="*/ 0 w 1902600"/>
                <a:gd name="textAreaRight" fmla="*/ 1905120 w 1902600"/>
                <a:gd name="textAreaTop" fmla="*/ 0 h 343440"/>
                <a:gd name="textAreaBottom" fmla="*/ 345960 h 343440"/>
              </a:gdLst>
              <a:ahLst/>
              <a:rect l="textAreaLeft" t="textAreaTop" r="textAreaRight" b="textAreaBottom"/>
              <a:pathLst>
                <a:path w="1905000" h="346075">
                  <a:moveTo>
                    <a:pt x="0" y="172974"/>
                  </a:moveTo>
                  <a:lnTo>
                    <a:pt x="25157" y="133321"/>
                  </a:lnTo>
                  <a:lnTo>
                    <a:pt x="68115" y="108626"/>
                  </a:lnTo>
                  <a:lnTo>
                    <a:pt x="130047" y="85682"/>
                  </a:lnTo>
                  <a:lnTo>
                    <a:pt x="167599" y="74964"/>
                  </a:lnTo>
                  <a:lnTo>
                    <a:pt x="209258" y="64798"/>
                  </a:lnTo>
                  <a:lnTo>
                    <a:pt x="254814" y="55225"/>
                  </a:lnTo>
                  <a:lnTo>
                    <a:pt x="304054" y="46282"/>
                  </a:lnTo>
                  <a:lnTo>
                    <a:pt x="356767" y="38008"/>
                  </a:lnTo>
                  <a:lnTo>
                    <a:pt x="412740" y="30442"/>
                  </a:lnTo>
                  <a:lnTo>
                    <a:pt x="471762" y="23621"/>
                  </a:lnTo>
                  <a:lnTo>
                    <a:pt x="533622" y="17585"/>
                  </a:lnTo>
                  <a:lnTo>
                    <a:pt x="598107" y="12372"/>
                  </a:lnTo>
                  <a:lnTo>
                    <a:pt x="665005" y="8021"/>
                  </a:lnTo>
                  <a:lnTo>
                    <a:pt x="734105" y="4569"/>
                  </a:lnTo>
                  <a:lnTo>
                    <a:pt x="805196" y="2056"/>
                  </a:lnTo>
                  <a:lnTo>
                    <a:pt x="878064" y="520"/>
                  </a:lnTo>
                  <a:lnTo>
                    <a:pt x="952499" y="0"/>
                  </a:lnTo>
                  <a:lnTo>
                    <a:pt x="1026935" y="520"/>
                  </a:lnTo>
                  <a:lnTo>
                    <a:pt x="1099803" y="2056"/>
                  </a:lnTo>
                  <a:lnTo>
                    <a:pt x="1170894" y="4569"/>
                  </a:lnTo>
                  <a:lnTo>
                    <a:pt x="1239994" y="8021"/>
                  </a:lnTo>
                  <a:lnTo>
                    <a:pt x="1306892" y="12372"/>
                  </a:lnTo>
                  <a:lnTo>
                    <a:pt x="1371377" y="17585"/>
                  </a:lnTo>
                  <a:lnTo>
                    <a:pt x="1433237" y="23621"/>
                  </a:lnTo>
                  <a:lnTo>
                    <a:pt x="1492259" y="30442"/>
                  </a:lnTo>
                  <a:lnTo>
                    <a:pt x="1548232" y="38008"/>
                  </a:lnTo>
                  <a:lnTo>
                    <a:pt x="1600945" y="46282"/>
                  </a:lnTo>
                  <a:lnTo>
                    <a:pt x="1650185" y="55225"/>
                  </a:lnTo>
                  <a:lnTo>
                    <a:pt x="1695741" y="64798"/>
                  </a:lnTo>
                  <a:lnTo>
                    <a:pt x="1737400" y="74964"/>
                  </a:lnTo>
                  <a:lnTo>
                    <a:pt x="1774951" y="85682"/>
                  </a:lnTo>
                  <a:lnTo>
                    <a:pt x="1836884" y="108626"/>
                  </a:lnTo>
                  <a:lnTo>
                    <a:pt x="1879842" y="133321"/>
                  </a:lnTo>
                  <a:lnTo>
                    <a:pt x="1905000" y="172974"/>
                  </a:lnTo>
                  <a:lnTo>
                    <a:pt x="1902134" y="186488"/>
                  </a:lnTo>
                  <a:lnTo>
                    <a:pt x="1860841" y="225174"/>
                  </a:lnTo>
                  <a:lnTo>
                    <a:pt x="1808183" y="249031"/>
                  </a:lnTo>
                  <a:lnTo>
                    <a:pt x="1737400" y="270983"/>
                  </a:lnTo>
                  <a:lnTo>
                    <a:pt x="1695741" y="281149"/>
                  </a:lnTo>
                  <a:lnTo>
                    <a:pt x="1650185" y="290722"/>
                  </a:lnTo>
                  <a:lnTo>
                    <a:pt x="1600945" y="299665"/>
                  </a:lnTo>
                  <a:lnTo>
                    <a:pt x="1548232" y="307939"/>
                  </a:lnTo>
                  <a:lnTo>
                    <a:pt x="1492259" y="315505"/>
                  </a:lnTo>
                  <a:lnTo>
                    <a:pt x="1433237" y="322326"/>
                  </a:lnTo>
                  <a:lnTo>
                    <a:pt x="1371377" y="328362"/>
                  </a:lnTo>
                  <a:lnTo>
                    <a:pt x="1306892" y="333575"/>
                  </a:lnTo>
                  <a:lnTo>
                    <a:pt x="1239994" y="337926"/>
                  </a:lnTo>
                  <a:lnTo>
                    <a:pt x="1170894" y="341378"/>
                  </a:lnTo>
                  <a:lnTo>
                    <a:pt x="1099803" y="343891"/>
                  </a:lnTo>
                  <a:lnTo>
                    <a:pt x="1026935" y="345427"/>
                  </a:lnTo>
                  <a:lnTo>
                    <a:pt x="952499" y="345948"/>
                  </a:lnTo>
                  <a:lnTo>
                    <a:pt x="878064" y="345427"/>
                  </a:lnTo>
                  <a:lnTo>
                    <a:pt x="805196" y="343891"/>
                  </a:lnTo>
                  <a:lnTo>
                    <a:pt x="734105" y="341378"/>
                  </a:lnTo>
                  <a:lnTo>
                    <a:pt x="665005" y="337926"/>
                  </a:lnTo>
                  <a:lnTo>
                    <a:pt x="598107" y="333575"/>
                  </a:lnTo>
                  <a:lnTo>
                    <a:pt x="533622" y="328362"/>
                  </a:lnTo>
                  <a:lnTo>
                    <a:pt x="471762" y="322326"/>
                  </a:lnTo>
                  <a:lnTo>
                    <a:pt x="412740" y="315505"/>
                  </a:lnTo>
                  <a:lnTo>
                    <a:pt x="356767" y="307939"/>
                  </a:lnTo>
                  <a:lnTo>
                    <a:pt x="304054" y="299665"/>
                  </a:lnTo>
                  <a:lnTo>
                    <a:pt x="254814" y="290722"/>
                  </a:lnTo>
                  <a:lnTo>
                    <a:pt x="209258" y="281149"/>
                  </a:lnTo>
                  <a:lnTo>
                    <a:pt x="167599" y="270983"/>
                  </a:lnTo>
                  <a:lnTo>
                    <a:pt x="130048" y="260265"/>
                  </a:lnTo>
                  <a:lnTo>
                    <a:pt x="68115" y="237321"/>
                  </a:lnTo>
                  <a:lnTo>
                    <a:pt x="25157" y="212626"/>
                  </a:lnTo>
                  <a:lnTo>
                    <a:pt x="0" y="172974"/>
                  </a:lnTo>
                  <a:close/>
                </a:path>
              </a:pathLst>
            </a:custGeom>
            <a:noFill/>
            <a:ln w="28575">
              <a:solidFill>
                <a:srgbClr val="e69288"/>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40" name="object 17"/>
            <p:cNvSpPr/>
            <p:nvPr/>
          </p:nvSpPr>
          <p:spPr>
            <a:xfrm>
              <a:off x="1558440" y="3317040"/>
              <a:ext cx="1902600" cy="343440"/>
            </a:xfrm>
            <a:custGeom>
              <a:avLst/>
              <a:gdLst>
                <a:gd name="textAreaLeft" fmla="*/ 0 w 1902600"/>
                <a:gd name="textAreaRight" fmla="*/ 1905120 w 1902600"/>
                <a:gd name="textAreaTop" fmla="*/ 0 h 343440"/>
                <a:gd name="textAreaBottom" fmla="*/ 345960 h 343440"/>
              </a:gdLst>
              <a:ahLst/>
              <a:rect l="textAreaLeft" t="textAreaTop" r="textAreaRight" b="textAreaBottom"/>
              <a:pathLst>
                <a:path w="1905000" h="346075">
                  <a:moveTo>
                    <a:pt x="0" y="172974"/>
                  </a:moveTo>
                  <a:lnTo>
                    <a:pt x="25157" y="133321"/>
                  </a:lnTo>
                  <a:lnTo>
                    <a:pt x="68115" y="108626"/>
                  </a:lnTo>
                  <a:lnTo>
                    <a:pt x="130047" y="85682"/>
                  </a:lnTo>
                  <a:lnTo>
                    <a:pt x="167599" y="74964"/>
                  </a:lnTo>
                  <a:lnTo>
                    <a:pt x="209258" y="64798"/>
                  </a:lnTo>
                  <a:lnTo>
                    <a:pt x="254814" y="55225"/>
                  </a:lnTo>
                  <a:lnTo>
                    <a:pt x="304054" y="46282"/>
                  </a:lnTo>
                  <a:lnTo>
                    <a:pt x="356767" y="38008"/>
                  </a:lnTo>
                  <a:lnTo>
                    <a:pt x="412740" y="30442"/>
                  </a:lnTo>
                  <a:lnTo>
                    <a:pt x="471762" y="23621"/>
                  </a:lnTo>
                  <a:lnTo>
                    <a:pt x="533622" y="17585"/>
                  </a:lnTo>
                  <a:lnTo>
                    <a:pt x="598107" y="12372"/>
                  </a:lnTo>
                  <a:lnTo>
                    <a:pt x="665005" y="8021"/>
                  </a:lnTo>
                  <a:lnTo>
                    <a:pt x="734105" y="4569"/>
                  </a:lnTo>
                  <a:lnTo>
                    <a:pt x="805196" y="2056"/>
                  </a:lnTo>
                  <a:lnTo>
                    <a:pt x="878064" y="520"/>
                  </a:lnTo>
                  <a:lnTo>
                    <a:pt x="952499" y="0"/>
                  </a:lnTo>
                  <a:lnTo>
                    <a:pt x="1026935" y="520"/>
                  </a:lnTo>
                  <a:lnTo>
                    <a:pt x="1099803" y="2056"/>
                  </a:lnTo>
                  <a:lnTo>
                    <a:pt x="1170894" y="4569"/>
                  </a:lnTo>
                  <a:lnTo>
                    <a:pt x="1239994" y="8021"/>
                  </a:lnTo>
                  <a:lnTo>
                    <a:pt x="1306892" y="12372"/>
                  </a:lnTo>
                  <a:lnTo>
                    <a:pt x="1371377" y="17585"/>
                  </a:lnTo>
                  <a:lnTo>
                    <a:pt x="1433237" y="23621"/>
                  </a:lnTo>
                  <a:lnTo>
                    <a:pt x="1492259" y="30442"/>
                  </a:lnTo>
                  <a:lnTo>
                    <a:pt x="1548232" y="38008"/>
                  </a:lnTo>
                  <a:lnTo>
                    <a:pt x="1600945" y="46282"/>
                  </a:lnTo>
                  <a:lnTo>
                    <a:pt x="1650185" y="55225"/>
                  </a:lnTo>
                  <a:lnTo>
                    <a:pt x="1695741" y="64798"/>
                  </a:lnTo>
                  <a:lnTo>
                    <a:pt x="1737400" y="74964"/>
                  </a:lnTo>
                  <a:lnTo>
                    <a:pt x="1774951" y="85682"/>
                  </a:lnTo>
                  <a:lnTo>
                    <a:pt x="1836884" y="108626"/>
                  </a:lnTo>
                  <a:lnTo>
                    <a:pt x="1879842" y="133321"/>
                  </a:lnTo>
                  <a:lnTo>
                    <a:pt x="1905000" y="172974"/>
                  </a:lnTo>
                  <a:lnTo>
                    <a:pt x="1902134" y="186488"/>
                  </a:lnTo>
                  <a:lnTo>
                    <a:pt x="1860841" y="225174"/>
                  </a:lnTo>
                  <a:lnTo>
                    <a:pt x="1808183" y="249031"/>
                  </a:lnTo>
                  <a:lnTo>
                    <a:pt x="1737400" y="270983"/>
                  </a:lnTo>
                  <a:lnTo>
                    <a:pt x="1695741" y="281149"/>
                  </a:lnTo>
                  <a:lnTo>
                    <a:pt x="1650185" y="290722"/>
                  </a:lnTo>
                  <a:lnTo>
                    <a:pt x="1600945" y="299665"/>
                  </a:lnTo>
                  <a:lnTo>
                    <a:pt x="1548232" y="307939"/>
                  </a:lnTo>
                  <a:lnTo>
                    <a:pt x="1492259" y="315505"/>
                  </a:lnTo>
                  <a:lnTo>
                    <a:pt x="1433237" y="322325"/>
                  </a:lnTo>
                  <a:lnTo>
                    <a:pt x="1371377" y="328362"/>
                  </a:lnTo>
                  <a:lnTo>
                    <a:pt x="1306892" y="333575"/>
                  </a:lnTo>
                  <a:lnTo>
                    <a:pt x="1239994" y="337926"/>
                  </a:lnTo>
                  <a:lnTo>
                    <a:pt x="1170894" y="341378"/>
                  </a:lnTo>
                  <a:lnTo>
                    <a:pt x="1099803" y="343891"/>
                  </a:lnTo>
                  <a:lnTo>
                    <a:pt x="1026935" y="345427"/>
                  </a:lnTo>
                  <a:lnTo>
                    <a:pt x="952499" y="345947"/>
                  </a:lnTo>
                  <a:lnTo>
                    <a:pt x="878064" y="345427"/>
                  </a:lnTo>
                  <a:lnTo>
                    <a:pt x="805196" y="343891"/>
                  </a:lnTo>
                  <a:lnTo>
                    <a:pt x="734105" y="341378"/>
                  </a:lnTo>
                  <a:lnTo>
                    <a:pt x="665005" y="337926"/>
                  </a:lnTo>
                  <a:lnTo>
                    <a:pt x="598107" y="333575"/>
                  </a:lnTo>
                  <a:lnTo>
                    <a:pt x="533622" y="328362"/>
                  </a:lnTo>
                  <a:lnTo>
                    <a:pt x="471762" y="322325"/>
                  </a:lnTo>
                  <a:lnTo>
                    <a:pt x="412740" y="315505"/>
                  </a:lnTo>
                  <a:lnTo>
                    <a:pt x="356767" y="307939"/>
                  </a:lnTo>
                  <a:lnTo>
                    <a:pt x="304054" y="299665"/>
                  </a:lnTo>
                  <a:lnTo>
                    <a:pt x="254814" y="290722"/>
                  </a:lnTo>
                  <a:lnTo>
                    <a:pt x="209258" y="281149"/>
                  </a:lnTo>
                  <a:lnTo>
                    <a:pt x="167599" y="270983"/>
                  </a:lnTo>
                  <a:lnTo>
                    <a:pt x="130048" y="260265"/>
                  </a:lnTo>
                  <a:lnTo>
                    <a:pt x="68115" y="237321"/>
                  </a:lnTo>
                  <a:lnTo>
                    <a:pt x="25157" y="212626"/>
                  </a:lnTo>
                  <a:lnTo>
                    <a:pt x="0" y="172974"/>
                  </a:lnTo>
                  <a:close/>
                </a:path>
              </a:pathLst>
            </a:custGeom>
            <a:noFill/>
            <a:ln w="28575">
              <a:solidFill>
                <a:srgbClr val="701f17"/>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41" name="object 18" descr=""/>
            <p:cNvPicPr/>
            <p:nvPr/>
          </p:nvPicPr>
          <p:blipFill>
            <a:blip r:embed="rId4"/>
            <a:stretch/>
          </p:blipFill>
          <p:spPr>
            <a:xfrm>
              <a:off x="4067640" y="1883520"/>
              <a:ext cx="7846200" cy="302400"/>
            </a:xfrm>
            <a:prstGeom prst="rect">
              <a:avLst/>
            </a:prstGeom>
            <a:ln w="0">
              <a:noFill/>
            </a:ln>
          </p:spPr>
        </p:pic>
        <p:sp>
          <p:nvSpPr>
            <p:cNvPr id="242" name="object 19"/>
            <p:cNvSpPr/>
            <p:nvPr/>
          </p:nvSpPr>
          <p:spPr>
            <a:xfrm>
              <a:off x="3447000" y="2036880"/>
              <a:ext cx="619200" cy="381600"/>
            </a:xfrm>
            <a:custGeom>
              <a:avLst/>
              <a:gdLst>
                <a:gd name="textAreaLeft" fmla="*/ 0 w 619200"/>
                <a:gd name="textAreaRight" fmla="*/ 621720 w 619200"/>
                <a:gd name="textAreaTop" fmla="*/ 0 h 381600"/>
                <a:gd name="textAreaBottom" fmla="*/ 384120 h 381600"/>
              </a:gdLst>
              <a:ahLst/>
              <a:rect l="textAreaLeft" t="textAreaTop" r="textAreaRight" b="textAreaBottom"/>
              <a:pathLst>
                <a:path w="621664" h="384175">
                  <a:moveTo>
                    <a:pt x="540640" y="32303"/>
                  </a:moveTo>
                  <a:lnTo>
                    <a:pt x="8889" y="355600"/>
                  </a:lnTo>
                  <a:lnTo>
                    <a:pt x="2031" y="359663"/>
                  </a:lnTo>
                  <a:lnTo>
                    <a:pt x="0" y="368426"/>
                  </a:lnTo>
                  <a:lnTo>
                    <a:pt x="8127" y="381888"/>
                  </a:lnTo>
                  <a:lnTo>
                    <a:pt x="16890" y="384048"/>
                  </a:lnTo>
                  <a:lnTo>
                    <a:pt x="555480" y="56697"/>
                  </a:lnTo>
                  <a:lnTo>
                    <a:pt x="540640" y="32303"/>
                  </a:lnTo>
                  <a:close/>
                </a:path>
                <a:path w="621664" h="384175">
                  <a:moveTo>
                    <a:pt x="608213" y="20827"/>
                  </a:moveTo>
                  <a:lnTo>
                    <a:pt x="559562" y="20827"/>
                  </a:lnTo>
                  <a:lnTo>
                    <a:pt x="568451" y="22987"/>
                  </a:lnTo>
                  <a:lnTo>
                    <a:pt x="576579" y="36449"/>
                  </a:lnTo>
                  <a:lnTo>
                    <a:pt x="574420" y="45212"/>
                  </a:lnTo>
                  <a:lnTo>
                    <a:pt x="555480" y="56697"/>
                  </a:lnTo>
                  <a:lnTo>
                    <a:pt x="570356" y="81152"/>
                  </a:lnTo>
                  <a:lnTo>
                    <a:pt x="608213" y="20827"/>
                  </a:lnTo>
                  <a:close/>
                </a:path>
                <a:path w="621664" h="384175">
                  <a:moveTo>
                    <a:pt x="559562" y="20827"/>
                  </a:moveTo>
                  <a:lnTo>
                    <a:pt x="540640" y="32303"/>
                  </a:lnTo>
                  <a:lnTo>
                    <a:pt x="555480" y="56697"/>
                  </a:lnTo>
                  <a:lnTo>
                    <a:pt x="574420" y="45212"/>
                  </a:lnTo>
                  <a:lnTo>
                    <a:pt x="576579" y="36449"/>
                  </a:lnTo>
                  <a:lnTo>
                    <a:pt x="568451" y="22987"/>
                  </a:lnTo>
                  <a:lnTo>
                    <a:pt x="559562" y="20827"/>
                  </a:lnTo>
                  <a:close/>
                </a:path>
                <a:path w="621664" h="384175">
                  <a:moveTo>
                    <a:pt x="621283" y="0"/>
                  </a:moveTo>
                  <a:lnTo>
                    <a:pt x="525779" y="7874"/>
                  </a:lnTo>
                  <a:lnTo>
                    <a:pt x="540640" y="32303"/>
                  </a:lnTo>
                  <a:lnTo>
                    <a:pt x="559562" y="20827"/>
                  </a:lnTo>
                  <a:lnTo>
                    <a:pt x="608213" y="20827"/>
                  </a:lnTo>
                  <a:lnTo>
                    <a:pt x="621283" y="0"/>
                  </a:lnTo>
                  <a:close/>
                </a:path>
              </a:pathLst>
            </a:custGeom>
            <a:solidFill>
              <a:srgbClr val="a92f22"/>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43" name="object 20" descr=""/>
            <p:cNvPicPr/>
            <p:nvPr/>
          </p:nvPicPr>
          <p:blipFill>
            <a:blip r:embed="rId5"/>
            <a:stretch/>
          </p:blipFill>
          <p:spPr>
            <a:xfrm>
              <a:off x="6940440" y="2484000"/>
              <a:ext cx="2495160" cy="2396160"/>
            </a:xfrm>
            <a:prstGeom prst="rect">
              <a:avLst/>
            </a:prstGeom>
            <a:ln w="0">
              <a:noFill/>
            </a:ln>
          </p:spPr>
        </p:pic>
        <p:pic>
          <p:nvPicPr>
            <p:cNvPr id="244" name="object 21" descr=""/>
            <p:cNvPicPr/>
            <p:nvPr/>
          </p:nvPicPr>
          <p:blipFill>
            <a:blip r:embed="rId6"/>
            <a:stretch/>
          </p:blipFill>
          <p:spPr>
            <a:xfrm>
              <a:off x="0" y="5702760"/>
              <a:ext cx="12189600" cy="727560"/>
            </a:xfrm>
            <a:prstGeom prst="rect">
              <a:avLst/>
            </a:prstGeom>
            <a:ln w="0">
              <a:noFill/>
            </a:ln>
          </p:spPr>
        </p:pic>
        <p:sp>
          <p:nvSpPr>
            <p:cNvPr id="245" name="object 22"/>
            <p:cNvSpPr/>
            <p:nvPr/>
          </p:nvSpPr>
          <p:spPr>
            <a:xfrm>
              <a:off x="3448080" y="3096000"/>
              <a:ext cx="3491280" cy="614880"/>
            </a:xfrm>
            <a:custGeom>
              <a:avLst/>
              <a:gdLst>
                <a:gd name="textAreaLeft" fmla="*/ 0 w 3491280"/>
                <a:gd name="textAreaRight" fmla="*/ 3493800 w 3491280"/>
                <a:gd name="textAreaTop" fmla="*/ 0 h 614880"/>
                <a:gd name="textAreaBottom" fmla="*/ 617400 h 614880"/>
              </a:gdLst>
              <a:ahLst/>
              <a:rect l="textAreaLeft" t="textAreaTop" r="textAreaRight" b="textAreaBottom"/>
              <a:pathLst>
                <a:path w="3493770" h="617220">
                  <a:moveTo>
                    <a:pt x="3406614" y="588974"/>
                  </a:moveTo>
                  <a:lnTo>
                    <a:pt x="3401949" y="617220"/>
                  </a:lnTo>
                  <a:lnTo>
                    <a:pt x="3481252" y="592582"/>
                  </a:lnTo>
                  <a:lnTo>
                    <a:pt x="3428492" y="592582"/>
                  </a:lnTo>
                  <a:lnTo>
                    <a:pt x="3406614" y="588974"/>
                  </a:lnTo>
                  <a:close/>
                </a:path>
                <a:path w="3493770" h="617220">
                  <a:moveTo>
                    <a:pt x="3411271" y="560774"/>
                  </a:moveTo>
                  <a:lnTo>
                    <a:pt x="3406614" y="588974"/>
                  </a:lnTo>
                  <a:lnTo>
                    <a:pt x="3428492" y="592582"/>
                  </a:lnTo>
                  <a:lnTo>
                    <a:pt x="3435857" y="587375"/>
                  </a:lnTo>
                  <a:lnTo>
                    <a:pt x="3437128" y="579501"/>
                  </a:lnTo>
                  <a:lnTo>
                    <a:pt x="3438525" y="571754"/>
                  </a:lnTo>
                  <a:lnTo>
                    <a:pt x="3433191" y="564388"/>
                  </a:lnTo>
                  <a:lnTo>
                    <a:pt x="3411271" y="560774"/>
                  </a:lnTo>
                  <a:close/>
                </a:path>
                <a:path w="3493770" h="617220">
                  <a:moveTo>
                    <a:pt x="3415919" y="532638"/>
                  </a:moveTo>
                  <a:lnTo>
                    <a:pt x="3411271" y="560774"/>
                  </a:lnTo>
                  <a:lnTo>
                    <a:pt x="3433191" y="564388"/>
                  </a:lnTo>
                  <a:lnTo>
                    <a:pt x="3438525" y="571754"/>
                  </a:lnTo>
                  <a:lnTo>
                    <a:pt x="3437128" y="579501"/>
                  </a:lnTo>
                  <a:lnTo>
                    <a:pt x="3435857" y="587375"/>
                  </a:lnTo>
                  <a:lnTo>
                    <a:pt x="3428492" y="592582"/>
                  </a:lnTo>
                  <a:lnTo>
                    <a:pt x="3481252" y="592582"/>
                  </a:lnTo>
                  <a:lnTo>
                    <a:pt x="3493516" y="588772"/>
                  </a:lnTo>
                  <a:lnTo>
                    <a:pt x="3415919" y="532638"/>
                  </a:lnTo>
                  <a:close/>
                </a:path>
                <a:path w="3493770" h="617220">
                  <a:moveTo>
                    <a:pt x="9905" y="0"/>
                  </a:moveTo>
                  <a:lnTo>
                    <a:pt x="2539" y="5207"/>
                  </a:lnTo>
                  <a:lnTo>
                    <a:pt x="0" y="20828"/>
                  </a:lnTo>
                  <a:lnTo>
                    <a:pt x="5206" y="28194"/>
                  </a:lnTo>
                  <a:lnTo>
                    <a:pt x="3406614" y="588974"/>
                  </a:lnTo>
                  <a:lnTo>
                    <a:pt x="3411271" y="560774"/>
                  </a:lnTo>
                  <a:lnTo>
                    <a:pt x="9905" y="0"/>
                  </a:lnTo>
                  <a:close/>
                </a:path>
              </a:pathLst>
            </a:custGeom>
            <a:solidFill>
              <a:srgbClr val="e69288"/>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46" name="object 23"/>
            <p:cNvSpPr/>
            <p:nvPr/>
          </p:nvSpPr>
          <p:spPr>
            <a:xfrm>
              <a:off x="3447360" y="3474720"/>
              <a:ext cx="2646720" cy="2228400"/>
            </a:xfrm>
            <a:custGeom>
              <a:avLst/>
              <a:gdLst>
                <a:gd name="textAreaLeft" fmla="*/ 0 w 2646720"/>
                <a:gd name="textAreaRight" fmla="*/ 2649240 w 2646720"/>
                <a:gd name="textAreaTop" fmla="*/ 0 h 2228400"/>
                <a:gd name="textAreaBottom" fmla="*/ 2230920 h 2228400"/>
              </a:gdLst>
              <a:ahLst/>
              <a:rect l="textAreaLeft" t="textAreaTop" r="textAreaRight" b="textAreaBottom"/>
              <a:pathLst>
                <a:path w="2649220" h="2230754">
                  <a:moveTo>
                    <a:pt x="2574461" y="2185984"/>
                  </a:moveTo>
                  <a:lnTo>
                    <a:pt x="2556129" y="2207806"/>
                  </a:lnTo>
                  <a:lnTo>
                    <a:pt x="2649220" y="2230170"/>
                  </a:lnTo>
                  <a:lnTo>
                    <a:pt x="2636288" y="2200211"/>
                  </a:lnTo>
                  <a:lnTo>
                    <a:pt x="2591435" y="2200211"/>
                  </a:lnTo>
                  <a:lnTo>
                    <a:pt x="2574461" y="2185984"/>
                  </a:lnTo>
                  <a:close/>
                </a:path>
                <a:path w="2649220" h="2230754">
                  <a:moveTo>
                    <a:pt x="2592851" y="2164094"/>
                  </a:moveTo>
                  <a:lnTo>
                    <a:pt x="2574461" y="2185984"/>
                  </a:lnTo>
                  <a:lnTo>
                    <a:pt x="2591435" y="2200211"/>
                  </a:lnTo>
                  <a:lnTo>
                    <a:pt x="2600452" y="2199436"/>
                  </a:lnTo>
                  <a:lnTo>
                    <a:pt x="2610612" y="2187359"/>
                  </a:lnTo>
                  <a:lnTo>
                    <a:pt x="2609850" y="2178342"/>
                  </a:lnTo>
                  <a:lnTo>
                    <a:pt x="2592851" y="2164094"/>
                  </a:lnTo>
                  <a:close/>
                </a:path>
                <a:path w="2649220" h="2230754">
                  <a:moveTo>
                    <a:pt x="2611247" y="2142197"/>
                  </a:moveTo>
                  <a:lnTo>
                    <a:pt x="2592851" y="2164094"/>
                  </a:lnTo>
                  <a:lnTo>
                    <a:pt x="2609850" y="2178342"/>
                  </a:lnTo>
                  <a:lnTo>
                    <a:pt x="2610612" y="2187359"/>
                  </a:lnTo>
                  <a:lnTo>
                    <a:pt x="2600452" y="2199436"/>
                  </a:lnTo>
                  <a:lnTo>
                    <a:pt x="2591435" y="2200211"/>
                  </a:lnTo>
                  <a:lnTo>
                    <a:pt x="2636288" y="2200211"/>
                  </a:lnTo>
                  <a:lnTo>
                    <a:pt x="2611247" y="2142197"/>
                  </a:lnTo>
                  <a:close/>
                </a:path>
                <a:path w="2649220" h="2230754">
                  <a:moveTo>
                    <a:pt x="19176" y="0"/>
                  </a:moveTo>
                  <a:lnTo>
                    <a:pt x="10160" y="762"/>
                  </a:lnTo>
                  <a:lnTo>
                    <a:pt x="5079" y="6857"/>
                  </a:lnTo>
                  <a:lnTo>
                    <a:pt x="0" y="12826"/>
                  </a:lnTo>
                  <a:lnTo>
                    <a:pt x="762" y="21843"/>
                  </a:lnTo>
                  <a:lnTo>
                    <a:pt x="2574461" y="2185984"/>
                  </a:lnTo>
                  <a:lnTo>
                    <a:pt x="2592851" y="2164094"/>
                  </a:lnTo>
                  <a:lnTo>
                    <a:pt x="25146" y="5079"/>
                  </a:lnTo>
                  <a:lnTo>
                    <a:pt x="19176" y="0"/>
                  </a:lnTo>
                  <a:close/>
                </a:path>
              </a:pathLst>
            </a:custGeom>
            <a:solidFill>
              <a:srgbClr val="701f17"/>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ffffff"/>
                </a:solidFill>
                <a:latin typeface="Arial"/>
                <a:ea typeface="DejaVu Sans"/>
              </a:endParaRPr>
            </a:p>
          </p:txBody>
        </p:sp>
        <p:pic>
          <p:nvPicPr>
            <p:cNvPr id="247" name="object 24" descr=""/>
            <p:cNvPicPr/>
            <p:nvPr/>
          </p:nvPicPr>
          <p:blipFill>
            <a:blip r:embed="rId7"/>
            <a:stretch/>
          </p:blipFill>
          <p:spPr>
            <a:xfrm>
              <a:off x="6095880" y="865800"/>
              <a:ext cx="3133800" cy="393840"/>
            </a:xfrm>
            <a:prstGeom prst="rect">
              <a:avLst/>
            </a:prstGeom>
            <a:ln w="0">
              <a:noFill/>
            </a:ln>
          </p:spPr>
        </p:pic>
        <p:sp>
          <p:nvSpPr>
            <p:cNvPr id="248" name="object 25"/>
            <p:cNvSpPr/>
            <p:nvPr/>
          </p:nvSpPr>
          <p:spPr>
            <a:xfrm>
              <a:off x="6095880" y="865800"/>
              <a:ext cx="3134520" cy="393840"/>
            </a:xfrm>
            <a:custGeom>
              <a:avLst/>
              <a:gdLst>
                <a:gd name="textAreaLeft" fmla="*/ 0 w 3134520"/>
                <a:gd name="textAreaRight" fmla="*/ 3137040 w 3134520"/>
                <a:gd name="textAreaTop" fmla="*/ 0 h 393840"/>
                <a:gd name="textAreaBottom" fmla="*/ 396360 h 393840"/>
              </a:gdLst>
              <a:ahLst/>
              <a:rect l="textAreaLeft" t="textAreaTop" r="textAreaRight" b="textAreaBottom"/>
              <a:pathLst>
                <a:path w="3136900" h="396240">
                  <a:moveTo>
                    <a:pt x="0" y="66039"/>
                  </a:moveTo>
                  <a:lnTo>
                    <a:pt x="5193" y="40344"/>
                  </a:lnTo>
                  <a:lnTo>
                    <a:pt x="19351" y="19351"/>
                  </a:lnTo>
                  <a:lnTo>
                    <a:pt x="40344" y="5193"/>
                  </a:lnTo>
                  <a:lnTo>
                    <a:pt x="66039" y="0"/>
                  </a:lnTo>
                  <a:lnTo>
                    <a:pt x="3070352" y="0"/>
                  </a:lnTo>
                  <a:lnTo>
                    <a:pt x="3096047" y="5193"/>
                  </a:lnTo>
                  <a:lnTo>
                    <a:pt x="3117040" y="19351"/>
                  </a:lnTo>
                  <a:lnTo>
                    <a:pt x="3131198" y="40344"/>
                  </a:lnTo>
                  <a:lnTo>
                    <a:pt x="3136392" y="66039"/>
                  </a:lnTo>
                  <a:lnTo>
                    <a:pt x="3136392" y="330200"/>
                  </a:lnTo>
                  <a:lnTo>
                    <a:pt x="3131198" y="355895"/>
                  </a:lnTo>
                  <a:lnTo>
                    <a:pt x="3117040" y="376888"/>
                  </a:lnTo>
                  <a:lnTo>
                    <a:pt x="3096047" y="391046"/>
                  </a:lnTo>
                  <a:lnTo>
                    <a:pt x="3070352" y="396239"/>
                  </a:lnTo>
                  <a:lnTo>
                    <a:pt x="66039" y="396239"/>
                  </a:lnTo>
                  <a:lnTo>
                    <a:pt x="40344" y="391046"/>
                  </a:lnTo>
                  <a:lnTo>
                    <a:pt x="19351" y="376888"/>
                  </a:lnTo>
                  <a:lnTo>
                    <a:pt x="5193" y="355895"/>
                  </a:lnTo>
                  <a:lnTo>
                    <a:pt x="0" y="330200"/>
                  </a:lnTo>
                  <a:lnTo>
                    <a:pt x="0" y="66039"/>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49" name="object 26"/>
          <p:cNvSpPr/>
          <p:nvPr/>
        </p:nvSpPr>
        <p:spPr>
          <a:xfrm>
            <a:off x="2073240" y="792000"/>
            <a:ext cx="6641640" cy="37764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tabLst>
                <a:tab algn="l" pos="4551840"/>
              </a:tabLst>
            </a:pPr>
            <a:r>
              <a:rPr b="1" lang="fr-FR" sz="1600" spc="-12" strike="noStrike">
                <a:solidFill>
                  <a:srgbClr val="000000"/>
                </a:solidFill>
                <a:latin typeface="Corbel"/>
                <a:ea typeface="DejaVu Sans"/>
              </a:rPr>
              <a:t>DATASET</a:t>
            </a:r>
            <a:r>
              <a:rPr b="1" lang="fr-FR" sz="1600" spc="-1" strike="noStrike">
                <a:solidFill>
                  <a:srgbClr val="000000"/>
                </a:solidFill>
                <a:latin typeface="Corbel"/>
                <a:ea typeface="DejaVu Sans"/>
              </a:rPr>
              <a:t>	</a:t>
            </a:r>
            <a:r>
              <a:rPr b="1" lang="fr-FR" sz="2400" spc="-1" strike="noStrike" baseline="1000">
                <a:solidFill>
                  <a:srgbClr val="000000"/>
                </a:solidFill>
                <a:latin typeface="Corbel"/>
                <a:ea typeface="DejaVu Sans"/>
              </a:rPr>
              <a:t>Utilisation</a:t>
            </a:r>
            <a:r>
              <a:rPr b="1" lang="fr-FR" sz="2400" spc="-7" strike="noStrike" baseline="1000">
                <a:solidFill>
                  <a:srgbClr val="000000"/>
                </a:solidFill>
                <a:latin typeface="Corbel"/>
                <a:ea typeface="DejaVu Sans"/>
              </a:rPr>
              <a:t> </a:t>
            </a:r>
            <a:r>
              <a:rPr b="1" lang="fr-FR" sz="2400" spc="-1" strike="noStrike" baseline="1000">
                <a:solidFill>
                  <a:srgbClr val="000000"/>
                </a:solidFill>
                <a:latin typeface="Corbel"/>
                <a:ea typeface="DejaVu Sans"/>
              </a:rPr>
              <a:t>de</a:t>
            </a:r>
            <a:r>
              <a:rPr b="1" lang="fr-FR" sz="2400" spc="-60" strike="noStrike" baseline="1000">
                <a:solidFill>
                  <a:srgbClr val="000000"/>
                </a:solidFill>
                <a:latin typeface="Corbel"/>
                <a:ea typeface="DejaVu Sans"/>
              </a:rPr>
              <a:t> </a:t>
            </a:r>
            <a:r>
              <a:rPr b="1" lang="fr-FR" sz="2400" spc="-1" strike="noStrike" baseline="1000">
                <a:solidFill>
                  <a:srgbClr val="000000"/>
                </a:solidFill>
                <a:latin typeface="Corbel"/>
                <a:ea typeface="DejaVu Sans"/>
              </a:rPr>
              <a:t>3</a:t>
            </a:r>
            <a:r>
              <a:rPr b="1" lang="fr-FR" sz="2400" spc="-75" strike="noStrike" baseline="1000">
                <a:solidFill>
                  <a:srgbClr val="000000"/>
                </a:solidFill>
                <a:latin typeface="Corbel"/>
                <a:ea typeface="DejaVu Sans"/>
              </a:rPr>
              <a:t> </a:t>
            </a:r>
            <a:r>
              <a:rPr b="1" lang="fr-FR" sz="2400" spc="-15" strike="noStrike" baseline="1000">
                <a:solidFill>
                  <a:srgbClr val="000000"/>
                </a:solidFill>
                <a:latin typeface="Corbel"/>
                <a:ea typeface="DejaVu Sans"/>
              </a:rPr>
              <a:t>features</a:t>
            </a:r>
            <a:endParaRPr b="0" lang="fr-FR" sz="2400" spc="-1" strike="noStrike">
              <a:solidFill>
                <a:srgbClr val="000000"/>
              </a:solidFill>
              <a:latin typeface="Arial"/>
            </a:endParaRPr>
          </a:p>
        </p:txBody>
      </p:sp>
      <p:grpSp>
        <p:nvGrpSpPr>
          <p:cNvPr id="250" name="object 27"/>
          <p:cNvGrpSpPr/>
          <p:nvPr/>
        </p:nvGrpSpPr>
        <p:grpSpPr>
          <a:xfrm>
            <a:off x="5442120" y="1403640"/>
            <a:ext cx="4443120" cy="332640"/>
            <a:chOff x="5442120" y="1403640"/>
            <a:chExt cx="4443120" cy="332640"/>
          </a:xfrm>
        </p:grpSpPr>
        <p:pic>
          <p:nvPicPr>
            <p:cNvPr id="251" name="object 28" descr=""/>
            <p:cNvPicPr/>
            <p:nvPr/>
          </p:nvPicPr>
          <p:blipFill>
            <a:blip r:embed="rId8"/>
            <a:stretch/>
          </p:blipFill>
          <p:spPr>
            <a:xfrm>
              <a:off x="5442120" y="1403640"/>
              <a:ext cx="4443120" cy="332640"/>
            </a:xfrm>
            <a:prstGeom prst="rect">
              <a:avLst/>
            </a:prstGeom>
            <a:ln w="0">
              <a:noFill/>
            </a:ln>
          </p:spPr>
        </p:pic>
        <p:sp>
          <p:nvSpPr>
            <p:cNvPr id="252" name="object 29"/>
            <p:cNvSpPr/>
            <p:nvPr/>
          </p:nvSpPr>
          <p:spPr>
            <a:xfrm>
              <a:off x="5442120" y="1403640"/>
              <a:ext cx="4443120" cy="332640"/>
            </a:xfrm>
            <a:custGeom>
              <a:avLst/>
              <a:gdLst>
                <a:gd name="textAreaLeft" fmla="*/ 0 w 4443120"/>
                <a:gd name="textAreaRight" fmla="*/ 4445640 w 4443120"/>
                <a:gd name="textAreaTop" fmla="*/ 0 h 332640"/>
                <a:gd name="textAreaBottom" fmla="*/ 335160 h 332640"/>
              </a:gdLst>
              <a:ahLst/>
              <a:rect l="textAreaLeft" t="textAreaTop" r="textAreaRight" b="textAreaBottom"/>
              <a:pathLst>
                <a:path w="4445634" h="335280">
                  <a:moveTo>
                    <a:pt x="0" y="55880"/>
                  </a:moveTo>
                  <a:lnTo>
                    <a:pt x="4391" y="34129"/>
                  </a:lnTo>
                  <a:lnTo>
                    <a:pt x="16367" y="16367"/>
                  </a:lnTo>
                  <a:lnTo>
                    <a:pt x="34129" y="4391"/>
                  </a:lnTo>
                  <a:lnTo>
                    <a:pt x="55880" y="0"/>
                  </a:lnTo>
                  <a:lnTo>
                    <a:pt x="4389628" y="0"/>
                  </a:lnTo>
                  <a:lnTo>
                    <a:pt x="4411378" y="4391"/>
                  </a:lnTo>
                  <a:lnTo>
                    <a:pt x="4429140" y="16367"/>
                  </a:lnTo>
                  <a:lnTo>
                    <a:pt x="4441116" y="34129"/>
                  </a:lnTo>
                  <a:lnTo>
                    <a:pt x="4445508" y="55880"/>
                  </a:lnTo>
                  <a:lnTo>
                    <a:pt x="4445508" y="279400"/>
                  </a:lnTo>
                  <a:lnTo>
                    <a:pt x="4441116" y="301150"/>
                  </a:lnTo>
                  <a:lnTo>
                    <a:pt x="4429140" y="318912"/>
                  </a:lnTo>
                  <a:lnTo>
                    <a:pt x="4411378" y="330888"/>
                  </a:lnTo>
                  <a:lnTo>
                    <a:pt x="4389628" y="335280"/>
                  </a:lnTo>
                  <a:lnTo>
                    <a:pt x="55880" y="335280"/>
                  </a:lnTo>
                  <a:lnTo>
                    <a:pt x="34129" y="330888"/>
                  </a:lnTo>
                  <a:lnTo>
                    <a:pt x="16367" y="318912"/>
                  </a:lnTo>
                  <a:lnTo>
                    <a:pt x="4391" y="301150"/>
                  </a:lnTo>
                  <a:lnTo>
                    <a:pt x="0" y="279400"/>
                  </a:lnTo>
                  <a:lnTo>
                    <a:pt x="0" y="55880"/>
                  </a:lnTo>
                  <a:close/>
                </a:path>
              </a:pathLst>
            </a:custGeom>
            <a:noFill/>
            <a:ln w="9525">
              <a:solidFill>
                <a:srgbClr val="e8b0c3"/>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53" name="object 30"/>
          <p:cNvSpPr/>
          <p:nvPr/>
        </p:nvSpPr>
        <p:spPr>
          <a:xfrm>
            <a:off x="6039360" y="1458720"/>
            <a:ext cx="324684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fr-FR" sz="1200" spc="-1" strike="noStrike">
                <a:solidFill>
                  <a:srgbClr val="000000"/>
                </a:solidFill>
                <a:latin typeface="Corbel"/>
                <a:ea typeface="DejaVu Sans"/>
              </a:rPr>
              <a:t>Exemple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du</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premier</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article</a:t>
            </a:r>
            <a:r>
              <a:rPr b="0" lang="fr-FR" sz="1200" spc="-4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jeu</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 name="object 2"/>
          <p:cNvGrpSpPr/>
          <p:nvPr/>
        </p:nvGrpSpPr>
        <p:grpSpPr>
          <a:xfrm>
            <a:off x="1961280" y="2744640"/>
            <a:ext cx="8264520" cy="1363680"/>
            <a:chOff x="1961280" y="2744640"/>
            <a:chExt cx="8264520" cy="1363680"/>
          </a:xfrm>
        </p:grpSpPr>
        <p:pic>
          <p:nvPicPr>
            <p:cNvPr id="255" name="object 3" descr=""/>
            <p:cNvPicPr/>
            <p:nvPr/>
          </p:nvPicPr>
          <p:blipFill>
            <a:blip r:embed="rId1"/>
            <a:stretch/>
          </p:blipFill>
          <p:spPr>
            <a:xfrm>
              <a:off x="1961280" y="2744640"/>
              <a:ext cx="8264520" cy="1363680"/>
            </a:xfrm>
            <a:prstGeom prst="rect">
              <a:avLst/>
            </a:prstGeom>
            <a:ln w="0">
              <a:noFill/>
            </a:ln>
          </p:spPr>
        </p:pic>
        <p:pic>
          <p:nvPicPr>
            <p:cNvPr id="256" name="object 4" descr=""/>
            <p:cNvPicPr/>
            <p:nvPr/>
          </p:nvPicPr>
          <p:blipFill>
            <a:blip r:embed="rId2"/>
            <a:stretch/>
          </p:blipFill>
          <p:spPr>
            <a:xfrm>
              <a:off x="2738520" y="3647160"/>
              <a:ext cx="1181520" cy="306720"/>
            </a:xfrm>
            <a:prstGeom prst="rect">
              <a:avLst/>
            </a:prstGeom>
            <a:ln w="0">
              <a:noFill/>
            </a:ln>
          </p:spPr>
        </p:pic>
        <p:pic>
          <p:nvPicPr>
            <p:cNvPr id="257" name="object 5" descr=""/>
            <p:cNvPicPr/>
            <p:nvPr/>
          </p:nvPicPr>
          <p:blipFill>
            <a:blip r:embed="rId3"/>
            <a:stretch/>
          </p:blipFill>
          <p:spPr>
            <a:xfrm>
              <a:off x="3217320" y="3647160"/>
              <a:ext cx="951480" cy="306720"/>
            </a:xfrm>
            <a:prstGeom prst="rect">
              <a:avLst/>
            </a:prstGeom>
            <a:ln w="0">
              <a:noFill/>
            </a:ln>
          </p:spPr>
        </p:pic>
        <p:pic>
          <p:nvPicPr>
            <p:cNvPr id="258" name="object 6" descr=""/>
            <p:cNvPicPr/>
            <p:nvPr/>
          </p:nvPicPr>
          <p:blipFill>
            <a:blip r:embed="rId4"/>
            <a:stretch/>
          </p:blipFill>
          <p:spPr>
            <a:xfrm>
              <a:off x="3566160" y="3647160"/>
              <a:ext cx="5878440" cy="306720"/>
            </a:xfrm>
            <a:prstGeom prst="rect">
              <a:avLst/>
            </a:prstGeom>
            <a:ln w="0">
              <a:noFill/>
            </a:ln>
          </p:spPr>
        </p:pic>
      </p:grpSp>
      <p:sp>
        <p:nvSpPr>
          <p:cNvPr id="259" name="PlaceHolder 1"/>
          <p:cNvSpPr>
            <a:spLocks noGrp="1"/>
          </p:cNvSpPr>
          <p:nvPr>
            <p:ph type="title"/>
          </p:nvPr>
        </p:nvSpPr>
        <p:spPr>
          <a:xfrm>
            <a:off x="3081960" y="3080520"/>
            <a:ext cx="602820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0" lang="fr-FR" sz="4000" spc="-1" strike="noStrike">
                <a:solidFill>
                  <a:srgbClr val="000000"/>
                </a:solidFill>
                <a:latin typeface="Corbel"/>
              </a:rPr>
              <a:t>III</a:t>
            </a:r>
            <a:r>
              <a:rPr b="0" lang="fr-FR" sz="4000" spc="7" strike="noStrike">
                <a:solidFill>
                  <a:srgbClr val="000000"/>
                </a:solidFill>
                <a:latin typeface="Corbel"/>
              </a:rPr>
              <a:t> </a:t>
            </a:r>
            <a:r>
              <a:rPr b="0" lang="fr-FR" sz="4000" spc="-1" strike="noStrike">
                <a:solidFill>
                  <a:srgbClr val="000000"/>
                </a:solidFill>
                <a:latin typeface="Corbel"/>
              </a:rPr>
              <a:t>– </a:t>
            </a:r>
            <a:r>
              <a:rPr b="0" lang="fr-FR" sz="4000" spc="-35" strike="noStrike">
                <a:solidFill>
                  <a:srgbClr val="000000"/>
                </a:solidFill>
                <a:latin typeface="Corbel"/>
              </a:rPr>
              <a:t>DONNÉES</a:t>
            </a:r>
            <a:r>
              <a:rPr b="0" lang="fr-FR" sz="4000" spc="-245" strike="noStrike">
                <a:solidFill>
                  <a:srgbClr val="000000"/>
                </a:solidFill>
                <a:latin typeface="Corbel"/>
              </a:rPr>
              <a:t> </a:t>
            </a:r>
            <a:r>
              <a:rPr b="0" lang="fr-FR" sz="4000" spc="-12" strike="noStrike">
                <a:solidFill>
                  <a:srgbClr val="000000"/>
                </a:solidFill>
                <a:latin typeface="Corbel"/>
              </a:rPr>
              <a:t>TEXTUELLES</a:t>
            </a:r>
            <a:endParaRPr b="0" lang="fr-FR" sz="4000" spc="-1" strike="noStrike">
              <a:solidFill>
                <a:srgbClr val="000000"/>
              </a:solidFill>
              <a:latin typeface="Arial"/>
            </a:endParaRPr>
          </a:p>
        </p:txBody>
      </p:sp>
      <p:sp>
        <p:nvSpPr>
          <p:cNvPr id="260" name="object 8"/>
          <p:cNvSpPr/>
          <p:nvPr/>
        </p:nvSpPr>
        <p:spPr>
          <a:xfrm>
            <a:off x="12033720" y="6580440"/>
            <a:ext cx="77400" cy="164160"/>
          </a:xfrm>
          <a:prstGeom prst="rect">
            <a:avLst/>
          </a:prstGeom>
          <a:noFill/>
          <a:ln w="0">
            <a:noFill/>
          </a:ln>
        </p:spPr>
        <p:style>
          <a:lnRef idx="0"/>
          <a:fillRef idx="0"/>
          <a:effectRef idx="0"/>
          <a:fontRef idx="minor"/>
        </p:style>
        <p:txBody>
          <a:bodyPr lIns="0" rIns="0" tIns="12240" bIns="0" anchor="t">
            <a:spAutoFit/>
          </a:bodyPr>
          <a:p>
            <a:pPr marL="12600">
              <a:lnSpc>
                <a:spcPct val="100000"/>
              </a:lnSpc>
              <a:spcBef>
                <a:spcPts val="96"/>
              </a:spcBef>
            </a:pPr>
            <a:r>
              <a:rPr b="0" lang="fr-FR" sz="1000" spc="-52" strike="noStrike">
                <a:solidFill>
                  <a:srgbClr val="000000"/>
                </a:solidFill>
                <a:latin typeface="Corbel"/>
                <a:ea typeface="DejaVu Sans"/>
              </a:rPr>
              <a:t>7</a:t>
            </a:r>
            <a:endParaRPr b="0" lang="fr-F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object 2"/>
          <p:cNvSpPr/>
          <p:nvPr/>
        </p:nvSpPr>
        <p:spPr>
          <a:xfrm>
            <a:off x="11346480" y="5999760"/>
            <a:ext cx="63000" cy="11916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52" strike="noStrike">
                <a:solidFill>
                  <a:srgbClr val="000000"/>
                </a:solidFill>
                <a:latin typeface="Corbel"/>
                <a:ea typeface="DejaVu Sans"/>
              </a:rPr>
              <a:t>8</a:t>
            </a:r>
            <a:endParaRPr b="0" lang="fr-FR" sz="1000" spc="-1" strike="noStrike">
              <a:solidFill>
                <a:srgbClr val="000000"/>
              </a:solidFill>
              <a:latin typeface="Arial"/>
            </a:endParaRPr>
          </a:p>
        </p:txBody>
      </p:sp>
      <p:grpSp>
        <p:nvGrpSpPr>
          <p:cNvPr id="262" name="object 3"/>
          <p:cNvGrpSpPr/>
          <p:nvPr/>
        </p:nvGrpSpPr>
        <p:grpSpPr>
          <a:xfrm>
            <a:off x="2352960" y="1037880"/>
            <a:ext cx="6838920" cy="474840"/>
            <a:chOff x="2352960" y="1037880"/>
            <a:chExt cx="6838920" cy="474840"/>
          </a:xfrm>
        </p:grpSpPr>
        <p:sp>
          <p:nvSpPr>
            <p:cNvPr id="263" name="object 4"/>
            <p:cNvSpPr/>
            <p:nvPr/>
          </p:nvSpPr>
          <p:spPr>
            <a:xfrm>
              <a:off x="2352960" y="1037880"/>
              <a:ext cx="6838920" cy="474840"/>
            </a:xfrm>
            <a:custGeom>
              <a:avLst/>
              <a:gdLst>
                <a:gd name="textAreaLeft" fmla="*/ 0 w 6838920"/>
                <a:gd name="textAreaRight" fmla="*/ 6841440 w 6838920"/>
                <a:gd name="textAreaTop" fmla="*/ 0 h 474840"/>
                <a:gd name="textAreaBottom" fmla="*/ 477360 h 474840"/>
              </a:gdLst>
              <a:ahLst/>
              <a:rect l="textAreaLeft" t="textAreaTop" r="textAreaRight" b="textAreaBottom"/>
              <a:pathLst>
                <a:path w="6841490" h="477519">
                  <a:moveTo>
                    <a:pt x="6761734" y="0"/>
                  </a:moveTo>
                  <a:lnTo>
                    <a:pt x="79501" y="0"/>
                  </a:lnTo>
                  <a:lnTo>
                    <a:pt x="48541" y="6242"/>
                  </a:lnTo>
                  <a:lnTo>
                    <a:pt x="23272" y="23272"/>
                  </a:lnTo>
                  <a:lnTo>
                    <a:pt x="6242" y="48541"/>
                  </a:lnTo>
                  <a:lnTo>
                    <a:pt x="0" y="79501"/>
                  </a:lnTo>
                  <a:lnTo>
                    <a:pt x="0" y="397509"/>
                  </a:lnTo>
                  <a:lnTo>
                    <a:pt x="6242" y="428470"/>
                  </a:lnTo>
                  <a:lnTo>
                    <a:pt x="23272" y="453739"/>
                  </a:lnTo>
                  <a:lnTo>
                    <a:pt x="48541" y="470769"/>
                  </a:lnTo>
                  <a:lnTo>
                    <a:pt x="79501" y="477011"/>
                  </a:lnTo>
                  <a:lnTo>
                    <a:pt x="6761734" y="477011"/>
                  </a:lnTo>
                  <a:lnTo>
                    <a:pt x="6792694" y="470769"/>
                  </a:lnTo>
                  <a:lnTo>
                    <a:pt x="6817963" y="453739"/>
                  </a:lnTo>
                  <a:lnTo>
                    <a:pt x="6834993" y="428470"/>
                  </a:lnTo>
                  <a:lnTo>
                    <a:pt x="6841236" y="397509"/>
                  </a:lnTo>
                  <a:lnTo>
                    <a:pt x="6841236" y="79501"/>
                  </a:lnTo>
                  <a:lnTo>
                    <a:pt x="6834993" y="48541"/>
                  </a:lnTo>
                  <a:lnTo>
                    <a:pt x="6817963" y="23272"/>
                  </a:lnTo>
                  <a:lnTo>
                    <a:pt x="6792694" y="6242"/>
                  </a:lnTo>
                  <a:lnTo>
                    <a:pt x="6761734" y="0"/>
                  </a:lnTo>
                  <a:close/>
                </a:path>
              </a:pathLst>
            </a:custGeom>
            <a:solidFill>
              <a:srgbClr val="d9d9d9"/>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64" name="object 5"/>
            <p:cNvSpPr/>
            <p:nvPr/>
          </p:nvSpPr>
          <p:spPr>
            <a:xfrm>
              <a:off x="2352960" y="1037880"/>
              <a:ext cx="6838920" cy="474840"/>
            </a:xfrm>
            <a:custGeom>
              <a:avLst/>
              <a:gdLst>
                <a:gd name="textAreaLeft" fmla="*/ 0 w 6838920"/>
                <a:gd name="textAreaRight" fmla="*/ 6841440 w 6838920"/>
                <a:gd name="textAreaTop" fmla="*/ 0 h 474840"/>
                <a:gd name="textAreaBottom" fmla="*/ 477360 h 474840"/>
              </a:gdLst>
              <a:ahLst/>
              <a:rect l="textAreaLeft" t="textAreaTop" r="textAreaRight" b="textAreaBottom"/>
              <a:pathLst>
                <a:path w="6841490" h="477519">
                  <a:moveTo>
                    <a:pt x="0" y="79501"/>
                  </a:moveTo>
                  <a:lnTo>
                    <a:pt x="6242" y="48541"/>
                  </a:lnTo>
                  <a:lnTo>
                    <a:pt x="23272" y="23272"/>
                  </a:lnTo>
                  <a:lnTo>
                    <a:pt x="48541" y="6242"/>
                  </a:lnTo>
                  <a:lnTo>
                    <a:pt x="79501" y="0"/>
                  </a:lnTo>
                  <a:lnTo>
                    <a:pt x="6761734" y="0"/>
                  </a:lnTo>
                  <a:lnTo>
                    <a:pt x="6792694" y="6242"/>
                  </a:lnTo>
                  <a:lnTo>
                    <a:pt x="6817963" y="23272"/>
                  </a:lnTo>
                  <a:lnTo>
                    <a:pt x="6834993" y="48541"/>
                  </a:lnTo>
                  <a:lnTo>
                    <a:pt x="6841236" y="79501"/>
                  </a:lnTo>
                  <a:lnTo>
                    <a:pt x="6841236" y="397509"/>
                  </a:lnTo>
                  <a:lnTo>
                    <a:pt x="6834993" y="428470"/>
                  </a:lnTo>
                  <a:lnTo>
                    <a:pt x="6817963" y="453739"/>
                  </a:lnTo>
                  <a:lnTo>
                    <a:pt x="6792694" y="470769"/>
                  </a:lnTo>
                  <a:lnTo>
                    <a:pt x="6761734" y="477011"/>
                  </a:lnTo>
                  <a:lnTo>
                    <a:pt x="79501" y="477011"/>
                  </a:lnTo>
                  <a:lnTo>
                    <a:pt x="48541" y="470769"/>
                  </a:lnTo>
                  <a:lnTo>
                    <a:pt x="23272" y="453739"/>
                  </a:lnTo>
                  <a:lnTo>
                    <a:pt x="6242" y="428470"/>
                  </a:lnTo>
                  <a:lnTo>
                    <a:pt x="0" y="397509"/>
                  </a:lnTo>
                  <a:lnTo>
                    <a:pt x="0" y="79501"/>
                  </a:lnTo>
                  <a:close/>
                </a:path>
              </a:pathLst>
            </a:custGeom>
            <a:noFill/>
            <a:ln w="9525">
              <a:solidFill>
                <a:srgbClr val="aaaaa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65" name="object 6"/>
          <p:cNvSpPr/>
          <p:nvPr/>
        </p:nvSpPr>
        <p:spPr>
          <a:xfrm>
            <a:off x="2454480" y="1145160"/>
            <a:ext cx="6544440" cy="2260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105"/>
              </a:spcBef>
            </a:pPr>
            <a:r>
              <a:rPr b="1" lang="fr-FR" sz="1400" spc="-1" strike="noStrike" u="sng">
                <a:solidFill>
                  <a:srgbClr val="000000"/>
                </a:solidFill>
                <a:uFill>
                  <a:solidFill>
                    <a:srgbClr val="000000"/>
                  </a:solidFill>
                </a:uFill>
                <a:latin typeface="Corbel"/>
                <a:ea typeface="DejaVu Sans"/>
              </a:rPr>
              <a:t>La feature</a:t>
            </a:r>
            <a:r>
              <a:rPr b="1" lang="fr-FR" sz="1400" spc="-12"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t>
            </a:r>
            <a:r>
              <a:rPr b="1" lang="fr-FR" sz="1400" spc="7"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product_category_tree</a:t>
            </a:r>
            <a:r>
              <a:rPr b="1" lang="fr-FR" sz="1400" spc="-41"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a:t>
            </a:r>
            <a:r>
              <a:rPr b="1" lang="fr-FR" sz="1400" spc="1"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représente</a:t>
            </a:r>
            <a:r>
              <a:rPr b="1" lang="fr-FR" sz="1400" spc="-46"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l’arborescence</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complète</a:t>
            </a:r>
            <a:r>
              <a:rPr b="1" lang="fr-FR" sz="1400" spc="-26" strike="noStrike" u="sng">
                <a:solidFill>
                  <a:srgbClr val="000000"/>
                </a:solidFill>
                <a:uFill>
                  <a:solidFill>
                    <a:srgbClr val="000000"/>
                  </a:solidFill>
                </a:uFill>
                <a:latin typeface="Corbel"/>
                <a:ea typeface="DejaVu Sans"/>
              </a:rPr>
              <a:t> </a:t>
            </a:r>
            <a:r>
              <a:rPr b="1" lang="fr-FR" sz="1400" spc="-1" strike="noStrike" u="sng">
                <a:solidFill>
                  <a:srgbClr val="000000"/>
                </a:solidFill>
                <a:uFill>
                  <a:solidFill>
                    <a:srgbClr val="000000"/>
                  </a:solidFill>
                </a:uFill>
                <a:latin typeface="Corbel"/>
                <a:ea typeface="DejaVu Sans"/>
              </a:rPr>
              <a:t>d’un</a:t>
            </a:r>
            <a:r>
              <a:rPr b="1" lang="fr-FR" sz="1400" spc="-7" strike="noStrike" u="sng">
                <a:solidFill>
                  <a:srgbClr val="000000"/>
                </a:solidFill>
                <a:uFill>
                  <a:solidFill>
                    <a:srgbClr val="000000"/>
                  </a:solidFill>
                </a:uFill>
                <a:latin typeface="Corbel"/>
                <a:ea typeface="DejaVu Sans"/>
              </a:rPr>
              <a:t> </a:t>
            </a:r>
            <a:r>
              <a:rPr b="1" lang="fr-FR" sz="1400" spc="-12" strike="noStrike" u="sng">
                <a:solidFill>
                  <a:srgbClr val="000000"/>
                </a:solidFill>
                <a:uFill>
                  <a:solidFill>
                    <a:srgbClr val="000000"/>
                  </a:solidFill>
                </a:uFill>
                <a:latin typeface="Corbel"/>
                <a:ea typeface="DejaVu Sans"/>
              </a:rPr>
              <a:t>article.</a:t>
            </a:r>
            <a:endParaRPr b="0" lang="fr-FR" sz="1400" spc="-1" strike="noStrike">
              <a:solidFill>
                <a:srgbClr val="000000"/>
              </a:solidFill>
              <a:latin typeface="Arial"/>
            </a:endParaRPr>
          </a:p>
        </p:txBody>
      </p:sp>
      <p:pic>
        <p:nvPicPr>
          <p:cNvPr id="266" name="object 7" descr=""/>
          <p:cNvPicPr/>
          <p:nvPr/>
        </p:nvPicPr>
        <p:blipFill>
          <a:blip r:embed="rId1"/>
          <a:stretch/>
        </p:blipFill>
        <p:spPr>
          <a:xfrm>
            <a:off x="1484280" y="848880"/>
            <a:ext cx="866160" cy="911880"/>
          </a:xfrm>
          <a:prstGeom prst="rect">
            <a:avLst/>
          </a:prstGeom>
          <a:ln w="0">
            <a:noFill/>
          </a:ln>
        </p:spPr>
      </p:pic>
      <p:sp>
        <p:nvSpPr>
          <p:cNvPr id="267"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ANA</a:t>
            </a:r>
            <a:r>
              <a:rPr b="1" lang="fr-FR" sz="4000" spc="-537" strike="noStrike">
                <a:solidFill>
                  <a:srgbClr val="000000"/>
                </a:solidFill>
                <a:latin typeface="Corbel"/>
              </a:rPr>
              <a:t>L</a:t>
            </a:r>
            <a:r>
              <a:rPr b="1" lang="fr-FR" sz="4000" spc="-1" strike="noStrike">
                <a:solidFill>
                  <a:srgbClr val="000000"/>
                </a:solidFill>
                <a:latin typeface="Corbel"/>
              </a:rPr>
              <a:t>YSE</a:t>
            </a:r>
            <a:r>
              <a:rPr b="1" lang="fr-FR" sz="4000" spc="-86" strike="noStrike">
                <a:solidFill>
                  <a:srgbClr val="000000"/>
                </a:solidFill>
                <a:latin typeface="Corbel"/>
              </a:rPr>
              <a:t> </a:t>
            </a:r>
            <a:r>
              <a:rPr b="1" lang="fr-FR" sz="4000" spc="-21" strike="noStrike">
                <a:solidFill>
                  <a:srgbClr val="000000"/>
                </a:solidFill>
                <a:latin typeface="Corbel"/>
              </a:rPr>
              <a:t>DES</a:t>
            </a:r>
            <a:r>
              <a:rPr b="1" lang="fr-FR" sz="4000" spc="-191" strike="noStrike">
                <a:solidFill>
                  <a:srgbClr val="000000"/>
                </a:solidFill>
                <a:latin typeface="Corbel"/>
              </a:rPr>
              <a:t> </a:t>
            </a:r>
            <a:r>
              <a:rPr b="1" lang="fr-FR" sz="4000" spc="-12" strike="noStrike">
                <a:solidFill>
                  <a:srgbClr val="000000"/>
                </a:solidFill>
                <a:latin typeface="Corbel"/>
              </a:rPr>
              <a:t>CATEGORIES</a:t>
            </a:r>
            <a:endParaRPr b="0" lang="fr-FR" sz="4000" spc="-1" strike="noStrike">
              <a:solidFill>
                <a:srgbClr val="000000"/>
              </a:solidFill>
              <a:latin typeface="Arial"/>
            </a:endParaRPr>
          </a:p>
        </p:txBody>
      </p:sp>
      <p:grpSp>
        <p:nvGrpSpPr>
          <p:cNvPr id="268" name="object 9"/>
          <p:cNvGrpSpPr/>
          <p:nvPr/>
        </p:nvGrpSpPr>
        <p:grpSpPr>
          <a:xfrm>
            <a:off x="749880" y="1837800"/>
            <a:ext cx="11163960" cy="961200"/>
            <a:chOff x="749880" y="1837800"/>
            <a:chExt cx="11163960" cy="961200"/>
          </a:xfrm>
        </p:grpSpPr>
        <p:pic>
          <p:nvPicPr>
            <p:cNvPr id="269" name="object 10" descr=""/>
            <p:cNvPicPr/>
            <p:nvPr/>
          </p:nvPicPr>
          <p:blipFill>
            <a:blip r:embed="rId2"/>
            <a:stretch/>
          </p:blipFill>
          <p:spPr>
            <a:xfrm>
              <a:off x="749880" y="1837800"/>
              <a:ext cx="3057840" cy="395280"/>
            </a:xfrm>
            <a:prstGeom prst="rect">
              <a:avLst/>
            </a:prstGeom>
            <a:ln w="0">
              <a:noFill/>
            </a:ln>
          </p:spPr>
        </p:pic>
        <p:sp>
          <p:nvSpPr>
            <p:cNvPr id="270" name="object 11"/>
            <p:cNvSpPr/>
            <p:nvPr/>
          </p:nvSpPr>
          <p:spPr>
            <a:xfrm>
              <a:off x="749880" y="1837800"/>
              <a:ext cx="3058200" cy="395640"/>
            </a:xfrm>
            <a:custGeom>
              <a:avLst/>
              <a:gdLst>
                <a:gd name="textAreaLeft" fmla="*/ 0 w 3058200"/>
                <a:gd name="textAreaRight" fmla="*/ 3060720 w 3058200"/>
                <a:gd name="textAreaTop" fmla="*/ 0 h 395640"/>
                <a:gd name="textAreaBottom" fmla="*/ 398160 h 395640"/>
              </a:gdLst>
              <a:ahLst/>
              <a:rect l="textAreaLeft" t="textAreaTop" r="textAreaRight" b="textAreaBottom"/>
              <a:pathLst>
                <a:path w="3060700" h="398144">
                  <a:moveTo>
                    <a:pt x="0" y="66293"/>
                  </a:moveTo>
                  <a:lnTo>
                    <a:pt x="5209" y="40505"/>
                  </a:lnTo>
                  <a:lnTo>
                    <a:pt x="19416" y="19430"/>
                  </a:lnTo>
                  <a:lnTo>
                    <a:pt x="40488" y="5214"/>
                  </a:lnTo>
                  <a:lnTo>
                    <a:pt x="66294" y="0"/>
                  </a:lnTo>
                  <a:lnTo>
                    <a:pt x="2993897" y="0"/>
                  </a:lnTo>
                  <a:lnTo>
                    <a:pt x="3019686" y="5214"/>
                  </a:lnTo>
                  <a:lnTo>
                    <a:pt x="3040761" y="19430"/>
                  </a:lnTo>
                  <a:lnTo>
                    <a:pt x="3054977" y="40505"/>
                  </a:lnTo>
                  <a:lnTo>
                    <a:pt x="3060192" y="66293"/>
                  </a:lnTo>
                  <a:lnTo>
                    <a:pt x="3060192" y="331469"/>
                  </a:lnTo>
                  <a:lnTo>
                    <a:pt x="3054977" y="357258"/>
                  </a:lnTo>
                  <a:lnTo>
                    <a:pt x="3040761" y="378332"/>
                  </a:lnTo>
                  <a:lnTo>
                    <a:pt x="3019686" y="392549"/>
                  </a:lnTo>
                  <a:lnTo>
                    <a:pt x="2993897" y="397763"/>
                  </a:lnTo>
                  <a:lnTo>
                    <a:pt x="66294" y="397763"/>
                  </a:lnTo>
                  <a:lnTo>
                    <a:pt x="40488" y="392549"/>
                  </a:lnTo>
                  <a:lnTo>
                    <a:pt x="19416" y="378333"/>
                  </a:lnTo>
                  <a:lnTo>
                    <a:pt x="5209" y="357258"/>
                  </a:lnTo>
                  <a:lnTo>
                    <a:pt x="0" y="331469"/>
                  </a:lnTo>
                  <a:lnTo>
                    <a:pt x="0" y="66293"/>
                  </a:lnTo>
                  <a:close/>
                </a:path>
              </a:pathLst>
            </a:custGeom>
            <a:noFill/>
            <a:ln w="9525">
              <a:solidFill>
                <a:srgbClr val="acd2f4"/>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71" name="object 12" descr=""/>
            <p:cNvPicPr/>
            <p:nvPr/>
          </p:nvPicPr>
          <p:blipFill>
            <a:blip r:embed="rId3"/>
            <a:stretch/>
          </p:blipFill>
          <p:spPr>
            <a:xfrm>
              <a:off x="4067640" y="1883520"/>
              <a:ext cx="7846200" cy="302400"/>
            </a:xfrm>
            <a:prstGeom prst="rect">
              <a:avLst/>
            </a:prstGeom>
            <a:ln w="0">
              <a:noFill/>
            </a:ln>
          </p:spPr>
        </p:pic>
        <p:pic>
          <p:nvPicPr>
            <p:cNvPr id="272" name="object 13" descr=""/>
            <p:cNvPicPr/>
            <p:nvPr/>
          </p:nvPicPr>
          <p:blipFill>
            <a:blip r:embed="rId4"/>
            <a:stretch/>
          </p:blipFill>
          <p:spPr>
            <a:xfrm>
              <a:off x="749880" y="2403360"/>
              <a:ext cx="3057840" cy="395280"/>
            </a:xfrm>
            <a:prstGeom prst="rect">
              <a:avLst/>
            </a:prstGeom>
            <a:ln w="0">
              <a:noFill/>
            </a:ln>
          </p:spPr>
        </p:pic>
        <p:sp>
          <p:nvSpPr>
            <p:cNvPr id="273" name="object 14"/>
            <p:cNvSpPr/>
            <p:nvPr/>
          </p:nvSpPr>
          <p:spPr>
            <a:xfrm>
              <a:off x="749880" y="2403360"/>
              <a:ext cx="3058200" cy="395640"/>
            </a:xfrm>
            <a:custGeom>
              <a:avLst/>
              <a:gdLst>
                <a:gd name="textAreaLeft" fmla="*/ 0 w 3058200"/>
                <a:gd name="textAreaRight" fmla="*/ 3060720 w 3058200"/>
                <a:gd name="textAreaTop" fmla="*/ 0 h 395640"/>
                <a:gd name="textAreaBottom" fmla="*/ 398160 h 395640"/>
              </a:gdLst>
              <a:ahLst/>
              <a:rect l="textAreaLeft" t="textAreaTop" r="textAreaRight" b="textAreaBottom"/>
              <a:pathLst>
                <a:path w="3060700" h="398144">
                  <a:moveTo>
                    <a:pt x="0" y="66293"/>
                  </a:moveTo>
                  <a:lnTo>
                    <a:pt x="5209" y="40505"/>
                  </a:lnTo>
                  <a:lnTo>
                    <a:pt x="19416" y="19430"/>
                  </a:lnTo>
                  <a:lnTo>
                    <a:pt x="40488" y="5214"/>
                  </a:lnTo>
                  <a:lnTo>
                    <a:pt x="66294" y="0"/>
                  </a:lnTo>
                  <a:lnTo>
                    <a:pt x="2993897" y="0"/>
                  </a:lnTo>
                  <a:lnTo>
                    <a:pt x="3019686" y="5214"/>
                  </a:lnTo>
                  <a:lnTo>
                    <a:pt x="3040761" y="19430"/>
                  </a:lnTo>
                  <a:lnTo>
                    <a:pt x="3054977" y="40505"/>
                  </a:lnTo>
                  <a:lnTo>
                    <a:pt x="3060192" y="66293"/>
                  </a:lnTo>
                  <a:lnTo>
                    <a:pt x="3060192" y="331469"/>
                  </a:lnTo>
                  <a:lnTo>
                    <a:pt x="3054977" y="357258"/>
                  </a:lnTo>
                  <a:lnTo>
                    <a:pt x="3040761" y="378333"/>
                  </a:lnTo>
                  <a:lnTo>
                    <a:pt x="3019686" y="392549"/>
                  </a:lnTo>
                  <a:lnTo>
                    <a:pt x="2993897" y="397763"/>
                  </a:lnTo>
                  <a:lnTo>
                    <a:pt x="66294" y="397763"/>
                  </a:lnTo>
                  <a:lnTo>
                    <a:pt x="40488" y="392549"/>
                  </a:lnTo>
                  <a:lnTo>
                    <a:pt x="19416" y="378333"/>
                  </a:lnTo>
                  <a:lnTo>
                    <a:pt x="5209" y="357258"/>
                  </a:lnTo>
                  <a:lnTo>
                    <a:pt x="0" y="331469"/>
                  </a:lnTo>
                  <a:lnTo>
                    <a:pt x="0" y="66293"/>
                  </a:lnTo>
                  <a:close/>
                </a:path>
              </a:pathLst>
            </a:custGeom>
            <a:noFill/>
            <a:ln w="9525">
              <a:solidFill>
                <a:srgbClr val="c0deb1"/>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74" name="object 15"/>
          <p:cNvSpPr/>
          <p:nvPr/>
        </p:nvSpPr>
        <p:spPr>
          <a:xfrm>
            <a:off x="869400" y="1832760"/>
            <a:ext cx="2841120" cy="938160"/>
          </a:xfrm>
          <a:prstGeom prst="rect">
            <a:avLst/>
          </a:prstGeom>
          <a:noFill/>
          <a:ln w="0">
            <a:noFill/>
          </a:ln>
        </p:spPr>
        <p:style>
          <a:lnRef idx="0"/>
          <a:fillRef idx="0"/>
          <a:effectRef idx="0"/>
          <a:fontRef idx="minor"/>
        </p:style>
        <p:txBody>
          <a:bodyPr lIns="0" rIns="0" tIns="12600" bIns="0" anchor="t">
            <a:spAutoFit/>
          </a:bodyPr>
          <a:p>
            <a:pPr algn="r">
              <a:lnSpc>
                <a:spcPct val="100000"/>
              </a:lnSpc>
              <a:spcBef>
                <a:spcPts val="99"/>
              </a:spcBef>
            </a:pPr>
            <a:r>
              <a:rPr b="0" lang="fr-FR" sz="1200" spc="-12" strike="noStrike">
                <a:solidFill>
                  <a:srgbClr val="000000"/>
                </a:solidFill>
                <a:latin typeface="Corbel"/>
                <a:ea typeface="DejaVu Sans"/>
              </a:rPr>
              <a:t>Reprenons l’exemple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notre</a:t>
            </a:r>
            <a:r>
              <a:rPr b="0" lang="fr-FR" sz="1200" spc="-21" strike="noStrike">
                <a:solidFill>
                  <a:srgbClr val="000000"/>
                </a:solidFill>
                <a:latin typeface="Corbel"/>
                <a:ea typeface="DejaVu Sans"/>
              </a:rPr>
              <a:t> </a:t>
            </a:r>
            <a:r>
              <a:rPr b="0" lang="fr-FR" sz="1200" spc="-1" strike="noStrike">
                <a:solidFill>
                  <a:srgbClr val="000000"/>
                </a:solidFill>
                <a:latin typeface="Corbel"/>
                <a:ea typeface="DejaVu Sans"/>
              </a:rPr>
              <a:t>premier</a:t>
            </a:r>
            <a:r>
              <a:rPr b="0" lang="fr-FR" sz="1200" spc="-26" strike="noStrike">
                <a:solidFill>
                  <a:srgbClr val="000000"/>
                </a:solidFill>
                <a:latin typeface="Corbel"/>
                <a:ea typeface="DejaVu Sans"/>
              </a:rPr>
              <a:t> </a:t>
            </a:r>
            <a:r>
              <a:rPr b="0" lang="fr-FR" sz="1200" spc="-12" strike="noStrike">
                <a:solidFill>
                  <a:srgbClr val="000000"/>
                </a:solidFill>
                <a:latin typeface="Corbel"/>
                <a:ea typeface="DejaVu Sans"/>
              </a:rPr>
              <a:t>article</a:t>
            </a:r>
            <a:endParaRPr b="0" lang="fr-FR" sz="1200" spc="-1" strike="noStrike">
              <a:solidFill>
                <a:srgbClr val="000000"/>
              </a:solidFill>
              <a:latin typeface="Arial"/>
            </a:endParaRPr>
          </a:p>
          <a:p>
            <a:pPr algn="r">
              <a:lnSpc>
                <a:spcPct val="100000"/>
              </a:lnSpc>
            </a:pPr>
            <a:r>
              <a:rPr b="0" lang="fr-FR" sz="1200" spc="-1" strike="noStrike">
                <a:solidFill>
                  <a:srgbClr val="000000"/>
                </a:solidFill>
                <a:latin typeface="Corbel"/>
                <a:ea typeface="DejaVu Sans"/>
              </a:rPr>
              <a:t>dans</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le</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jeu</a:t>
            </a:r>
            <a:r>
              <a:rPr b="0" lang="fr-FR" sz="1200" spc="-12" strike="noStrike">
                <a:solidFill>
                  <a:srgbClr val="000000"/>
                </a:solidFill>
                <a:latin typeface="Corbel"/>
                <a:ea typeface="DejaVu Sans"/>
              </a:rPr>
              <a:t> </a:t>
            </a:r>
            <a:r>
              <a:rPr b="0" lang="fr-FR" sz="1200" spc="-1" strike="noStrike">
                <a:solidFill>
                  <a:srgbClr val="000000"/>
                </a:solidFill>
                <a:latin typeface="Corbel"/>
                <a:ea typeface="DejaVu Sans"/>
              </a:rPr>
              <a:t>de</a:t>
            </a:r>
            <a:r>
              <a:rPr b="0" lang="fr-FR" sz="1200" spc="-21" strike="noStrike">
                <a:solidFill>
                  <a:srgbClr val="000000"/>
                </a:solidFill>
                <a:latin typeface="Corbel"/>
                <a:ea typeface="DejaVu Sans"/>
              </a:rPr>
              <a:t> </a:t>
            </a:r>
            <a:r>
              <a:rPr b="0" lang="fr-FR" sz="1200" spc="-12" strike="noStrike">
                <a:solidFill>
                  <a:srgbClr val="000000"/>
                </a:solidFill>
                <a:latin typeface="Corbel"/>
                <a:ea typeface="DejaVu Sans"/>
              </a:rPr>
              <a:t>données</a:t>
            </a:r>
            <a:endParaRPr b="0" lang="fr-FR" sz="1200" spc="-1" strike="noStrike">
              <a:solidFill>
                <a:srgbClr val="000000"/>
              </a:solidFill>
              <a:latin typeface="Arial"/>
            </a:endParaRPr>
          </a:p>
          <a:p>
            <a:pPr>
              <a:lnSpc>
                <a:spcPct val="100000"/>
              </a:lnSpc>
              <a:spcBef>
                <a:spcPts val="99"/>
              </a:spcBef>
            </a:pPr>
            <a:endParaRPr b="0" lang="fr-FR" sz="1200" spc="-1" strike="noStrike">
              <a:solidFill>
                <a:srgbClr val="000000"/>
              </a:solidFill>
              <a:latin typeface="Arial"/>
            </a:endParaRPr>
          </a:p>
          <a:p>
            <a:pPr algn="r">
              <a:lnSpc>
                <a:spcPct val="100000"/>
              </a:lnSpc>
              <a:spcBef>
                <a:spcPts val="6"/>
              </a:spcBef>
            </a:pPr>
            <a:r>
              <a:rPr b="0" lang="fr-FR" sz="1200" spc="-1" strike="noStrike">
                <a:solidFill>
                  <a:srgbClr val="000000"/>
                </a:solidFill>
                <a:latin typeface="Corbel"/>
                <a:ea typeface="DejaVu Sans"/>
              </a:rPr>
              <a:t>On</a:t>
            </a:r>
            <a:r>
              <a:rPr b="0" lang="fr-FR" sz="1200" spc="-26" strike="noStrike">
                <a:solidFill>
                  <a:srgbClr val="000000"/>
                </a:solidFill>
                <a:latin typeface="Corbel"/>
                <a:ea typeface="DejaVu Sans"/>
              </a:rPr>
              <a:t> </a:t>
            </a:r>
            <a:r>
              <a:rPr b="0" lang="fr-FR" sz="1200" spc="-1" strike="noStrike">
                <a:solidFill>
                  <a:srgbClr val="000000"/>
                </a:solidFill>
                <a:latin typeface="Corbel"/>
                <a:ea typeface="DejaVu Sans"/>
              </a:rPr>
              <a:t>extrait</a:t>
            </a:r>
            <a:r>
              <a:rPr b="0" lang="fr-FR" sz="1200" spc="-55" strike="noStrike">
                <a:solidFill>
                  <a:srgbClr val="000000"/>
                </a:solidFill>
                <a:latin typeface="Corbel"/>
                <a:ea typeface="DejaVu Sans"/>
              </a:rPr>
              <a:t> </a:t>
            </a:r>
            <a:r>
              <a:rPr b="0" lang="fr-FR" sz="1200" spc="-1" strike="noStrike">
                <a:solidFill>
                  <a:srgbClr val="000000"/>
                </a:solidFill>
                <a:latin typeface="Corbel"/>
                <a:ea typeface="DejaVu Sans"/>
              </a:rPr>
              <a:t>les</a:t>
            </a:r>
            <a:r>
              <a:rPr b="0" lang="fr-FR" sz="1200" spc="-15" strike="noStrike">
                <a:solidFill>
                  <a:srgbClr val="000000"/>
                </a:solidFill>
                <a:latin typeface="Corbel"/>
                <a:ea typeface="DejaVu Sans"/>
              </a:rPr>
              <a:t> </a:t>
            </a:r>
            <a:r>
              <a:rPr b="0" lang="fr-FR" sz="1200" spc="-1" strike="noStrike">
                <a:solidFill>
                  <a:srgbClr val="000000"/>
                </a:solidFill>
                <a:latin typeface="Corbel"/>
                <a:ea typeface="DejaVu Sans"/>
              </a:rPr>
              <a:t>différents</a:t>
            </a:r>
            <a:r>
              <a:rPr b="0" lang="fr-FR" sz="1200" spc="-35" strike="noStrike">
                <a:solidFill>
                  <a:srgbClr val="000000"/>
                </a:solidFill>
                <a:latin typeface="Corbel"/>
                <a:ea typeface="DejaVu Sans"/>
              </a:rPr>
              <a:t> </a:t>
            </a:r>
            <a:r>
              <a:rPr b="0" lang="fr-FR" sz="1200" spc="-1" strike="noStrike">
                <a:solidFill>
                  <a:srgbClr val="000000"/>
                </a:solidFill>
                <a:latin typeface="Corbel"/>
                <a:ea typeface="DejaVu Sans"/>
              </a:rPr>
              <a:t>nœuds</a:t>
            </a:r>
            <a:r>
              <a:rPr b="0" lang="fr-FR" sz="1200" spc="-41" strike="noStrike">
                <a:solidFill>
                  <a:srgbClr val="000000"/>
                </a:solidFill>
                <a:latin typeface="Corbel"/>
                <a:ea typeface="DejaVu Sans"/>
              </a:rPr>
              <a:t> </a:t>
            </a:r>
            <a:r>
              <a:rPr b="0" lang="fr-FR" sz="1200" spc="-26" strike="noStrike">
                <a:solidFill>
                  <a:srgbClr val="000000"/>
                </a:solidFill>
                <a:latin typeface="Corbel"/>
                <a:ea typeface="DejaVu Sans"/>
              </a:rPr>
              <a:t>de</a:t>
            </a:r>
            <a:endParaRPr b="0" lang="fr-FR" sz="1200" spc="-1" strike="noStrike">
              <a:solidFill>
                <a:srgbClr val="000000"/>
              </a:solidFill>
              <a:latin typeface="Arial"/>
            </a:endParaRPr>
          </a:p>
          <a:p>
            <a:pPr algn="r">
              <a:lnSpc>
                <a:spcPct val="100000"/>
              </a:lnSpc>
            </a:pPr>
            <a:r>
              <a:rPr b="0" lang="fr-FR" sz="1200" spc="-12" strike="noStrike">
                <a:solidFill>
                  <a:srgbClr val="000000"/>
                </a:solidFill>
                <a:latin typeface="Corbel"/>
                <a:ea typeface="DejaVu Sans"/>
              </a:rPr>
              <a:t>l’arborescence</a:t>
            </a:r>
            <a:endParaRPr b="0" lang="fr-FR" sz="1200" spc="-1" strike="noStrike">
              <a:solidFill>
                <a:srgbClr val="000000"/>
              </a:solidFill>
              <a:latin typeface="Arial"/>
            </a:endParaRPr>
          </a:p>
        </p:txBody>
      </p:sp>
      <p:grpSp>
        <p:nvGrpSpPr>
          <p:cNvPr id="275" name="object 16"/>
          <p:cNvGrpSpPr/>
          <p:nvPr/>
        </p:nvGrpSpPr>
        <p:grpSpPr>
          <a:xfrm>
            <a:off x="4067640" y="2404080"/>
            <a:ext cx="7846200" cy="752760"/>
            <a:chOff x="4067640" y="2404080"/>
            <a:chExt cx="7846200" cy="752760"/>
          </a:xfrm>
        </p:grpSpPr>
        <p:pic>
          <p:nvPicPr>
            <p:cNvPr id="276" name="object 17" descr=""/>
            <p:cNvPicPr/>
            <p:nvPr/>
          </p:nvPicPr>
          <p:blipFill>
            <a:blip r:embed="rId5"/>
            <a:stretch/>
          </p:blipFill>
          <p:spPr>
            <a:xfrm>
              <a:off x="4067640" y="2482560"/>
              <a:ext cx="7846200" cy="235080"/>
            </a:xfrm>
            <a:prstGeom prst="rect">
              <a:avLst/>
            </a:prstGeom>
            <a:ln w="0">
              <a:noFill/>
            </a:ln>
          </p:spPr>
        </p:pic>
        <p:sp>
          <p:nvSpPr>
            <p:cNvPr id="277" name="object 18"/>
            <p:cNvSpPr/>
            <p:nvPr/>
          </p:nvSpPr>
          <p:spPr>
            <a:xfrm>
              <a:off x="4258800" y="2404080"/>
              <a:ext cx="1200240" cy="395640"/>
            </a:xfrm>
            <a:custGeom>
              <a:avLst/>
              <a:gdLst>
                <a:gd name="textAreaLeft" fmla="*/ 0 w 1200240"/>
                <a:gd name="textAreaRight" fmla="*/ 1202760 w 1200240"/>
                <a:gd name="textAreaTop" fmla="*/ 0 h 395640"/>
                <a:gd name="textAreaBottom" fmla="*/ 398160 h 395640"/>
              </a:gdLst>
              <a:ahLst/>
              <a:rect l="textAreaLeft" t="textAreaTop" r="textAreaRight" b="textAreaBottom"/>
              <a:pathLst>
                <a:path w="1202689" h="398144">
                  <a:moveTo>
                    <a:pt x="0" y="198881"/>
                  </a:moveTo>
                  <a:lnTo>
                    <a:pt x="15875" y="153275"/>
                  </a:lnTo>
                  <a:lnTo>
                    <a:pt x="61097" y="111411"/>
                  </a:lnTo>
                  <a:lnTo>
                    <a:pt x="132061" y="74484"/>
                  </a:lnTo>
                  <a:lnTo>
                    <a:pt x="176069" y="58245"/>
                  </a:lnTo>
                  <a:lnTo>
                    <a:pt x="225161" y="43687"/>
                  </a:lnTo>
                  <a:lnTo>
                    <a:pt x="278884" y="30959"/>
                  </a:lnTo>
                  <a:lnTo>
                    <a:pt x="336790" y="20211"/>
                  </a:lnTo>
                  <a:lnTo>
                    <a:pt x="398427" y="11592"/>
                  </a:lnTo>
                  <a:lnTo>
                    <a:pt x="463344" y="5251"/>
                  </a:lnTo>
                  <a:lnTo>
                    <a:pt x="531091" y="1337"/>
                  </a:lnTo>
                  <a:lnTo>
                    <a:pt x="601218" y="0"/>
                  </a:lnTo>
                  <a:lnTo>
                    <a:pt x="671344" y="1337"/>
                  </a:lnTo>
                  <a:lnTo>
                    <a:pt x="739091" y="5251"/>
                  </a:lnTo>
                  <a:lnTo>
                    <a:pt x="804008" y="11592"/>
                  </a:lnTo>
                  <a:lnTo>
                    <a:pt x="865645" y="20211"/>
                  </a:lnTo>
                  <a:lnTo>
                    <a:pt x="923551" y="30959"/>
                  </a:lnTo>
                  <a:lnTo>
                    <a:pt x="977274" y="43687"/>
                  </a:lnTo>
                  <a:lnTo>
                    <a:pt x="1026366" y="58245"/>
                  </a:lnTo>
                  <a:lnTo>
                    <a:pt x="1070374" y="74484"/>
                  </a:lnTo>
                  <a:lnTo>
                    <a:pt x="1108848" y="92256"/>
                  </a:lnTo>
                  <a:lnTo>
                    <a:pt x="1167392" y="131801"/>
                  </a:lnTo>
                  <a:lnTo>
                    <a:pt x="1198392" y="175685"/>
                  </a:lnTo>
                  <a:lnTo>
                    <a:pt x="1202436" y="198881"/>
                  </a:lnTo>
                  <a:lnTo>
                    <a:pt x="1198392" y="222078"/>
                  </a:lnTo>
                  <a:lnTo>
                    <a:pt x="1167392" y="265962"/>
                  </a:lnTo>
                  <a:lnTo>
                    <a:pt x="1108848" y="305507"/>
                  </a:lnTo>
                  <a:lnTo>
                    <a:pt x="1070374" y="323279"/>
                  </a:lnTo>
                  <a:lnTo>
                    <a:pt x="1026366" y="339518"/>
                  </a:lnTo>
                  <a:lnTo>
                    <a:pt x="977274" y="354076"/>
                  </a:lnTo>
                  <a:lnTo>
                    <a:pt x="923551" y="366804"/>
                  </a:lnTo>
                  <a:lnTo>
                    <a:pt x="865645" y="377552"/>
                  </a:lnTo>
                  <a:lnTo>
                    <a:pt x="804008" y="386171"/>
                  </a:lnTo>
                  <a:lnTo>
                    <a:pt x="739091" y="392512"/>
                  </a:lnTo>
                  <a:lnTo>
                    <a:pt x="671344" y="396426"/>
                  </a:lnTo>
                  <a:lnTo>
                    <a:pt x="601218" y="397763"/>
                  </a:lnTo>
                  <a:lnTo>
                    <a:pt x="531091" y="396426"/>
                  </a:lnTo>
                  <a:lnTo>
                    <a:pt x="463344" y="392512"/>
                  </a:lnTo>
                  <a:lnTo>
                    <a:pt x="398427" y="386171"/>
                  </a:lnTo>
                  <a:lnTo>
                    <a:pt x="336790" y="377552"/>
                  </a:lnTo>
                  <a:lnTo>
                    <a:pt x="278884" y="366804"/>
                  </a:lnTo>
                  <a:lnTo>
                    <a:pt x="225161" y="354076"/>
                  </a:lnTo>
                  <a:lnTo>
                    <a:pt x="176069" y="339518"/>
                  </a:lnTo>
                  <a:lnTo>
                    <a:pt x="132061" y="323279"/>
                  </a:lnTo>
                  <a:lnTo>
                    <a:pt x="93587" y="305507"/>
                  </a:lnTo>
                  <a:lnTo>
                    <a:pt x="35043" y="265962"/>
                  </a:lnTo>
                  <a:lnTo>
                    <a:pt x="4043" y="222078"/>
                  </a:lnTo>
                  <a:lnTo>
                    <a:pt x="0" y="198881"/>
                  </a:lnTo>
                  <a:close/>
                </a:path>
              </a:pathLst>
            </a:custGeom>
            <a:noFill/>
            <a:ln w="28574">
              <a:solidFill>
                <a:srgbClr val="d5493a"/>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78" name="object 19" descr=""/>
            <p:cNvPicPr/>
            <p:nvPr/>
          </p:nvPicPr>
          <p:blipFill>
            <a:blip r:embed="rId6"/>
            <a:stretch/>
          </p:blipFill>
          <p:spPr>
            <a:xfrm>
              <a:off x="4322160" y="2883240"/>
              <a:ext cx="1073520" cy="273240"/>
            </a:xfrm>
            <a:prstGeom prst="rect">
              <a:avLst/>
            </a:prstGeom>
            <a:ln w="0">
              <a:noFill/>
            </a:ln>
          </p:spPr>
        </p:pic>
        <p:sp>
          <p:nvSpPr>
            <p:cNvPr id="279" name="object 20"/>
            <p:cNvSpPr/>
            <p:nvPr/>
          </p:nvSpPr>
          <p:spPr>
            <a:xfrm>
              <a:off x="4322160" y="2883240"/>
              <a:ext cx="1073880" cy="273600"/>
            </a:xfrm>
            <a:custGeom>
              <a:avLst/>
              <a:gdLst>
                <a:gd name="textAreaLeft" fmla="*/ 0 w 1073880"/>
                <a:gd name="textAreaRight" fmla="*/ 1076400 w 1073880"/>
                <a:gd name="textAreaTop" fmla="*/ 0 h 273600"/>
                <a:gd name="textAreaBottom" fmla="*/ 276120 h 273600"/>
              </a:gdLst>
              <a:ahLst/>
              <a:rect l="textAreaLeft" t="textAreaTop" r="textAreaRight" b="textAreaBottom"/>
              <a:pathLst>
                <a:path w="1076325" h="276225">
                  <a:moveTo>
                    <a:pt x="0" y="45974"/>
                  </a:moveTo>
                  <a:lnTo>
                    <a:pt x="3611" y="28074"/>
                  </a:lnTo>
                  <a:lnTo>
                    <a:pt x="13462" y="13462"/>
                  </a:lnTo>
                  <a:lnTo>
                    <a:pt x="28074" y="3611"/>
                  </a:lnTo>
                  <a:lnTo>
                    <a:pt x="45974" y="0"/>
                  </a:lnTo>
                  <a:lnTo>
                    <a:pt x="1029970" y="0"/>
                  </a:lnTo>
                  <a:lnTo>
                    <a:pt x="1047869" y="3611"/>
                  </a:lnTo>
                  <a:lnTo>
                    <a:pt x="1062482" y="13462"/>
                  </a:lnTo>
                  <a:lnTo>
                    <a:pt x="1072332" y="28074"/>
                  </a:lnTo>
                  <a:lnTo>
                    <a:pt x="1075944" y="45974"/>
                  </a:lnTo>
                  <a:lnTo>
                    <a:pt x="1075944" y="229869"/>
                  </a:lnTo>
                  <a:lnTo>
                    <a:pt x="1072332" y="247769"/>
                  </a:lnTo>
                  <a:lnTo>
                    <a:pt x="1062482" y="262381"/>
                  </a:lnTo>
                  <a:lnTo>
                    <a:pt x="1047869" y="272232"/>
                  </a:lnTo>
                  <a:lnTo>
                    <a:pt x="1029970" y="275843"/>
                  </a:lnTo>
                  <a:lnTo>
                    <a:pt x="45974" y="275843"/>
                  </a:lnTo>
                  <a:lnTo>
                    <a:pt x="28074" y="272232"/>
                  </a:lnTo>
                  <a:lnTo>
                    <a:pt x="13462" y="262381"/>
                  </a:lnTo>
                  <a:lnTo>
                    <a:pt x="3611" y="247769"/>
                  </a:lnTo>
                  <a:lnTo>
                    <a:pt x="0" y="229869"/>
                  </a:lnTo>
                  <a:lnTo>
                    <a:pt x="0" y="45974"/>
                  </a:lnTo>
                  <a:close/>
                </a:path>
              </a:pathLst>
            </a:custGeom>
            <a:noFill/>
            <a:ln w="9525">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80" name="object 21"/>
          <p:cNvSpPr/>
          <p:nvPr/>
        </p:nvSpPr>
        <p:spPr>
          <a:xfrm>
            <a:off x="4328640" y="2908440"/>
            <a:ext cx="1060560" cy="194760"/>
          </a:xfrm>
          <a:prstGeom prst="rect">
            <a:avLst/>
          </a:prstGeom>
          <a:noFill/>
          <a:ln w="0">
            <a:noFill/>
          </a:ln>
        </p:spPr>
        <p:style>
          <a:lnRef idx="0"/>
          <a:fillRef idx="0"/>
          <a:effectRef idx="0"/>
          <a:fontRef idx="minor"/>
        </p:style>
        <p:txBody>
          <a:bodyPr lIns="0" rIns="0" tIns="12600" bIns="0" anchor="t">
            <a:spAutoFit/>
          </a:bodyPr>
          <a:p>
            <a:pPr marL="158040">
              <a:lnSpc>
                <a:spcPct val="100000"/>
              </a:lnSpc>
              <a:spcBef>
                <a:spcPts val="99"/>
              </a:spcBef>
            </a:pPr>
            <a:r>
              <a:rPr b="1" lang="fr-FR" sz="1200" spc="-12" strike="noStrike">
                <a:solidFill>
                  <a:srgbClr val="000000"/>
                </a:solidFill>
                <a:latin typeface="Corbel"/>
                <a:ea typeface="DejaVu Sans"/>
              </a:rPr>
              <a:t>Sous_cat_1</a:t>
            </a:r>
            <a:endParaRPr b="0" lang="fr-FR" sz="1200" spc="-1" strike="noStrike">
              <a:solidFill>
                <a:srgbClr val="000000"/>
              </a:solidFill>
              <a:latin typeface="Arial"/>
            </a:endParaRPr>
          </a:p>
        </p:txBody>
      </p:sp>
      <p:grpSp>
        <p:nvGrpSpPr>
          <p:cNvPr id="281" name="object 22"/>
          <p:cNvGrpSpPr/>
          <p:nvPr/>
        </p:nvGrpSpPr>
        <p:grpSpPr>
          <a:xfrm>
            <a:off x="5613480" y="2404080"/>
            <a:ext cx="1538640" cy="752760"/>
            <a:chOff x="5613480" y="2404080"/>
            <a:chExt cx="1538640" cy="752760"/>
          </a:xfrm>
        </p:grpSpPr>
        <p:sp>
          <p:nvSpPr>
            <p:cNvPr id="282" name="object 23"/>
            <p:cNvSpPr/>
            <p:nvPr/>
          </p:nvSpPr>
          <p:spPr>
            <a:xfrm>
              <a:off x="5613480" y="2404080"/>
              <a:ext cx="1538640" cy="395640"/>
            </a:xfrm>
            <a:custGeom>
              <a:avLst/>
              <a:gdLst>
                <a:gd name="textAreaLeft" fmla="*/ 0 w 1538640"/>
                <a:gd name="textAreaRight" fmla="*/ 1541160 w 1538640"/>
                <a:gd name="textAreaTop" fmla="*/ 0 h 395640"/>
                <a:gd name="textAreaBottom" fmla="*/ 398160 h 395640"/>
              </a:gdLst>
              <a:ahLst/>
              <a:rect l="textAreaLeft" t="textAreaTop" r="textAreaRight" b="textAreaBottom"/>
              <a:pathLst>
                <a:path w="1541145" h="398144">
                  <a:moveTo>
                    <a:pt x="0" y="198881"/>
                  </a:moveTo>
                  <a:lnTo>
                    <a:pt x="27520" y="146005"/>
                  </a:lnTo>
                  <a:lnTo>
                    <a:pt x="74178" y="113619"/>
                  </a:lnTo>
                  <a:lnTo>
                    <a:pt x="140945" y="84178"/>
                  </a:lnTo>
                  <a:lnTo>
                    <a:pt x="181190" y="70738"/>
                  </a:lnTo>
                  <a:lnTo>
                    <a:pt x="225647" y="58245"/>
                  </a:lnTo>
                  <a:lnTo>
                    <a:pt x="274043" y="46769"/>
                  </a:lnTo>
                  <a:lnTo>
                    <a:pt x="326106" y="36380"/>
                  </a:lnTo>
                  <a:lnTo>
                    <a:pt x="381564" y="27149"/>
                  </a:lnTo>
                  <a:lnTo>
                    <a:pt x="440146" y="19146"/>
                  </a:lnTo>
                  <a:lnTo>
                    <a:pt x="501578" y="12440"/>
                  </a:lnTo>
                  <a:lnTo>
                    <a:pt x="565590" y="7103"/>
                  </a:lnTo>
                  <a:lnTo>
                    <a:pt x="631910" y="3203"/>
                  </a:lnTo>
                  <a:lnTo>
                    <a:pt x="700264" y="812"/>
                  </a:lnTo>
                  <a:lnTo>
                    <a:pt x="770382" y="0"/>
                  </a:lnTo>
                  <a:lnTo>
                    <a:pt x="840499" y="812"/>
                  </a:lnTo>
                  <a:lnTo>
                    <a:pt x="908853" y="3203"/>
                  </a:lnTo>
                  <a:lnTo>
                    <a:pt x="975173" y="7103"/>
                  </a:lnTo>
                  <a:lnTo>
                    <a:pt x="1039185" y="12440"/>
                  </a:lnTo>
                  <a:lnTo>
                    <a:pt x="1100617" y="19146"/>
                  </a:lnTo>
                  <a:lnTo>
                    <a:pt x="1159199" y="27149"/>
                  </a:lnTo>
                  <a:lnTo>
                    <a:pt x="1214657" y="36380"/>
                  </a:lnTo>
                  <a:lnTo>
                    <a:pt x="1266720" y="46769"/>
                  </a:lnTo>
                  <a:lnTo>
                    <a:pt x="1315116" y="58245"/>
                  </a:lnTo>
                  <a:lnTo>
                    <a:pt x="1359573" y="70738"/>
                  </a:lnTo>
                  <a:lnTo>
                    <a:pt x="1399818" y="84178"/>
                  </a:lnTo>
                  <a:lnTo>
                    <a:pt x="1435579" y="98495"/>
                  </a:lnTo>
                  <a:lnTo>
                    <a:pt x="1492564" y="129479"/>
                  </a:lnTo>
                  <a:lnTo>
                    <a:pt x="1528351" y="163128"/>
                  </a:lnTo>
                  <a:lnTo>
                    <a:pt x="1540764" y="198881"/>
                  </a:lnTo>
                  <a:lnTo>
                    <a:pt x="1537615" y="216986"/>
                  </a:lnTo>
                  <a:lnTo>
                    <a:pt x="1513243" y="251758"/>
                  </a:lnTo>
                  <a:lnTo>
                    <a:pt x="1466585" y="284144"/>
                  </a:lnTo>
                  <a:lnTo>
                    <a:pt x="1399818" y="313585"/>
                  </a:lnTo>
                  <a:lnTo>
                    <a:pt x="1359573" y="327025"/>
                  </a:lnTo>
                  <a:lnTo>
                    <a:pt x="1315116" y="339518"/>
                  </a:lnTo>
                  <a:lnTo>
                    <a:pt x="1266720" y="350994"/>
                  </a:lnTo>
                  <a:lnTo>
                    <a:pt x="1214657" y="361383"/>
                  </a:lnTo>
                  <a:lnTo>
                    <a:pt x="1159199" y="370614"/>
                  </a:lnTo>
                  <a:lnTo>
                    <a:pt x="1100617" y="378617"/>
                  </a:lnTo>
                  <a:lnTo>
                    <a:pt x="1039185" y="385323"/>
                  </a:lnTo>
                  <a:lnTo>
                    <a:pt x="975173" y="390660"/>
                  </a:lnTo>
                  <a:lnTo>
                    <a:pt x="908853" y="394560"/>
                  </a:lnTo>
                  <a:lnTo>
                    <a:pt x="840499" y="396951"/>
                  </a:lnTo>
                  <a:lnTo>
                    <a:pt x="770382" y="397763"/>
                  </a:lnTo>
                  <a:lnTo>
                    <a:pt x="700264" y="396951"/>
                  </a:lnTo>
                  <a:lnTo>
                    <a:pt x="631910" y="394560"/>
                  </a:lnTo>
                  <a:lnTo>
                    <a:pt x="565590" y="390660"/>
                  </a:lnTo>
                  <a:lnTo>
                    <a:pt x="501578" y="385323"/>
                  </a:lnTo>
                  <a:lnTo>
                    <a:pt x="440146" y="378617"/>
                  </a:lnTo>
                  <a:lnTo>
                    <a:pt x="381564" y="370614"/>
                  </a:lnTo>
                  <a:lnTo>
                    <a:pt x="326106" y="361383"/>
                  </a:lnTo>
                  <a:lnTo>
                    <a:pt x="274043" y="350994"/>
                  </a:lnTo>
                  <a:lnTo>
                    <a:pt x="225647" y="339518"/>
                  </a:lnTo>
                  <a:lnTo>
                    <a:pt x="181190" y="327025"/>
                  </a:lnTo>
                  <a:lnTo>
                    <a:pt x="140945" y="313585"/>
                  </a:lnTo>
                  <a:lnTo>
                    <a:pt x="105184" y="299268"/>
                  </a:lnTo>
                  <a:lnTo>
                    <a:pt x="48199" y="268284"/>
                  </a:lnTo>
                  <a:lnTo>
                    <a:pt x="12412" y="234635"/>
                  </a:lnTo>
                  <a:lnTo>
                    <a:pt x="0" y="198881"/>
                  </a:lnTo>
                  <a:close/>
                </a:path>
              </a:pathLst>
            </a:custGeom>
            <a:noFill/>
            <a:ln w="28575">
              <a:solidFill>
                <a:srgbClr val="a666e0"/>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83" name="object 24" descr=""/>
            <p:cNvPicPr/>
            <p:nvPr/>
          </p:nvPicPr>
          <p:blipFill>
            <a:blip r:embed="rId7"/>
            <a:stretch/>
          </p:blipFill>
          <p:spPr>
            <a:xfrm>
              <a:off x="5846040" y="2883240"/>
              <a:ext cx="1073520" cy="273240"/>
            </a:xfrm>
            <a:prstGeom prst="rect">
              <a:avLst/>
            </a:prstGeom>
            <a:ln w="0">
              <a:noFill/>
            </a:ln>
          </p:spPr>
        </p:pic>
        <p:sp>
          <p:nvSpPr>
            <p:cNvPr id="284" name="object 25"/>
            <p:cNvSpPr/>
            <p:nvPr/>
          </p:nvSpPr>
          <p:spPr>
            <a:xfrm>
              <a:off x="5846040" y="2883240"/>
              <a:ext cx="1073880" cy="273600"/>
            </a:xfrm>
            <a:custGeom>
              <a:avLst/>
              <a:gdLst>
                <a:gd name="textAreaLeft" fmla="*/ 0 w 1073880"/>
                <a:gd name="textAreaRight" fmla="*/ 1076400 w 1073880"/>
                <a:gd name="textAreaTop" fmla="*/ 0 h 273600"/>
                <a:gd name="textAreaBottom" fmla="*/ 276120 h 273600"/>
              </a:gdLst>
              <a:ahLst/>
              <a:rect l="textAreaLeft" t="textAreaTop" r="textAreaRight" b="textAreaBottom"/>
              <a:pathLst>
                <a:path w="1076325" h="276225">
                  <a:moveTo>
                    <a:pt x="0" y="45974"/>
                  </a:moveTo>
                  <a:lnTo>
                    <a:pt x="3611" y="28074"/>
                  </a:lnTo>
                  <a:lnTo>
                    <a:pt x="13462" y="13462"/>
                  </a:lnTo>
                  <a:lnTo>
                    <a:pt x="28074" y="3611"/>
                  </a:lnTo>
                  <a:lnTo>
                    <a:pt x="45974" y="0"/>
                  </a:lnTo>
                  <a:lnTo>
                    <a:pt x="1029969" y="0"/>
                  </a:lnTo>
                  <a:lnTo>
                    <a:pt x="1047869" y="3611"/>
                  </a:lnTo>
                  <a:lnTo>
                    <a:pt x="1062481" y="13462"/>
                  </a:lnTo>
                  <a:lnTo>
                    <a:pt x="1072332" y="28074"/>
                  </a:lnTo>
                  <a:lnTo>
                    <a:pt x="1075943" y="45974"/>
                  </a:lnTo>
                  <a:lnTo>
                    <a:pt x="1075943" y="229869"/>
                  </a:lnTo>
                  <a:lnTo>
                    <a:pt x="1072332" y="247769"/>
                  </a:lnTo>
                  <a:lnTo>
                    <a:pt x="1062482" y="262381"/>
                  </a:lnTo>
                  <a:lnTo>
                    <a:pt x="1047869" y="272232"/>
                  </a:lnTo>
                  <a:lnTo>
                    <a:pt x="1029969" y="275843"/>
                  </a:lnTo>
                  <a:lnTo>
                    <a:pt x="45974" y="275843"/>
                  </a:lnTo>
                  <a:lnTo>
                    <a:pt x="28074" y="272232"/>
                  </a:lnTo>
                  <a:lnTo>
                    <a:pt x="13462" y="262381"/>
                  </a:lnTo>
                  <a:lnTo>
                    <a:pt x="3611" y="247769"/>
                  </a:lnTo>
                  <a:lnTo>
                    <a:pt x="0" y="229869"/>
                  </a:lnTo>
                  <a:lnTo>
                    <a:pt x="0" y="45974"/>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85" name="object 26"/>
          <p:cNvSpPr/>
          <p:nvPr/>
        </p:nvSpPr>
        <p:spPr>
          <a:xfrm>
            <a:off x="5852520" y="2908440"/>
            <a:ext cx="1060560" cy="194760"/>
          </a:xfrm>
          <a:prstGeom prst="rect">
            <a:avLst/>
          </a:prstGeom>
          <a:noFill/>
          <a:ln w="0">
            <a:noFill/>
          </a:ln>
        </p:spPr>
        <p:style>
          <a:lnRef idx="0"/>
          <a:fillRef idx="0"/>
          <a:effectRef idx="0"/>
          <a:fontRef idx="minor"/>
        </p:style>
        <p:txBody>
          <a:bodyPr lIns="0" rIns="0" tIns="12600" bIns="0" anchor="t">
            <a:spAutoFit/>
          </a:bodyPr>
          <a:p>
            <a:pPr marL="156960">
              <a:lnSpc>
                <a:spcPct val="100000"/>
              </a:lnSpc>
              <a:spcBef>
                <a:spcPts val="99"/>
              </a:spcBef>
            </a:pPr>
            <a:r>
              <a:rPr b="1" lang="fr-FR" sz="1200" spc="-12" strike="noStrike">
                <a:solidFill>
                  <a:srgbClr val="000000"/>
                </a:solidFill>
                <a:latin typeface="Corbel"/>
                <a:ea typeface="DejaVu Sans"/>
              </a:rPr>
              <a:t>Sous_cat_2</a:t>
            </a:r>
            <a:endParaRPr b="0" lang="fr-FR" sz="1200" spc="-1" strike="noStrike">
              <a:solidFill>
                <a:srgbClr val="000000"/>
              </a:solidFill>
              <a:latin typeface="Arial"/>
            </a:endParaRPr>
          </a:p>
        </p:txBody>
      </p:sp>
      <p:grpSp>
        <p:nvGrpSpPr>
          <p:cNvPr id="286" name="object 27"/>
          <p:cNvGrpSpPr/>
          <p:nvPr/>
        </p:nvGrpSpPr>
        <p:grpSpPr>
          <a:xfrm>
            <a:off x="688680" y="3060360"/>
            <a:ext cx="11500920" cy="3795120"/>
            <a:chOff x="688680" y="3060360"/>
            <a:chExt cx="11500920" cy="3795120"/>
          </a:xfrm>
        </p:grpSpPr>
        <p:pic>
          <p:nvPicPr>
            <p:cNvPr id="287" name="object 28" descr=""/>
            <p:cNvPicPr/>
            <p:nvPr/>
          </p:nvPicPr>
          <p:blipFill>
            <a:blip r:embed="rId8"/>
            <a:stretch/>
          </p:blipFill>
          <p:spPr>
            <a:xfrm>
              <a:off x="688680" y="3336120"/>
              <a:ext cx="2914560" cy="3519360"/>
            </a:xfrm>
            <a:prstGeom prst="rect">
              <a:avLst/>
            </a:prstGeom>
            <a:ln w="0">
              <a:noFill/>
            </a:ln>
          </p:spPr>
        </p:pic>
        <p:pic>
          <p:nvPicPr>
            <p:cNvPr id="288" name="object 29" descr=""/>
            <p:cNvPicPr/>
            <p:nvPr/>
          </p:nvPicPr>
          <p:blipFill>
            <a:blip r:embed="rId9"/>
            <a:stretch/>
          </p:blipFill>
          <p:spPr>
            <a:xfrm>
              <a:off x="4614840" y="4055400"/>
              <a:ext cx="7574760" cy="2800080"/>
            </a:xfrm>
            <a:prstGeom prst="rect">
              <a:avLst/>
            </a:prstGeom>
            <a:ln w="0">
              <a:noFill/>
            </a:ln>
          </p:spPr>
        </p:pic>
        <p:sp>
          <p:nvSpPr>
            <p:cNvPr id="289" name="object 30"/>
            <p:cNvSpPr/>
            <p:nvPr/>
          </p:nvSpPr>
          <p:spPr>
            <a:xfrm>
              <a:off x="3624840" y="3143880"/>
              <a:ext cx="1250280" cy="792360"/>
            </a:xfrm>
            <a:custGeom>
              <a:avLst/>
              <a:gdLst>
                <a:gd name="textAreaLeft" fmla="*/ 0 w 1250280"/>
                <a:gd name="textAreaRight" fmla="*/ 1252800 w 1250280"/>
                <a:gd name="textAreaTop" fmla="*/ 0 h 792360"/>
                <a:gd name="textAreaBottom" fmla="*/ 794880 h 792360"/>
              </a:gdLst>
              <a:ahLst/>
              <a:rect l="textAreaLeft" t="textAreaTop" r="textAreaRight" b="textAreaBottom"/>
              <a:pathLst>
                <a:path w="1252854" h="795020">
                  <a:moveTo>
                    <a:pt x="49656" y="712469"/>
                  </a:moveTo>
                  <a:lnTo>
                    <a:pt x="0" y="794511"/>
                  </a:lnTo>
                  <a:lnTo>
                    <a:pt x="95376" y="785113"/>
                  </a:lnTo>
                  <a:lnTo>
                    <a:pt x="87543" y="772667"/>
                  </a:lnTo>
                  <a:lnTo>
                    <a:pt x="61340" y="772667"/>
                  </a:lnTo>
                  <a:lnTo>
                    <a:pt x="52577" y="770762"/>
                  </a:lnTo>
                  <a:lnTo>
                    <a:pt x="44195" y="757300"/>
                  </a:lnTo>
                  <a:lnTo>
                    <a:pt x="46100" y="748537"/>
                  </a:lnTo>
                  <a:lnTo>
                    <a:pt x="64926" y="736732"/>
                  </a:lnTo>
                  <a:lnTo>
                    <a:pt x="49656" y="712469"/>
                  </a:lnTo>
                  <a:close/>
                </a:path>
                <a:path w="1252854" h="795020">
                  <a:moveTo>
                    <a:pt x="64926" y="736732"/>
                  </a:moveTo>
                  <a:lnTo>
                    <a:pt x="46100" y="748537"/>
                  </a:lnTo>
                  <a:lnTo>
                    <a:pt x="44195" y="757300"/>
                  </a:lnTo>
                  <a:lnTo>
                    <a:pt x="52577" y="770762"/>
                  </a:lnTo>
                  <a:lnTo>
                    <a:pt x="61340" y="772667"/>
                  </a:lnTo>
                  <a:lnTo>
                    <a:pt x="80128" y="760886"/>
                  </a:lnTo>
                  <a:lnTo>
                    <a:pt x="64926" y="736732"/>
                  </a:lnTo>
                  <a:close/>
                </a:path>
                <a:path w="1252854" h="795020">
                  <a:moveTo>
                    <a:pt x="80128" y="760886"/>
                  </a:moveTo>
                  <a:lnTo>
                    <a:pt x="61340" y="772667"/>
                  </a:lnTo>
                  <a:lnTo>
                    <a:pt x="87543" y="772667"/>
                  </a:lnTo>
                  <a:lnTo>
                    <a:pt x="80128" y="760886"/>
                  </a:lnTo>
                  <a:close/>
                </a:path>
                <a:path w="1252854" h="795020">
                  <a:moveTo>
                    <a:pt x="1235202" y="0"/>
                  </a:moveTo>
                  <a:lnTo>
                    <a:pt x="64926" y="736732"/>
                  </a:lnTo>
                  <a:lnTo>
                    <a:pt x="80128" y="760886"/>
                  </a:lnTo>
                  <a:lnTo>
                    <a:pt x="1250441" y="24129"/>
                  </a:lnTo>
                  <a:lnTo>
                    <a:pt x="1252474" y="15366"/>
                  </a:lnTo>
                  <a:lnTo>
                    <a:pt x="1248282" y="8636"/>
                  </a:lnTo>
                  <a:lnTo>
                    <a:pt x="1243964" y="1904"/>
                  </a:lnTo>
                  <a:lnTo>
                    <a:pt x="1235202" y="0"/>
                  </a:lnTo>
                  <a:close/>
                </a:path>
              </a:pathLst>
            </a:custGeom>
            <a:solidFill>
              <a:srgbClr val="d5493a"/>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sp>
          <p:nvSpPr>
            <p:cNvPr id="290" name="object 31"/>
            <p:cNvSpPr/>
            <p:nvPr/>
          </p:nvSpPr>
          <p:spPr>
            <a:xfrm>
              <a:off x="6368400" y="3143880"/>
              <a:ext cx="2033280" cy="915120"/>
            </a:xfrm>
            <a:custGeom>
              <a:avLst/>
              <a:gdLst>
                <a:gd name="textAreaLeft" fmla="*/ 0 w 2033280"/>
                <a:gd name="textAreaRight" fmla="*/ 2035800 w 2033280"/>
                <a:gd name="textAreaTop" fmla="*/ 0 h 915120"/>
                <a:gd name="textAreaBottom" fmla="*/ 917640 h 915120"/>
              </a:gdLst>
              <a:ahLst/>
              <a:rect l="textAreaLeft" t="textAreaTop" r="textAreaRight" b="textAreaBottom"/>
              <a:pathLst>
                <a:path w="2035809" h="917575">
                  <a:moveTo>
                    <a:pt x="1951520" y="891209"/>
                  </a:moveTo>
                  <a:lnTo>
                    <a:pt x="1939925" y="917320"/>
                  </a:lnTo>
                  <a:lnTo>
                    <a:pt x="2035683" y="913002"/>
                  </a:lnTo>
                  <a:lnTo>
                    <a:pt x="2025226" y="900302"/>
                  </a:lnTo>
                  <a:lnTo>
                    <a:pt x="1971802" y="900302"/>
                  </a:lnTo>
                  <a:lnTo>
                    <a:pt x="1964563" y="897000"/>
                  </a:lnTo>
                  <a:lnTo>
                    <a:pt x="1951520" y="891209"/>
                  </a:lnTo>
                  <a:close/>
                </a:path>
                <a:path w="2035809" h="917575">
                  <a:moveTo>
                    <a:pt x="1963081" y="865175"/>
                  </a:moveTo>
                  <a:lnTo>
                    <a:pt x="1951520" y="891209"/>
                  </a:lnTo>
                  <a:lnTo>
                    <a:pt x="1964563" y="897000"/>
                  </a:lnTo>
                  <a:lnTo>
                    <a:pt x="1971802" y="900302"/>
                  </a:lnTo>
                  <a:lnTo>
                    <a:pt x="1980184" y="897000"/>
                  </a:lnTo>
                  <a:lnTo>
                    <a:pt x="1983359" y="889761"/>
                  </a:lnTo>
                  <a:lnTo>
                    <a:pt x="1986661" y="882522"/>
                  </a:lnTo>
                  <a:lnTo>
                    <a:pt x="1983359" y="874140"/>
                  </a:lnTo>
                  <a:lnTo>
                    <a:pt x="1963081" y="865175"/>
                  </a:lnTo>
                  <a:close/>
                </a:path>
                <a:path w="2035809" h="917575">
                  <a:moveTo>
                    <a:pt x="1974723" y="838961"/>
                  </a:moveTo>
                  <a:lnTo>
                    <a:pt x="1963081" y="865175"/>
                  </a:lnTo>
                  <a:lnTo>
                    <a:pt x="1983359" y="874140"/>
                  </a:lnTo>
                  <a:lnTo>
                    <a:pt x="1986661" y="882522"/>
                  </a:lnTo>
                  <a:lnTo>
                    <a:pt x="1983359" y="889761"/>
                  </a:lnTo>
                  <a:lnTo>
                    <a:pt x="1980184" y="897000"/>
                  </a:lnTo>
                  <a:lnTo>
                    <a:pt x="1971802" y="900302"/>
                  </a:lnTo>
                  <a:lnTo>
                    <a:pt x="2025226" y="900302"/>
                  </a:lnTo>
                  <a:lnTo>
                    <a:pt x="1974723" y="838961"/>
                  </a:lnTo>
                  <a:close/>
                </a:path>
                <a:path w="2035809" h="917575">
                  <a:moveTo>
                    <a:pt x="14859" y="0"/>
                  </a:moveTo>
                  <a:lnTo>
                    <a:pt x="6350" y="3301"/>
                  </a:lnTo>
                  <a:lnTo>
                    <a:pt x="3175" y="10413"/>
                  </a:lnTo>
                  <a:lnTo>
                    <a:pt x="0" y="17652"/>
                  </a:lnTo>
                  <a:lnTo>
                    <a:pt x="3302" y="26162"/>
                  </a:lnTo>
                  <a:lnTo>
                    <a:pt x="1951520" y="891209"/>
                  </a:lnTo>
                  <a:lnTo>
                    <a:pt x="1963081" y="865175"/>
                  </a:lnTo>
                  <a:lnTo>
                    <a:pt x="14859" y="0"/>
                  </a:lnTo>
                  <a:close/>
                </a:path>
              </a:pathLst>
            </a:custGeom>
            <a:solidFill>
              <a:srgbClr val="a666e0"/>
            </a:solidFill>
            <a:ln w="0">
              <a:noFill/>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pic>
          <p:nvPicPr>
            <p:cNvPr id="291" name="object 32" descr=""/>
            <p:cNvPicPr/>
            <p:nvPr/>
          </p:nvPicPr>
          <p:blipFill>
            <a:blip r:embed="rId10"/>
            <a:stretch/>
          </p:blipFill>
          <p:spPr>
            <a:xfrm>
              <a:off x="1604880" y="3060360"/>
              <a:ext cx="1073520" cy="273240"/>
            </a:xfrm>
            <a:prstGeom prst="rect">
              <a:avLst/>
            </a:prstGeom>
            <a:ln w="0">
              <a:noFill/>
            </a:ln>
          </p:spPr>
        </p:pic>
        <p:sp>
          <p:nvSpPr>
            <p:cNvPr id="292" name="object 33"/>
            <p:cNvSpPr/>
            <p:nvPr/>
          </p:nvSpPr>
          <p:spPr>
            <a:xfrm>
              <a:off x="1604880" y="3060360"/>
              <a:ext cx="1073880" cy="273600"/>
            </a:xfrm>
            <a:custGeom>
              <a:avLst/>
              <a:gdLst>
                <a:gd name="textAreaLeft" fmla="*/ 0 w 1073880"/>
                <a:gd name="textAreaRight" fmla="*/ 1076400 w 1073880"/>
                <a:gd name="textAreaTop" fmla="*/ 0 h 273600"/>
                <a:gd name="textAreaBottom" fmla="*/ 276120 h 273600"/>
              </a:gdLst>
              <a:ahLst/>
              <a:rect l="textAreaLeft" t="textAreaTop" r="textAreaRight" b="textAreaBottom"/>
              <a:pathLst>
                <a:path w="1076325" h="276225">
                  <a:moveTo>
                    <a:pt x="0" y="45974"/>
                  </a:moveTo>
                  <a:lnTo>
                    <a:pt x="3611" y="28074"/>
                  </a:lnTo>
                  <a:lnTo>
                    <a:pt x="13462" y="13462"/>
                  </a:lnTo>
                  <a:lnTo>
                    <a:pt x="28074" y="3611"/>
                  </a:lnTo>
                  <a:lnTo>
                    <a:pt x="45973" y="0"/>
                  </a:lnTo>
                  <a:lnTo>
                    <a:pt x="1029970" y="0"/>
                  </a:lnTo>
                  <a:lnTo>
                    <a:pt x="1047869" y="3611"/>
                  </a:lnTo>
                  <a:lnTo>
                    <a:pt x="1062482" y="13462"/>
                  </a:lnTo>
                  <a:lnTo>
                    <a:pt x="1072332" y="28074"/>
                  </a:lnTo>
                  <a:lnTo>
                    <a:pt x="1075944" y="45974"/>
                  </a:lnTo>
                  <a:lnTo>
                    <a:pt x="1075944" y="229870"/>
                  </a:lnTo>
                  <a:lnTo>
                    <a:pt x="1072332" y="247769"/>
                  </a:lnTo>
                  <a:lnTo>
                    <a:pt x="1062482" y="262382"/>
                  </a:lnTo>
                  <a:lnTo>
                    <a:pt x="1047869" y="272232"/>
                  </a:lnTo>
                  <a:lnTo>
                    <a:pt x="1029970" y="275844"/>
                  </a:lnTo>
                  <a:lnTo>
                    <a:pt x="45973" y="275844"/>
                  </a:lnTo>
                  <a:lnTo>
                    <a:pt x="28074" y="272232"/>
                  </a:lnTo>
                  <a:lnTo>
                    <a:pt x="13462" y="262382"/>
                  </a:lnTo>
                  <a:lnTo>
                    <a:pt x="3611" y="247769"/>
                  </a:lnTo>
                  <a:lnTo>
                    <a:pt x="0" y="229870"/>
                  </a:lnTo>
                  <a:lnTo>
                    <a:pt x="0" y="45974"/>
                  </a:lnTo>
                  <a:close/>
                </a:path>
              </a:pathLst>
            </a:custGeom>
            <a:noFill/>
            <a:ln w="9524">
              <a:solidFill>
                <a:srgbClr val="e8b0ae"/>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93" name="object 34"/>
          <p:cNvSpPr/>
          <p:nvPr/>
        </p:nvSpPr>
        <p:spPr>
          <a:xfrm>
            <a:off x="1611360" y="3085200"/>
            <a:ext cx="1060560" cy="194760"/>
          </a:xfrm>
          <a:prstGeom prst="rect">
            <a:avLst/>
          </a:prstGeom>
          <a:noFill/>
          <a:ln w="0">
            <a:noFill/>
          </a:ln>
        </p:spPr>
        <p:style>
          <a:lnRef idx="0"/>
          <a:fillRef idx="0"/>
          <a:effectRef idx="0"/>
          <a:fontRef idx="minor"/>
        </p:style>
        <p:txBody>
          <a:bodyPr lIns="0" rIns="0" tIns="12600" bIns="0" anchor="t">
            <a:spAutoFit/>
          </a:bodyPr>
          <a:p>
            <a:pPr marL="128880">
              <a:lnSpc>
                <a:spcPct val="100000"/>
              </a:lnSpc>
              <a:spcBef>
                <a:spcPts val="99"/>
              </a:spcBef>
            </a:pPr>
            <a:r>
              <a:rPr b="1" lang="fr-FR" sz="1200" spc="-1" strike="noStrike">
                <a:solidFill>
                  <a:srgbClr val="000000"/>
                </a:solidFill>
                <a:latin typeface="Corbel"/>
                <a:ea typeface="DejaVu Sans"/>
              </a:rPr>
              <a:t>7</a:t>
            </a:r>
            <a:r>
              <a:rPr b="1" lang="fr-FR" sz="1200" spc="-55" strike="noStrike">
                <a:solidFill>
                  <a:srgbClr val="000000"/>
                </a:solidFill>
                <a:latin typeface="Corbel"/>
                <a:ea typeface="DejaVu Sans"/>
              </a:rPr>
              <a:t> </a:t>
            </a:r>
            <a:r>
              <a:rPr b="1" lang="fr-FR" sz="1200" spc="-12" strike="noStrike">
                <a:solidFill>
                  <a:srgbClr val="000000"/>
                </a:solidFill>
                <a:latin typeface="Corbel"/>
                <a:ea typeface="DejaVu Sans"/>
              </a:rPr>
              <a:t>Catégories</a:t>
            </a:r>
            <a:endParaRPr b="0" lang="fr-FR" sz="1200" spc="-1" strike="noStrike">
              <a:solidFill>
                <a:srgbClr val="000000"/>
              </a:solidFill>
              <a:latin typeface="Arial"/>
            </a:endParaRPr>
          </a:p>
        </p:txBody>
      </p:sp>
      <p:grpSp>
        <p:nvGrpSpPr>
          <p:cNvPr id="294" name="object 35"/>
          <p:cNvGrpSpPr/>
          <p:nvPr/>
        </p:nvGrpSpPr>
        <p:grpSpPr>
          <a:xfrm>
            <a:off x="9029880" y="3777840"/>
            <a:ext cx="1254960" cy="271800"/>
            <a:chOff x="9029880" y="3777840"/>
            <a:chExt cx="1254960" cy="271800"/>
          </a:xfrm>
        </p:grpSpPr>
        <p:pic>
          <p:nvPicPr>
            <p:cNvPr id="295" name="object 36" descr=""/>
            <p:cNvPicPr/>
            <p:nvPr/>
          </p:nvPicPr>
          <p:blipFill>
            <a:blip r:embed="rId11"/>
            <a:stretch/>
          </p:blipFill>
          <p:spPr>
            <a:xfrm>
              <a:off x="9029880" y="3777840"/>
              <a:ext cx="1254960" cy="271800"/>
            </a:xfrm>
            <a:prstGeom prst="rect">
              <a:avLst/>
            </a:prstGeom>
            <a:ln w="0">
              <a:noFill/>
            </a:ln>
          </p:spPr>
        </p:pic>
        <p:sp>
          <p:nvSpPr>
            <p:cNvPr id="296" name="object 37"/>
            <p:cNvSpPr/>
            <p:nvPr/>
          </p:nvSpPr>
          <p:spPr>
            <a:xfrm>
              <a:off x="9029880" y="3777840"/>
              <a:ext cx="1254960" cy="271800"/>
            </a:xfrm>
            <a:custGeom>
              <a:avLst/>
              <a:gdLst>
                <a:gd name="textAreaLeft" fmla="*/ 0 w 1254960"/>
                <a:gd name="textAreaRight" fmla="*/ 1257480 w 1254960"/>
                <a:gd name="textAreaTop" fmla="*/ 0 h 271800"/>
                <a:gd name="textAreaBottom" fmla="*/ 274320 h 271800"/>
              </a:gdLst>
              <a:ahLst/>
              <a:rect l="textAreaLeft" t="textAreaTop" r="textAreaRight" b="textAreaBottom"/>
              <a:pathLst>
                <a:path w="1257300" h="274320">
                  <a:moveTo>
                    <a:pt x="0" y="45719"/>
                  </a:moveTo>
                  <a:lnTo>
                    <a:pt x="3589" y="27914"/>
                  </a:lnTo>
                  <a:lnTo>
                    <a:pt x="13382" y="13382"/>
                  </a:lnTo>
                  <a:lnTo>
                    <a:pt x="27914" y="3589"/>
                  </a:lnTo>
                  <a:lnTo>
                    <a:pt x="45720" y="0"/>
                  </a:lnTo>
                  <a:lnTo>
                    <a:pt x="1211579" y="0"/>
                  </a:lnTo>
                  <a:lnTo>
                    <a:pt x="1229385" y="3589"/>
                  </a:lnTo>
                  <a:lnTo>
                    <a:pt x="1243917" y="13382"/>
                  </a:lnTo>
                  <a:lnTo>
                    <a:pt x="1253710" y="27914"/>
                  </a:lnTo>
                  <a:lnTo>
                    <a:pt x="1257300" y="45719"/>
                  </a:lnTo>
                  <a:lnTo>
                    <a:pt x="1257300" y="228599"/>
                  </a:lnTo>
                  <a:lnTo>
                    <a:pt x="1253710" y="246405"/>
                  </a:lnTo>
                  <a:lnTo>
                    <a:pt x="1243917" y="260937"/>
                  </a:lnTo>
                  <a:lnTo>
                    <a:pt x="1229385" y="270730"/>
                  </a:lnTo>
                  <a:lnTo>
                    <a:pt x="1211579" y="274319"/>
                  </a:lnTo>
                  <a:lnTo>
                    <a:pt x="45720" y="274319"/>
                  </a:lnTo>
                  <a:lnTo>
                    <a:pt x="27914" y="270730"/>
                  </a:lnTo>
                  <a:lnTo>
                    <a:pt x="13382" y="260937"/>
                  </a:lnTo>
                  <a:lnTo>
                    <a:pt x="3589" y="246405"/>
                  </a:lnTo>
                  <a:lnTo>
                    <a:pt x="0" y="228599"/>
                  </a:lnTo>
                  <a:lnTo>
                    <a:pt x="0" y="45719"/>
                  </a:lnTo>
                  <a:close/>
                </a:path>
              </a:pathLst>
            </a:custGeom>
            <a:noFill/>
            <a:ln w="9525">
              <a:solidFill>
                <a:srgbClr val="d0b8ed"/>
              </a:solidFill>
              <a:round/>
            </a:ln>
          </p:spPr>
          <p:style>
            <a:lnRef idx="0"/>
            <a:fillRef idx="0"/>
            <a:effectRef idx="0"/>
            <a:fontRef idx="minor"/>
          </p:style>
          <p:txBody>
            <a:bodyPr lIns="0" rIns="0" tIns="0" bIns="0" anchor="t">
              <a:noAutofit/>
            </a:bodyPr>
            <a:p>
              <a:pPr>
                <a:lnSpc>
                  <a:spcPct val="100000"/>
                </a:lnSpc>
              </a:pPr>
              <a:endParaRPr b="0" lang="fr-FR" sz="1800" spc="-1" strike="noStrike">
                <a:solidFill>
                  <a:srgbClr val="000000"/>
                </a:solidFill>
                <a:latin typeface="Arial"/>
                <a:ea typeface="DejaVu Sans"/>
              </a:endParaRPr>
            </a:p>
          </p:txBody>
        </p:sp>
      </p:grpSp>
      <p:sp>
        <p:nvSpPr>
          <p:cNvPr id="297" name="object 38"/>
          <p:cNvSpPr/>
          <p:nvPr/>
        </p:nvSpPr>
        <p:spPr>
          <a:xfrm>
            <a:off x="9036360" y="3803040"/>
            <a:ext cx="1242000" cy="194760"/>
          </a:xfrm>
          <a:prstGeom prst="rect">
            <a:avLst/>
          </a:prstGeom>
          <a:noFill/>
          <a:ln w="0">
            <a:noFill/>
          </a:ln>
        </p:spPr>
        <p:style>
          <a:lnRef idx="0"/>
          <a:fillRef idx="0"/>
          <a:effectRef idx="0"/>
          <a:fontRef idx="minor"/>
        </p:style>
        <p:txBody>
          <a:bodyPr lIns="0" rIns="0" tIns="12600" bIns="0" anchor="t">
            <a:spAutoFit/>
          </a:bodyPr>
          <a:p>
            <a:pPr marL="178920">
              <a:lnSpc>
                <a:spcPct val="100000"/>
              </a:lnSpc>
              <a:spcBef>
                <a:spcPts val="99"/>
              </a:spcBef>
            </a:pPr>
            <a:r>
              <a:rPr b="1" lang="fr-FR" sz="1200" spc="-1" strike="noStrike">
                <a:solidFill>
                  <a:srgbClr val="000000"/>
                </a:solidFill>
                <a:latin typeface="Corbel"/>
                <a:ea typeface="DejaVu Sans"/>
              </a:rPr>
              <a:t>63</a:t>
            </a:r>
            <a:r>
              <a:rPr b="1" lang="fr-FR" sz="1200" spc="-60" strike="noStrike">
                <a:solidFill>
                  <a:srgbClr val="000000"/>
                </a:solidFill>
                <a:latin typeface="Corbel"/>
                <a:ea typeface="DejaVu Sans"/>
              </a:rPr>
              <a:t> </a:t>
            </a:r>
            <a:r>
              <a:rPr b="1" lang="fr-FR" sz="1200" spc="-12" strike="noStrike">
                <a:solidFill>
                  <a:srgbClr val="000000"/>
                </a:solidFill>
                <a:latin typeface="Corbel"/>
                <a:ea typeface="DejaVu Sans"/>
              </a:rPr>
              <a:t>Catégories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object 109"/>
          <p:cNvSpPr/>
          <p:nvPr/>
        </p:nvSpPr>
        <p:spPr>
          <a:xfrm rot="21540000">
            <a:off x="11705760" y="6539760"/>
            <a:ext cx="63000" cy="119520"/>
          </a:xfrm>
          <a:prstGeom prst="rect">
            <a:avLst/>
          </a:prstGeom>
          <a:noFill/>
          <a:ln w="0">
            <a:noFill/>
          </a:ln>
        </p:spPr>
        <p:style>
          <a:lnRef idx="0"/>
          <a:fillRef idx="0"/>
          <a:effectRef idx="0"/>
          <a:fontRef idx="minor"/>
        </p:style>
        <p:txBody>
          <a:bodyPr lIns="0" rIns="0" tIns="0" bIns="0" anchor="t">
            <a:spAutoFit/>
          </a:bodyPr>
          <a:p>
            <a:pPr>
              <a:lnSpc>
                <a:spcPts val="941"/>
              </a:lnSpc>
            </a:pPr>
            <a:r>
              <a:rPr b="0" lang="fr-FR" sz="1000" spc="-52" strike="noStrike">
                <a:solidFill>
                  <a:srgbClr val="000000"/>
                </a:solidFill>
                <a:latin typeface="Corbel"/>
                <a:ea typeface="DejaVu Sans"/>
              </a:rPr>
              <a:t>9</a:t>
            </a:r>
            <a:endParaRPr b="0" lang="fr-FR" sz="1000" spc="-1" strike="noStrike">
              <a:solidFill>
                <a:srgbClr val="000000"/>
              </a:solidFill>
              <a:latin typeface="Arial"/>
            </a:endParaRPr>
          </a:p>
        </p:txBody>
      </p:sp>
      <p:sp>
        <p:nvSpPr>
          <p:cNvPr id="299" name="PlaceHolder 1"/>
          <p:cNvSpPr>
            <a:spLocks noGrp="1"/>
          </p:cNvSpPr>
          <p:nvPr>
            <p:ph type="title"/>
          </p:nvPr>
        </p:nvSpPr>
        <p:spPr>
          <a:xfrm>
            <a:off x="1563120" y="182160"/>
            <a:ext cx="9556920" cy="1155240"/>
          </a:xfrm>
          <a:prstGeom prst="rect">
            <a:avLst/>
          </a:prstGeom>
          <a:noFill/>
          <a:ln w="0">
            <a:noFill/>
          </a:ln>
        </p:spPr>
        <p:txBody>
          <a:bodyPr lIns="0" rIns="0" tIns="12240" bIns="0" anchor="t">
            <a:noAutofit/>
          </a:bodyPr>
          <a:p>
            <a:pPr marL="12600" indent="0">
              <a:lnSpc>
                <a:spcPct val="100000"/>
              </a:lnSpc>
              <a:spcBef>
                <a:spcPts val="96"/>
              </a:spcBef>
              <a:buNone/>
              <a:tabLst>
                <a:tab algn="l" pos="0"/>
              </a:tabLst>
            </a:pPr>
            <a:r>
              <a:rPr b="1" lang="fr-FR" sz="4000" spc="-1" strike="noStrike">
                <a:solidFill>
                  <a:srgbClr val="000000"/>
                </a:solidFill>
                <a:latin typeface="Corbel"/>
              </a:rPr>
              <a:t>Nettoyage données</a:t>
            </a:r>
            <a:endParaRPr b="0" lang="fr-FR" sz="4000" spc="-1" strike="noStrike">
              <a:solidFill>
                <a:srgbClr val="000000"/>
              </a:solidFill>
              <a:latin typeface="Arial"/>
            </a:endParaRPr>
          </a:p>
        </p:txBody>
      </p:sp>
      <p:pic>
        <p:nvPicPr>
          <p:cNvPr id="300" name="" descr=""/>
          <p:cNvPicPr/>
          <p:nvPr/>
        </p:nvPicPr>
        <p:blipFill>
          <a:blip r:embed="rId1"/>
          <a:stretch/>
        </p:blipFill>
        <p:spPr>
          <a:xfrm>
            <a:off x="576000" y="1282320"/>
            <a:ext cx="7163640" cy="2677320"/>
          </a:xfrm>
          <a:prstGeom prst="rect">
            <a:avLst/>
          </a:prstGeom>
          <a:ln w="0">
            <a:noFill/>
          </a:ln>
        </p:spPr>
      </p:pic>
      <p:grpSp>
        <p:nvGrpSpPr>
          <p:cNvPr id="301" name="object 98"/>
          <p:cNvGrpSpPr/>
          <p:nvPr/>
        </p:nvGrpSpPr>
        <p:grpSpPr>
          <a:xfrm>
            <a:off x="1620000" y="792000"/>
            <a:ext cx="2699640" cy="294840"/>
            <a:chOff x="1620000" y="792000"/>
            <a:chExt cx="2699640" cy="294840"/>
          </a:xfrm>
        </p:grpSpPr>
        <p:sp>
          <p:nvSpPr>
            <p:cNvPr id="302" name="object 99"/>
            <p:cNvSpPr/>
            <p:nvPr/>
          </p:nvSpPr>
          <p:spPr>
            <a:xfrm>
              <a:off x="1620000" y="792000"/>
              <a:ext cx="2699640" cy="294840"/>
            </a:xfrm>
            <a:prstGeom prst="rect">
              <a:avLst/>
            </a:prstGeom>
            <a:blipFill rotWithShape="0">
              <a:blip r:embed="rId2"/>
              <a:srcRect/>
              <a:stretch/>
            </a:blipFill>
            <a:ln w="0">
              <a:noFill/>
            </a:ln>
            <a:effectLst>
              <a:outerShdw blurRad="0" dir="2700000" dist="101823" rotWithShape="0">
                <a:srgbClr val="808080"/>
              </a:outerShdw>
            </a:effectLst>
          </p:spPr>
          <p:style>
            <a:lnRef idx="0"/>
            <a:fillRef idx="0"/>
            <a:effectRef idx="0"/>
            <a:fontRef idx="minor"/>
          </p:style>
          <p:txBody>
            <a:bodyPr lIns="90000" rIns="90000" tIns="45000" bIns="45000" anchor="t" anchorCtr="1">
              <a:noAutofit/>
            </a:bodyPr>
            <a:p>
              <a:pPr>
                <a:lnSpc>
                  <a:spcPct val="100000"/>
                </a:lnSpc>
              </a:pPr>
              <a:r>
                <a:rPr b="0" lang="fr-FR" sz="1800" spc="-1" strike="noStrike">
                  <a:solidFill>
                    <a:srgbClr val="000000"/>
                  </a:solidFill>
                  <a:latin typeface="Arial"/>
                </a:rPr>
                <a:t>prétraitement du texte</a:t>
              </a:r>
              <a:endParaRPr b="0" lang="fr-FR" sz="1800" spc="-1" strike="noStrike">
                <a:solidFill>
                  <a:srgbClr val="000000"/>
                </a:solidFill>
                <a:latin typeface="Arial"/>
              </a:endParaRPr>
            </a:p>
          </p:txBody>
        </p:sp>
      </p:grpSp>
      <p:pic>
        <p:nvPicPr>
          <p:cNvPr id="303" name="" descr=""/>
          <p:cNvPicPr/>
          <p:nvPr/>
        </p:nvPicPr>
        <p:blipFill>
          <a:blip r:embed="rId3"/>
          <a:stretch/>
        </p:blipFill>
        <p:spPr>
          <a:xfrm>
            <a:off x="2520000" y="4500000"/>
            <a:ext cx="1647000" cy="2327400"/>
          </a:xfrm>
          <a:prstGeom prst="rect">
            <a:avLst/>
          </a:prstGeom>
          <a:ln w="0">
            <a:noFill/>
          </a:ln>
        </p:spPr>
      </p:pic>
      <p:grpSp>
        <p:nvGrpSpPr>
          <p:cNvPr id="304" name="object 110"/>
          <p:cNvGrpSpPr/>
          <p:nvPr/>
        </p:nvGrpSpPr>
        <p:grpSpPr>
          <a:xfrm>
            <a:off x="1656000" y="4034520"/>
            <a:ext cx="2699640" cy="294840"/>
            <a:chOff x="1656000" y="4034520"/>
            <a:chExt cx="2699640" cy="294840"/>
          </a:xfrm>
        </p:grpSpPr>
        <p:sp>
          <p:nvSpPr>
            <p:cNvPr id="305" name="object 111"/>
            <p:cNvSpPr/>
            <p:nvPr/>
          </p:nvSpPr>
          <p:spPr>
            <a:xfrm>
              <a:off x="1656000" y="4034520"/>
              <a:ext cx="2699640" cy="294840"/>
            </a:xfrm>
            <a:prstGeom prst="rect">
              <a:avLst/>
            </a:prstGeom>
            <a:blipFill rotWithShape="0">
              <a:blip r:embed="rId4"/>
              <a:srcRect/>
              <a:stretch/>
            </a:blipFill>
            <a:ln w="0">
              <a:noFill/>
            </a:ln>
            <a:effectLst>
              <a:outerShdw blurRad="0" dir="2700000" dist="101823" rotWithShape="0">
                <a:srgbClr val="808080"/>
              </a:outerShdw>
            </a:effectLst>
          </p:spPr>
          <p:style>
            <a:lnRef idx="0"/>
            <a:fillRef idx="0"/>
            <a:effectRef idx="0"/>
            <a:fontRef idx="minor"/>
          </p:style>
          <p:txBody>
            <a:bodyPr lIns="90000" rIns="90000" tIns="45000" bIns="45000" anchor="t" anchorCtr="1">
              <a:noAutofit/>
            </a:bodyPr>
            <a:p>
              <a:pPr>
                <a:lnSpc>
                  <a:spcPct val="100000"/>
                </a:lnSpc>
              </a:pPr>
              <a:r>
                <a:rPr b="0" lang="fr-FR" sz="1800" spc="-1" strike="noStrike">
                  <a:solidFill>
                    <a:srgbClr val="000000"/>
                  </a:solidFill>
                  <a:latin typeface="Arial"/>
                </a:rPr>
                <a:t> </a:t>
              </a:r>
              <a:r>
                <a:rPr b="0" lang="fr-FR" sz="1800" spc="-1" strike="noStrike">
                  <a:solidFill>
                    <a:srgbClr val="000000"/>
                  </a:solidFill>
                  <a:latin typeface="Arial"/>
                </a:rPr>
                <a:t>Tf Idf</a:t>
              </a:r>
              <a:endParaRPr b="0" lang="fr-FR" sz="1800" spc="-1" strike="noStrike">
                <a:solidFill>
                  <a:srgbClr val="000000"/>
                </a:solidFill>
                <a:latin typeface="Arial"/>
              </a:endParaRPr>
            </a:p>
          </p:txBody>
        </p:sp>
      </p:grpSp>
      <p:sp>
        <p:nvSpPr>
          <p:cNvPr id="306" name=""/>
          <p:cNvSpPr/>
          <p:nvPr/>
        </p:nvSpPr>
        <p:spPr>
          <a:xfrm>
            <a:off x="7740000" y="1294200"/>
            <a:ext cx="4319640" cy="486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rPr>
              <a:t>1. Lemmatisation : La lemmatisation est le processus de réduction des mots à leur forme de base, appelée "lemme". Par exemple, pour le mot "manger", le lemme est "mange". Cela permet de regrouper différentes formes d'un mot pour analyser ou traiter le texte de manière plus cohérente. La lemmatisation prend en compte la grammaire et la signification des mots. Elle peut également transformer les verbes conjugués en leur forme à l'infinitif.</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r>
              <a:rPr b="0" lang="fr-FR" sz="1200" spc="-1" strike="noStrike">
                <a:solidFill>
                  <a:srgbClr val="000000"/>
                </a:solidFill>
                <a:latin typeface="Arial"/>
              </a:rPr>
              <a:t>2. Tokenisation : La tokenisation est le processus de division d'un texte en "tokens", qui sont généralement des mots ou des morceaux de mots. Un "token" est l'unité de base du texte après sa division. Par exemple, la phrase "Le chat dort." serait divisée en trois tokens : "Le", "chat", et "dort". La tokenisation est une étape essentielle pour analyser le texte, car elle permet de déterminer les unités de base pour l'analyse et le traitement ultérieurs.</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r>
              <a:rPr b="0" lang="fr-FR" sz="1200" spc="-1" strike="noStrike">
                <a:solidFill>
                  <a:srgbClr val="000000"/>
                </a:solidFill>
                <a:latin typeface="Arial"/>
              </a:rPr>
              <a:t>3. Suppression des "Stop Words" : Les "stop words" (mots vides) sont des mots courants qui n'apportent généralement pas beaucoup de sens au texte. Ils incluent des mots comme "le", "la", "de", "et", "un", etc. La suppression des "stop words" consiste à filtrer ces mots du texte pour réduire le bruit et améliorer la précision de l'analyse textuelle. Ces mots sont souvent omis car ils sont très fréquents et n'apportent pas d'informations distinctives.</a:t>
            </a: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a:p>
            <a:pPr>
              <a:lnSpc>
                <a:spcPct val="100000"/>
              </a:lnSpc>
            </a:pPr>
            <a:endParaRPr b="0" lang="fr-FR" sz="1200" spc="-1" strike="noStrike">
              <a:solidFill>
                <a:srgbClr val="000000"/>
              </a:solidFill>
              <a:latin typeface="Arial"/>
            </a:endParaRPr>
          </a:p>
        </p:txBody>
      </p:sp>
      <p:sp>
        <p:nvSpPr>
          <p:cNvPr id="307" name=""/>
          <p:cNvSpPr/>
          <p:nvPr/>
        </p:nvSpPr>
        <p:spPr>
          <a:xfrm>
            <a:off x="4592880" y="4208040"/>
            <a:ext cx="2426760" cy="264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000000"/>
                </a:solidFill>
                <a:latin typeface="Arial"/>
              </a:rPr>
              <a:t>TF-IDF (Term Frequency-Inverse Document Frequency) : Le TF-IDF combine les deux mesures, TF et IDF, pour évaluer l'importance d'un terme dans un document par rapport à l'ensemble de la collection. Il est calculé en multipliant le TF par l'IDF. Ainsi, un terme aura un score TF-IDF élevé dans un document s'il est fréquent dans ce document tout en étant rare dans la collection, ce qui indique son importance spécifique à ce document.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4939</TotalTime>
  <Application>LibreOffice/7.5.1.2$Windows_X86_64 LibreOffice_project/fcbaee479e84c6cd81291587d2ee68cba099e129</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2023-10-09T09:38:14Z</dcterms:created>
  <dc:creator/>
  <dc:description/>
  <dc:language>fr-FR</dc:language>
  <cp:lastModifiedBy/>
  <dcterms:modified xsi:type="dcterms:W3CDTF">2023-10-23T17:53:08Z</dcterms:modified>
  <cp:revision>28</cp:revision>
  <dc:subject/>
  <dc:title>Anticipation des besoins en consommation électrique de bâtiments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2020-11-26T00:00:00Z</vt:filetime>
  </property>
  <property fmtid="{D5CDD505-2E9C-101B-9397-08002B2CF9AE}" pid="3" name="Creator">
    <vt:lpwstr>Microsoft® PowerPoint® pour Microsoft 365</vt:lpwstr>
  </property>
  <property fmtid="{D5CDD505-2E9C-101B-9397-08002B2CF9AE}" pid="4" name="LastSaved">
    <vt:filetime>2023-10-09T00:00:00Z</vt:filetime>
  </property>
  <property fmtid="{D5CDD505-2E9C-101B-9397-08002B2CF9AE}" pid="5" name="PresentationFormat">
    <vt:lpwstr>On-screen Show (4:3)</vt:lpwstr>
  </property>
  <property fmtid="{D5CDD505-2E9C-101B-9397-08002B2CF9AE}" pid="6" name="Producer">
    <vt:lpwstr>Microsoft® PowerPoint® pour Microsoft 365</vt:lpwstr>
  </property>
</Properties>
</file>